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1"/>
  </p:notesMasterIdLst>
  <p:handoutMasterIdLst>
    <p:handoutMasterId r:id="rId52"/>
  </p:handoutMasterIdLst>
  <p:sldIdLst>
    <p:sldId id="256" r:id="rId2"/>
    <p:sldId id="257" r:id="rId3"/>
    <p:sldId id="312" r:id="rId4"/>
    <p:sldId id="374" r:id="rId5"/>
    <p:sldId id="308" r:id="rId6"/>
    <p:sldId id="309" r:id="rId7"/>
    <p:sldId id="331" r:id="rId8"/>
    <p:sldId id="311" r:id="rId9"/>
    <p:sldId id="313" r:id="rId10"/>
    <p:sldId id="314" r:id="rId11"/>
    <p:sldId id="315" r:id="rId12"/>
    <p:sldId id="310" r:id="rId13"/>
    <p:sldId id="316" r:id="rId14"/>
    <p:sldId id="320" r:id="rId15"/>
    <p:sldId id="333" r:id="rId16"/>
    <p:sldId id="321" r:id="rId17"/>
    <p:sldId id="338" r:id="rId18"/>
    <p:sldId id="336" r:id="rId19"/>
    <p:sldId id="324" r:id="rId20"/>
    <p:sldId id="337" r:id="rId21"/>
    <p:sldId id="340" r:id="rId22"/>
    <p:sldId id="342" r:id="rId23"/>
    <p:sldId id="343" r:id="rId24"/>
    <p:sldId id="344" r:id="rId25"/>
    <p:sldId id="345" r:id="rId26"/>
    <p:sldId id="355" r:id="rId27"/>
    <p:sldId id="357" r:id="rId28"/>
    <p:sldId id="358" r:id="rId29"/>
    <p:sldId id="363" r:id="rId30"/>
    <p:sldId id="362" r:id="rId31"/>
    <p:sldId id="361" r:id="rId32"/>
    <p:sldId id="360" r:id="rId33"/>
    <p:sldId id="359" r:id="rId34"/>
    <p:sldId id="346" r:id="rId35"/>
    <p:sldId id="347" r:id="rId36"/>
    <p:sldId id="349" r:id="rId37"/>
    <p:sldId id="350" r:id="rId38"/>
    <p:sldId id="352" r:id="rId39"/>
    <p:sldId id="353" r:id="rId40"/>
    <p:sldId id="371" r:id="rId41"/>
    <p:sldId id="373" r:id="rId42"/>
    <p:sldId id="354" r:id="rId43"/>
    <p:sldId id="368" r:id="rId44"/>
    <p:sldId id="366" r:id="rId45"/>
    <p:sldId id="367" r:id="rId46"/>
    <p:sldId id="369" r:id="rId47"/>
    <p:sldId id="372" r:id="rId48"/>
    <p:sldId id="364" r:id="rId49"/>
    <p:sldId id="36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2A376"/>
    <a:srgbClr val="B54A01"/>
    <a:srgbClr val="B44500"/>
    <a:srgbClr val="080808"/>
    <a:srgbClr val="69704C"/>
    <a:srgbClr val="E4AF7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19" autoAdjust="0"/>
  </p:normalViewPr>
  <p:slideViewPr>
    <p:cSldViewPr snapToGrid="0">
      <p:cViewPr>
        <p:scale>
          <a:sx n="100" d="100"/>
          <a:sy n="100" d="100"/>
        </p:scale>
        <p:origin x="222" y="8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210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E6859-E23B-4439-A23E-5DD90F518B8D}" type="doc">
      <dgm:prSet loTypeId="urn:microsoft.com/office/officeart/2005/8/layout/gear1" loCatId="process" qsTypeId="urn:microsoft.com/office/officeart/2005/8/quickstyle/simple5" qsCatId="simple" csTypeId="urn:microsoft.com/office/officeart/2005/8/colors/accent1_2" csCatId="accent1" phldr="1"/>
      <dgm:spPr/>
    </dgm:pt>
    <dgm:pt modelId="{D35CAEFF-AF16-4804-86E4-B77098BAC35E}">
      <dgm:prSet phldrT="[Text]" custT="1"/>
      <dgm:spPr/>
      <dgm:t>
        <a:bodyPr/>
        <a:lstStyle/>
        <a:p>
          <a:endParaRPr lang="en-US" sz="900" dirty="0"/>
        </a:p>
      </dgm:t>
    </dgm:pt>
    <dgm:pt modelId="{56F83DBB-023E-4CCE-82D2-2FCE4BEA3F4D}" type="parTrans" cxnId="{5524EDC9-5716-42C6-9C49-94017DDB08DB}">
      <dgm:prSet/>
      <dgm:spPr/>
      <dgm:t>
        <a:bodyPr/>
        <a:lstStyle/>
        <a:p>
          <a:endParaRPr lang="en-US"/>
        </a:p>
      </dgm:t>
    </dgm:pt>
    <dgm:pt modelId="{72D7E926-BFA9-4D06-9676-1DC4BD09533F}" type="sibTrans" cxnId="{5524EDC9-5716-42C6-9C49-94017DDB08DB}">
      <dgm:prSet/>
      <dgm:spPr/>
      <dgm:t>
        <a:bodyPr/>
        <a:lstStyle/>
        <a:p>
          <a:endParaRPr lang="en-US" dirty="0"/>
        </a:p>
      </dgm:t>
    </dgm:pt>
    <dgm:pt modelId="{941CB939-AF5B-4309-B772-956894A0DF07}">
      <dgm:prSet phldrT="[Text]"/>
      <dgm:spPr/>
      <dgm:t>
        <a:bodyPr/>
        <a:lstStyle/>
        <a:p>
          <a:endParaRPr lang="en-US" dirty="0" smtClean="0"/>
        </a:p>
      </dgm:t>
    </dgm:pt>
    <dgm:pt modelId="{84226D0B-FE76-4A2E-9579-2DDB37AEBB4E}" type="parTrans" cxnId="{83E73955-061B-441C-A198-56170EC89957}">
      <dgm:prSet/>
      <dgm:spPr/>
      <dgm:t>
        <a:bodyPr/>
        <a:lstStyle/>
        <a:p>
          <a:endParaRPr lang="en-US"/>
        </a:p>
      </dgm:t>
    </dgm:pt>
    <dgm:pt modelId="{8A408F61-CD1C-45BB-85CE-B4B312FE41DF}" type="sibTrans" cxnId="{83E73955-061B-441C-A198-56170EC89957}">
      <dgm:prSet/>
      <dgm:spPr/>
      <dgm:t>
        <a:bodyPr/>
        <a:lstStyle/>
        <a:p>
          <a:endParaRPr lang="en-US" dirty="0"/>
        </a:p>
      </dgm:t>
    </dgm:pt>
    <dgm:pt modelId="{2E6836AF-FE18-48DB-8B63-6EE0AF071B6F}">
      <dgm:prSet phldrT="[Text]"/>
      <dgm:spPr/>
      <dgm:t>
        <a:bodyPr/>
        <a:lstStyle/>
        <a:p>
          <a:endParaRPr lang="en-US" dirty="0" smtClean="0"/>
        </a:p>
      </dgm:t>
    </dgm:pt>
    <dgm:pt modelId="{9413DFF2-3C11-498D-9301-89913403D6DF}" type="parTrans" cxnId="{8430E72F-B1DE-4EE9-99C7-5F3EEA65C7CC}">
      <dgm:prSet/>
      <dgm:spPr/>
      <dgm:t>
        <a:bodyPr/>
        <a:lstStyle/>
        <a:p>
          <a:endParaRPr lang="en-US"/>
        </a:p>
      </dgm:t>
    </dgm:pt>
    <dgm:pt modelId="{9531D25D-EEB4-40B4-A4EF-7DDCD0FFEAAD}" type="sibTrans" cxnId="{8430E72F-B1DE-4EE9-99C7-5F3EEA65C7CC}">
      <dgm:prSet/>
      <dgm:spPr/>
      <dgm:t>
        <a:bodyPr/>
        <a:lstStyle/>
        <a:p>
          <a:endParaRPr lang="en-US" dirty="0"/>
        </a:p>
      </dgm:t>
    </dgm:pt>
    <dgm:pt modelId="{75A406DD-7508-4300-ACCC-C24C231237A5}" type="pres">
      <dgm:prSet presAssocID="{D64E6859-E23B-4439-A23E-5DD90F518B8D}" presName="composite" presStyleCnt="0">
        <dgm:presLayoutVars>
          <dgm:chMax val="3"/>
          <dgm:animLvl val="lvl"/>
          <dgm:resizeHandles val="exact"/>
        </dgm:presLayoutVars>
      </dgm:prSet>
      <dgm:spPr/>
    </dgm:pt>
    <dgm:pt modelId="{BDF92202-FD67-467D-99A8-F16D894098C5}" type="pres">
      <dgm:prSet presAssocID="{D35CAEFF-AF16-4804-86E4-B77098BAC35E}" presName="gear1" presStyleLbl="node1" presStyleIdx="0" presStyleCnt="3">
        <dgm:presLayoutVars>
          <dgm:chMax val="1"/>
          <dgm:bulletEnabled val="1"/>
        </dgm:presLayoutVars>
      </dgm:prSet>
      <dgm:spPr/>
      <dgm:t>
        <a:bodyPr/>
        <a:lstStyle/>
        <a:p>
          <a:endParaRPr lang="en-US"/>
        </a:p>
      </dgm:t>
    </dgm:pt>
    <dgm:pt modelId="{5A0B24D5-35B2-4EE9-AAA9-BF7DD9DA605B}" type="pres">
      <dgm:prSet presAssocID="{D35CAEFF-AF16-4804-86E4-B77098BAC35E}" presName="gear1srcNode" presStyleLbl="node1" presStyleIdx="0" presStyleCnt="3"/>
      <dgm:spPr/>
      <dgm:t>
        <a:bodyPr/>
        <a:lstStyle/>
        <a:p>
          <a:endParaRPr lang="en-US"/>
        </a:p>
      </dgm:t>
    </dgm:pt>
    <dgm:pt modelId="{A5C6C3B8-510D-40BE-BFD7-58C090399A28}" type="pres">
      <dgm:prSet presAssocID="{D35CAEFF-AF16-4804-86E4-B77098BAC35E}" presName="gear1dstNode" presStyleLbl="node1" presStyleIdx="0" presStyleCnt="3"/>
      <dgm:spPr/>
      <dgm:t>
        <a:bodyPr/>
        <a:lstStyle/>
        <a:p>
          <a:endParaRPr lang="en-US"/>
        </a:p>
      </dgm:t>
    </dgm:pt>
    <dgm:pt modelId="{9890B4AB-8110-4105-AF0C-FDB955DC83DB}" type="pres">
      <dgm:prSet presAssocID="{941CB939-AF5B-4309-B772-956894A0DF07}" presName="gear2" presStyleLbl="node1" presStyleIdx="1" presStyleCnt="3">
        <dgm:presLayoutVars>
          <dgm:chMax val="1"/>
          <dgm:bulletEnabled val="1"/>
        </dgm:presLayoutVars>
      </dgm:prSet>
      <dgm:spPr/>
      <dgm:t>
        <a:bodyPr/>
        <a:lstStyle/>
        <a:p>
          <a:endParaRPr lang="en-US"/>
        </a:p>
      </dgm:t>
    </dgm:pt>
    <dgm:pt modelId="{A4862300-50A1-4F32-A0D6-D09AE54D39C6}" type="pres">
      <dgm:prSet presAssocID="{941CB939-AF5B-4309-B772-956894A0DF07}" presName="gear2srcNode" presStyleLbl="node1" presStyleIdx="1" presStyleCnt="3"/>
      <dgm:spPr/>
      <dgm:t>
        <a:bodyPr/>
        <a:lstStyle/>
        <a:p>
          <a:endParaRPr lang="en-US"/>
        </a:p>
      </dgm:t>
    </dgm:pt>
    <dgm:pt modelId="{85C91461-EABB-479C-AA47-EAE83BDC8DE2}" type="pres">
      <dgm:prSet presAssocID="{941CB939-AF5B-4309-B772-956894A0DF07}" presName="gear2dstNode" presStyleLbl="node1" presStyleIdx="1" presStyleCnt="3"/>
      <dgm:spPr/>
      <dgm:t>
        <a:bodyPr/>
        <a:lstStyle/>
        <a:p>
          <a:endParaRPr lang="en-US"/>
        </a:p>
      </dgm:t>
    </dgm:pt>
    <dgm:pt modelId="{0D06CB8D-C2D3-4E81-82F1-152B0F6226E2}" type="pres">
      <dgm:prSet presAssocID="{2E6836AF-FE18-48DB-8B63-6EE0AF071B6F}" presName="gear3" presStyleLbl="node1" presStyleIdx="2" presStyleCnt="3"/>
      <dgm:spPr/>
      <dgm:t>
        <a:bodyPr/>
        <a:lstStyle/>
        <a:p>
          <a:endParaRPr lang="en-US"/>
        </a:p>
      </dgm:t>
    </dgm:pt>
    <dgm:pt modelId="{4B237D2B-452E-4C6E-9BAC-13406A591014}" type="pres">
      <dgm:prSet presAssocID="{2E6836AF-FE18-48DB-8B63-6EE0AF071B6F}" presName="gear3tx" presStyleLbl="node1" presStyleIdx="2" presStyleCnt="3">
        <dgm:presLayoutVars>
          <dgm:chMax val="1"/>
          <dgm:bulletEnabled val="1"/>
        </dgm:presLayoutVars>
      </dgm:prSet>
      <dgm:spPr/>
      <dgm:t>
        <a:bodyPr/>
        <a:lstStyle/>
        <a:p>
          <a:endParaRPr lang="en-US"/>
        </a:p>
      </dgm:t>
    </dgm:pt>
    <dgm:pt modelId="{80E7C27F-E746-4DB9-9715-75DD6D5ADB72}" type="pres">
      <dgm:prSet presAssocID="{2E6836AF-FE18-48DB-8B63-6EE0AF071B6F}" presName="gear3srcNode" presStyleLbl="node1" presStyleIdx="2" presStyleCnt="3"/>
      <dgm:spPr/>
      <dgm:t>
        <a:bodyPr/>
        <a:lstStyle/>
        <a:p>
          <a:endParaRPr lang="en-US"/>
        </a:p>
      </dgm:t>
    </dgm:pt>
    <dgm:pt modelId="{12848CFC-34E0-49CA-B0F8-7C820F7DC5AF}" type="pres">
      <dgm:prSet presAssocID="{2E6836AF-FE18-48DB-8B63-6EE0AF071B6F}" presName="gear3dstNode" presStyleLbl="node1" presStyleIdx="2" presStyleCnt="3"/>
      <dgm:spPr/>
      <dgm:t>
        <a:bodyPr/>
        <a:lstStyle/>
        <a:p>
          <a:endParaRPr lang="en-US"/>
        </a:p>
      </dgm:t>
    </dgm:pt>
    <dgm:pt modelId="{10E93610-2A9F-497F-B55D-F3783CF00F88}" type="pres">
      <dgm:prSet presAssocID="{72D7E926-BFA9-4D06-9676-1DC4BD09533F}" presName="connector1" presStyleLbl="sibTrans2D1" presStyleIdx="0" presStyleCnt="3"/>
      <dgm:spPr/>
      <dgm:t>
        <a:bodyPr/>
        <a:lstStyle/>
        <a:p>
          <a:endParaRPr lang="en-US"/>
        </a:p>
      </dgm:t>
    </dgm:pt>
    <dgm:pt modelId="{B56A1416-59FD-4F49-8470-F3710A304C2F}" type="pres">
      <dgm:prSet presAssocID="{8A408F61-CD1C-45BB-85CE-B4B312FE41DF}" presName="connector2" presStyleLbl="sibTrans2D1" presStyleIdx="1" presStyleCnt="3"/>
      <dgm:spPr/>
      <dgm:t>
        <a:bodyPr/>
        <a:lstStyle/>
        <a:p>
          <a:endParaRPr lang="en-US"/>
        </a:p>
      </dgm:t>
    </dgm:pt>
    <dgm:pt modelId="{776A6695-CE46-4415-9EB0-9DF2D96A30CB}" type="pres">
      <dgm:prSet presAssocID="{9531D25D-EEB4-40B4-A4EF-7DDCD0FFEAAD}" presName="connector3" presStyleLbl="sibTrans2D1" presStyleIdx="2" presStyleCnt="3"/>
      <dgm:spPr/>
      <dgm:t>
        <a:bodyPr/>
        <a:lstStyle/>
        <a:p>
          <a:endParaRPr lang="en-US"/>
        </a:p>
      </dgm:t>
    </dgm:pt>
  </dgm:ptLst>
  <dgm:cxnLst>
    <dgm:cxn modelId="{5ABD4D58-2228-4CDB-8CFA-FBC404D515B5}" type="presOf" srcId="{2E6836AF-FE18-48DB-8B63-6EE0AF071B6F}" destId="{12848CFC-34E0-49CA-B0F8-7C820F7DC5AF}" srcOrd="3" destOrd="0" presId="urn:microsoft.com/office/officeart/2005/8/layout/gear1"/>
    <dgm:cxn modelId="{AD372962-D713-469B-AA00-BA97941CA52B}" type="presOf" srcId="{2E6836AF-FE18-48DB-8B63-6EE0AF071B6F}" destId="{4B237D2B-452E-4C6E-9BAC-13406A591014}" srcOrd="1" destOrd="0" presId="urn:microsoft.com/office/officeart/2005/8/layout/gear1"/>
    <dgm:cxn modelId="{C16E9B44-F5A5-4891-994D-6D268C18061F}" type="presOf" srcId="{2E6836AF-FE18-48DB-8B63-6EE0AF071B6F}" destId="{80E7C27F-E746-4DB9-9715-75DD6D5ADB72}" srcOrd="2" destOrd="0" presId="urn:microsoft.com/office/officeart/2005/8/layout/gear1"/>
    <dgm:cxn modelId="{8430E72F-B1DE-4EE9-99C7-5F3EEA65C7CC}" srcId="{D64E6859-E23B-4439-A23E-5DD90F518B8D}" destId="{2E6836AF-FE18-48DB-8B63-6EE0AF071B6F}" srcOrd="2" destOrd="0" parTransId="{9413DFF2-3C11-498D-9301-89913403D6DF}" sibTransId="{9531D25D-EEB4-40B4-A4EF-7DDCD0FFEAAD}"/>
    <dgm:cxn modelId="{FEF8A311-5CC2-4CAA-ABFC-438A0EBAE870}" type="presOf" srcId="{D35CAEFF-AF16-4804-86E4-B77098BAC35E}" destId="{5A0B24D5-35B2-4EE9-AAA9-BF7DD9DA605B}" srcOrd="1" destOrd="0" presId="urn:microsoft.com/office/officeart/2005/8/layout/gear1"/>
    <dgm:cxn modelId="{E208F121-EF78-469E-A8FC-34AF61534AE6}" type="presOf" srcId="{D35CAEFF-AF16-4804-86E4-B77098BAC35E}" destId="{A5C6C3B8-510D-40BE-BFD7-58C090399A28}" srcOrd="2" destOrd="0" presId="urn:microsoft.com/office/officeart/2005/8/layout/gear1"/>
    <dgm:cxn modelId="{490E7A01-7E1E-4701-8F42-986F78D825E8}" type="presOf" srcId="{9531D25D-EEB4-40B4-A4EF-7DDCD0FFEAAD}" destId="{776A6695-CE46-4415-9EB0-9DF2D96A30CB}" srcOrd="0" destOrd="0" presId="urn:microsoft.com/office/officeart/2005/8/layout/gear1"/>
    <dgm:cxn modelId="{E34445AA-E6C6-48CF-B4E7-5816806FC74E}" type="presOf" srcId="{941CB939-AF5B-4309-B772-956894A0DF07}" destId="{85C91461-EABB-479C-AA47-EAE83BDC8DE2}" srcOrd="2" destOrd="0" presId="urn:microsoft.com/office/officeart/2005/8/layout/gear1"/>
    <dgm:cxn modelId="{B6881236-D908-4F44-8D68-7D6A6D231F91}" type="presOf" srcId="{2E6836AF-FE18-48DB-8B63-6EE0AF071B6F}" destId="{0D06CB8D-C2D3-4E81-82F1-152B0F6226E2}" srcOrd="0" destOrd="0" presId="urn:microsoft.com/office/officeart/2005/8/layout/gear1"/>
    <dgm:cxn modelId="{2E4BE332-D816-4CAC-8740-C7D7EB5A51B2}" type="presOf" srcId="{8A408F61-CD1C-45BB-85CE-B4B312FE41DF}" destId="{B56A1416-59FD-4F49-8470-F3710A304C2F}" srcOrd="0" destOrd="0" presId="urn:microsoft.com/office/officeart/2005/8/layout/gear1"/>
    <dgm:cxn modelId="{83E73955-061B-441C-A198-56170EC89957}" srcId="{D64E6859-E23B-4439-A23E-5DD90F518B8D}" destId="{941CB939-AF5B-4309-B772-956894A0DF07}" srcOrd="1" destOrd="0" parTransId="{84226D0B-FE76-4A2E-9579-2DDB37AEBB4E}" sibTransId="{8A408F61-CD1C-45BB-85CE-B4B312FE41DF}"/>
    <dgm:cxn modelId="{650D57AD-0B51-4924-826A-1A52BA4A219D}" type="presOf" srcId="{D35CAEFF-AF16-4804-86E4-B77098BAC35E}" destId="{BDF92202-FD67-467D-99A8-F16D894098C5}" srcOrd="0" destOrd="0" presId="urn:microsoft.com/office/officeart/2005/8/layout/gear1"/>
    <dgm:cxn modelId="{64234FF5-CB89-4BC7-9FD7-ED0E13B2AE36}" type="presOf" srcId="{72D7E926-BFA9-4D06-9676-1DC4BD09533F}" destId="{10E93610-2A9F-497F-B55D-F3783CF00F88}" srcOrd="0" destOrd="0" presId="urn:microsoft.com/office/officeart/2005/8/layout/gear1"/>
    <dgm:cxn modelId="{5524EDC9-5716-42C6-9C49-94017DDB08DB}" srcId="{D64E6859-E23B-4439-A23E-5DD90F518B8D}" destId="{D35CAEFF-AF16-4804-86E4-B77098BAC35E}" srcOrd="0" destOrd="0" parTransId="{56F83DBB-023E-4CCE-82D2-2FCE4BEA3F4D}" sibTransId="{72D7E926-BFA9-4D06-9676-1DC4BD09533F}"/>
    <dgm:cxn modelId="{8D19FD7F-FBD3-4F9D-81A8-483E7F46D855}" type="presOf" srcId="{D64E6859-E23B-4439-A23E-5DD90F518B8D}" destId="{75A406DD-7508-4300-ACCC-C24C231237A5}" srcOrd="0" destOrd="0" presId="urn:microsoft.com/office/officeart/2005/8/layout/gear1"/>
    <dgm:cxn modelId="{21BE35E6-BB5B-43E7-A3CB-6C036879EB70}" type="presOf" srcId="{941CB939-AF5B-4309-B772-956894A0DF07}" destId="{A4862300-50A1-4F32-A0D6-D09AE54D39C6}" srcOrd="1" destOrd="0" presId="urn:microsoft.com/office/officeart/2005/8/layout/gear1"/>
    <dgm:cxn modelId="{A1807963-D3FD-4C22-9A02-E9DE87B2415C}" type="presOf" srcId="{941CB939-AF5B-4309-B772-956894A0DF07}" destId="{9890B4AB-8110-4105-AF0C-FDB955DC83DB}" srcOrd="0" destOrd="0" presId="urn:microsoft.com/office/officeart/2005/8/layout/gear1"/>
    <dgm:cxn modelId="{2BAFBD2B-65BC-4930-B735-8AA98AEF3678}" type="presParOf" srcId="{75A406DD-7508-4300-ACCC-C24C231237A5}" destId="{BDF92202-FD67-467D-99A8-F16D894098C5}" srcOrd="0" destOrd="0" presId="urn:microsoft.com/office/officeart/2005/8/layout/gear1"/>
    <dgm:cxn modelId="{5C8BE647-D1B6-4660-8745-BB36D48389D1}" type="presParOf" srcId="{75A406DD-7508-4300-ACCC-C24C231237A5}" destId="{5A0B24D5-35B2-4EE9-AAA9-BF7DD9DA605B}" srcOrd="1" destOrd="0" presId="urn:microsoft.com/office/officeart/2005/8/layout/gear1"/>
    <dgm:cxn modelId="{76891677-3F90-4787-8B49-EE338E110402}" type="presParOf" srcId="{75A406DD-7508-4300-ACCC-C24C231237A5}" destId="{A5C6C3B8-510D-40BE-BFD7-58C090399A28}" srcOrd="2" destOrd="0" presId="urn:microsoft.com/office/officeart/2005/8/layout/gear1"/>
    <dgm:cxn modelId="{8D9B86BC-B451-4AE0-A122-9C7CA145B245}" type="presParOf" srcId="{75A406DD-7508-4300-ACCC-C24C231237A5}" destId="{9890B4AB-8110-4105-AF0C-FDB955DC83DB}" srcOrd="3" destOrd="0" presId="urn:microsoft.com/office/officeart/2005/8/layout/gear1"/>
    <dgm:cxn modelId="{A6271087-CD0D-43B8-80FF-CF9DAE7D4FDA}" type="presParOf" srcId="{75A406DD-7508-4300-ACCC-C24C231237A5}" destId="{A4862300-50A1-4F32-A0D6-D09AE54D39C6}" srcOrd="4" destOrd="0" presId="urn:microsoft.com/office/officeart/2005/8/layout/gear1"/>
    <dgm:cxn modelId="{C16E3C12-887F-48E9-9A66-0CD9229AF40D}" type="presParOf" srcId="{75A406DD-7508-4300-ACCC-C24C231237A5}" destId="{85C91461-EABB-479C-AA47-EAE83BDC8DE2}" srcOrd="5" destOrd="0" presId="urn:microsoft.com/office/officeart/2005/8/layout/gear1"/>
    <dgm:cxn modelId="{36EC3E3A-48A0-4382-BEE2-835395E80175}" type="presParOf" srcId="{75A406DD-7508-4300-ACCC-C24C231237A5}" destId="{0D06CB8D-C2D3-4E81-82F1-152B0F6226E2}" srcOrd="6" destOrd="0" presId="urn:microsoft.com/office/officeart/2005/8/layout/gear1"/>
    <dgm:cxn modelId="{6BC0F375-7FF1-4B81-A4C9-CFCACB69A280}" type="presParOf" srcId="{75A406DD-7508-4300-ACCC-C24C231237A5}" destId="{4B237D2B-452E-4C6E-9BAC-13406A591014}" srcOrd="7" destOrd="0" presId="urn:microsoft.com/office/officeart/2005/8/layout/gear1"/>
    <dgm:cxn modelId="{8C51B634-E808-41EF-B1D6-D4841F45BFC8}" type="presParOf" srcId="{75A406DD-7508-4300-ACCC-C24C231237A5}" destId="{80E7C27F-E746-4DB9-9715-75DD6D5ADB72}" srcOrd="8" destOrd="0" presId="urn:microsoft.com/office/officeart/2005/8/layout/gear1"/>
    <dgm:cxn modelId="{09686EA6-DF01-442E-9EFF-1B2A55B061DF}" type="presParOf" srcId="{75A406DD-7508-4300-ACCC-C24C231237A5}" destId="{12848CFC-34E0-49CA-B0F8-7C820F7DC5AF}" srcOrd="9" destOrd="0" presId="urn:microsoft.com/office/officeart/2005/8/layout/gear1"/>
    <dgm:cxn modelId="{F31F1081-6F39-46FA-8D24-2D6093EA5976}" type="presParOf" srcId="{75A406DD-7508-4300-ACCC-C24C231237A5}" destId="{10E93610-2A9F-497F-B55D-F3783CF00F88}" srcOrd="10" destOrd="0" presId="urn:microsoft.com/office/officeart/2005/8/layout/gear1"/>
    <dgm:cxn modelId="{8D7536C4-3393-42A6-9EFC-72AE0283F873}" type="presParOf" srcId="{75A406DD-7508-4300-ACCC-C24C231237A5}" destId="{B56A1416-59FD-4F49-8470-F3710A304C2F}" srcOrd="11" destOrd="0" presId="urn:microsoft.com/office/officeart/2005/8/layout/gear1"/>
    <dgm:cxn modelId="{4B46024A-9107-4156-B9DB-34ACCD588E56}" type="presParOf" srcId="{75A406DD-7508-4300-ACCC-C24C231237A5}" destId="{776A6695-CE46-4415-9EB0-9DF2D96A30C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4E6859-E23B-4439-A23E-5DD90F518B8D}" type="doc">
      <dgm:prSet loTypeId="urn:microsoft.com/office/officeart/2005/8/layout/gear1" loCatId="process" qsTypeId="urn:microsoft.com/office/officeart/2005/8/quickstyle/simple5" qsCatId="simple" csTypeId="urn:microsoft.com/office/officeart/2005/8/colors/accent1_2" csCatId="accent1" phldr="1"/>
      <dgm:spPr/>
    </dgm:pt>
    <dgm:pt modelId="{D35CAEFF-AF16-4804-86E4-B77098BAC35E}">
      <dgm:prSet phldrT="[Text]" custT="1"/>
      <dgm:spPr/>
      <dgm:t>
        <a:bodyPr/>
        <a:lstStyle/>
        <a:p>
          <a:endParaRPr lang="en-US" sz="900" dirty="0"/>
        </a:p>
      </dgm:t>
    </dgm:pt>
    <dgm:pt modelId="{56F83DBB-023E-4CCE-82D2-2FCE4BEA3F4D}" type="parTrans" cxnId="{5524EDC9-5716-42C6-9C49-94017DDB08DB}">
      <dgm:prSet/>
      <dgm:spPr/>
      <dgm:t>
        <a:bodyPr/>
        <a:lstStyle/>
        <a:p>
          <a:endParaRPr lang="en-US"/>
        </a:p>
      </dgm:t>
    </dgm:pt>
    <dgm:pt modelId="{72D7E926-BFA9-4D06-9676-1DC4BD09533F}" type="sibTrans" cxnId="{5524EDC9-5716-42C6-9C49-94017DDB08DB}">
      <dgm:prSet/>
      <dgm:spPr/>
      <dgm:t>
        <a:bodyPr/>
        <a:lstStyle/>
        <a:p>
          <a:endParaRPr lang="en-US" dirty="0"/>
        </a:p>
      </dgm:t>
    </dgm:pt>
    <dgm:pt modelId="{941CB939-AF5B-4309-B772-956894A0DF07}">
      <dgm:prSet phldrT="[Text]"/>
      <dgm:spPr/>
      <dgm:t>
        <a:bodyPr/>
        <a:lstStyle/>
        <a:p>
          <a:endParaRPr lang="en-US" dirty="0" smtClean="0"/>
        </a:p>
      </dgm:t>
    </dgm:pt>
    <dgm:pt modelId="{84226D0B-FE76-4A2E-9579-2DDB37AEBB4E}" type="parTrans" cxnId="{83E73955-061B-441C-A198-56170EC89957}">
      <dgm:prSet/>
      <dgm:spPr/>
      <dgm:t>
        <a:bodyPr/>
        <a:lstStyle/>
        <a:p>
          <a:endParaRPr lang="en-US"/>
        </a:p>
      </dgm:t>
    </dgm:pt>
    <dgm:pt modelId="{8A408F61-CD1C-45BB-85CE-B4B312FE41DF}" type="sibTrans" cxnId="{83E73955-061B-441C-A198-56170EC89957}">
      <dgm:prSet/>
      <dgm:spPr/>
      <dgm:t>
        <a:bodyPr/>
        <a:lstStyle/>
        <a:p>
          <a:endParaRPr lang="en-US" dirty="0"/>
        </a:p>
      </dgm:t>
    </dgm:pt>
    <dgm:pt modelId="{2E6836AF-FE18-48DB-8B63-6EE0AF071B6F}">
      <dgm:prSet phldrT="[Text]"/>
      <dgm:spPr/>
      <dgm:t>
        <a:bodyPr/>
        <a:lstStyle/>
        <a:p>
          <a:endParaRPr lang="en-US" dirty="0" smtClean="0"/>
        </a:p>
      </dgm:t>
    </dgm:pt>
    <dgm:pt modelId="{9413DFF2-3C11-498D-9301-89913403D6DF}" type="parTrans" cxnId="{8430E72F-B1DE-4EE9-99C7-5F3EEA65C7CC}">
      <dgm:prSet/>
      <dgm:spPr/>
      <dgm:t>
        <a:bodyPr/>
        <a:lstStyle/>
        <a:p>
          <a:endParaRPr lang="en-US"/>
        </a:p>
      </dgm:t>
    </dgm:pt>
    <dgm:pt modelId="{9531D25D-EEB4-40B4-A4EF-7DDCD0FFEAAD}" type="sibTrans" cxnId="{8430E72F-B1DE-4EE9-99C7-5F3EEA65C7CC}">
      <dgm:prSet/>
      <dgm:spPr/>
      <dgm:t>
        <a:bodyPr/>
        <a:lstStyle/>
        <a:p>
          <a:endParaRPr lang="en-US" dirty="0"/>
        </a:p>
      </dgm:t>
    </dgm:pt>
    <dgm:pt modelId="{75A406DD-7508-4300-ACCC-C24C231237A5}" type="pres">
      <dgm:prSet presAssocID="{D64E6859-E23B-4439-A23E-5DD90F518B8D}" presName="composite" presStyleCnt="0">
        <dgm:presLayoutVars>
          <dgm:chMax val="3"/>
          <dgm:animLvl val="lvl"/>
          <dgm:resizeHandles val="exact"/>
        </dgm:presLayoutVars>
      </dgm:prSet>
      <dgm:spPr/>
    </dgm:pt>
    <dgm:pt modelId="{BDF92202-FD67-467D-99A8-F16D894098C5}" type="pres">
      <dgm:prSet presAssocID="{D35CAEFF-AF16-4804-86E4-B77098BAC35E}" presName="gear1" presStyleLbl="node1" presStyleIdx="0" presStyleCnt="3">
        <dgm:presLayoutVars>
          <dgm:chMax val="1"/>
          <dgm:bulletEnabled val="1"/>
        </dgm:presLayoutVars>
      </dgm:prSet>
      <dgm:spPr/>
      <dgm:t>
        <a:bodyPr/>
        <a:lstStyle/>
        <a:p>
          <a:endParaRPr lang="en-US"/>
        </a:p>
      </dgm:t>
    </dgm:pt>
    <dgm:pt modelId="{5A0B24D5-35B2-4EE9-AAA9-BF7DD9DA605B}" type="pres">
      <dgm:prSet presAssocID="{D35CAEFF-AF16-4804-86E4-B77098BAC35E}" presName="gear1srcNode" presStyleLbl="node1" presStyleIdx="0" presStyleCnt="3"/>
      <dgm:spPr/>
      <dgm:t>
        <a:bodyPr/>
        <a:lstStyle/>
        <a:p>
          <a:endParaRPr lang="en-US"/>
        </a:p>
      </dgm:t>
    </dgm:pt>
    <dgm:pt modelId="{A5C6C3B8-510D-40BE-BFD7-58C090399A28}" type="pres">
      <dgm:prSet presAssocID="{D35CAEFF-AF16-4804-86E4-B77098BAC35E}" presName="gear1dstNode" presStyleLbl="node1" presStyleIdx="0" presStyleCnt="3"/>
      <dgm:spPr/>
      <dgm:t>
        <a:bodyPr/>
        <a:lstStyle/>
        <a:p>
          <a:endParaRPr lang="en-US"/>
        </a:p>
      </dgm:t>
    </dgm:pt>
    <dgm:pt modelId="{9890B4AB-8110-4105-AF0C-FDB955DC83DB}" type="pres">
      <dgm:prSet presAssocID="{941CB939-AF5B-4309-B772-956894A0DF07}" presName="gear2" presStyleLbl="node1" presStyleIdx="1" presStyleCnt="3">
        <dgm:presLayoutVars>
          <dgm:chMax val="1"/>
          <dgm:bulletEnabled val="1"/>
        </dgm:presLayoutVars>
      </dgm:prSet>
      <dgm:spPr/>
      <dgm:t>
        <a:bodyPr/>
        <a:lstStyle/>
        <a:p>
          <a:endParaRPr lang="en-US"/>
        </a:p>
      </dgm:t>
    </dgm:pt>
    <dgm:pt modelId="{A4862300-50A1-4F32-A0D6-D09AE54D39C6}" type="pres">
      <dgm:prSet presAssocID="{941CB939-AF5B-4309-B772-956894A0DF07}" presName="gear2srcNode" presStyleLbl="node1" presStyleIdx="1" presStyleCnt="3"/>
      <dgm:spPr/>
      <dgm:t>
        <a:bodyPr/>
        <a:lstStyle/>
        <a:p>
          <a:endParaRPr lang="en-US"/>
        </a:p>
      </dgm:t>
    </dgm:pt>
    <dgm:pt modelId="{85C91461-EABB-479C-AA47-EAE83BDC8DE2}" type="pres">
      <dgm:prSet presAssocID="{941CB939-AF5B-4309-B772-956894A0DF07}" presName="gear2dstNode" presStyleLbl="node1" presStyleIdx="1" presStyleCnt="3"/>
      <dgm:spPr/>
      <dgm:t>
        <a:bodyPr/>
        <a:lstStyle/>
        <a:p>
          <a:endParaRPr lang="en-US"/>
        </a:p>
      </dgm:t>
    </dgm:pt>
    <dgm:pt modelId="{0D06CB8D-C2D3-4E81-82F1-152B0F6226E2}" type="pres">
      <dgm:prSet presAssocID="{2E6836AF-FE18-48DB-8B63-6EE0AF071B6F}" presName="gear3" presStyleLbl="node1" presStyleIdx="2" presStyleCnt="3"/>
      <dgm:spPr/>
      <dgm:t>
        <a:bodyPr/>
        <a:lstStyle/>
        <a:p>
          <a:endParaRPr lang="en-US"/>
        </a:p>
      </dgm:t>
    </dgm:pt>
    <dgm:pt modelId="{4B237D2B-452E-4C6E-9BAC-13406A591014}" type="pres">
      <dgm:prSet presAssocID="{2E6836AF-FE18-48DB-8B63-6EE0AF071B6F}" presName="gear3tx" presStyleLbl="node1" presStyleIdx="2" presStyleCnt="3">
        <dgm:presLayoutVars>
          <dgm:chMax val="1"/>
          <dgm:bulletEnabled val="1"/>
        </dgm:presLayoutVars>
      </dgm:prSet>
      <dgm:spPr/>
      <dgm:t>
        <a:bodyPr/>
        <a:lstStyle/>
        <a:p>
          <a:endParaRPr lang="en-US"/>
        </a:p>
      </dgm:t>
    </dgm:pt>
    <dgm:pt modelId="{80E7C27F-E746-4DB9-9715-75DD6D5ADB72}" type="pres">
      <dgm:prSet presAssocID="{2E6836AF-FE18-48DB-8B63-6EE0AF071B6F}" presName="gear3srcNode" presStyleLbl="node1" presStyleIdx="2" presStyleCnt="3"/>
      <dgm:spPr/>
      <dgm:t>
        <a:bodyPr/>
        <a:lstStyle/>
        <a:p>
          <a:endParaRPr lang="en-US"/>
        </a:p>
      </dgm:t>
    </dgm:pt>
    <dgm:pt modelId="{12848CFC-34E0-49CA-B0F8-7C820F7DC5AF}" type="pres">
      <dgm:prSet presAssocID="{2E6836AF-FE18-48DB-8B63-6EE0AF071B6F}" presName="gear3dstNode" presStyleLbl="node1" presStyleIdx="2" presStyleCnt="3"/>
      <dgm:spPr/>
      <dgm:t>
        <a:bodyPr/>
        <a:lstStyle/>
        <a:p>
          <a:endParaRPr lang="en-US"/>
        </a:p>
      </dgm:t>
    </dgm:pt>
    <dgm:pt modelId="{10E93610-2A9F-497F-B55D-F3783CF00F88}" type="pres">
      <dgm:prSet presAssocID="{72D7E926-BFA9-4D06-9676-1DC4BD09533F}" presName="connector1" presStyleLbl="sibTrans2D1" presStyleIdx="0" presStyleCnt="3"/>
      <dgm:spPr/>
      <dgm:t>
        <a:bodyPr/>
        <a:lstStyle/>
        <a:p>
          <a:endParaRPr lang="en-US"/>
        </a:p>
      </dgm:t>
    </dgm:pt>
    <dgm:pt modelId="{B56A1416-59FD-4F49-8470-F3710A304C2F}" type="pres">
      <dgm:prSet presAssocID="{8A408F61-CD1C-45BB-85CE-B4B312FE41DF}" presName="connector2" presStyleLbl="sibTrans2D1" presStyleIdx="1" presStyleCnt="3"/>
      <dgm:spPr/>
      <dgm:t>
        <a:bodyPr/>
        <a:lstStyle/>
        <a:p>
          <a:endParaRPr lang="en-US"/>
        </a:p>
      </dgm:t>
    </dgm:pt>
    <dgm:pt modelId="{776A6695-CE46-4415-9EB0-9DF2D96A30CB}" type="pres">
      <dgm:prSet presAssocID="{9531D25D-EEB4-40B4-A4EF-7DDCD0FFEAAD}" presName="connector3" presStyleLbl="sibTrans2D1" presStyleIdx="2" presStyleCnt="3"/>
      <dgm:spPr/>
      <dgm:t>
        <a:bodyPr/>
        <a:lstStyle/>
        <a:p>
          <a:endParaRPr lang="en-US"/>
        </a:p>
      </dgm:t>
    </dgm:pt>
  </dgm:ptLst>
  <dgm:cxnLst>
    <dgm:cxn modelId="{900E2B30-8573-4989-8427-1C8B319FB16D}" type="presOf" srcId="{941CB939-AF5B-4309-B772-956894A0DF07}" destId="{85C91461-EABB-479C-AA47-EAE83BDC8DE2}" srcOrd="2" destOrd="0" presId="urn:microsoft.com/office/officeart/2005/8/layout/gear1"/>
    <dgm:cxn modelId="{8430E72F-B1DE-4EE9-99C7-5F3EEA65C7CC}" srcId="{D64E6859-E23B-4439-A23E-5DD90F518B8D}" destId="{2E6836AF-FE18-48DB-8B63-6EE0AF071B6F}" srcOrd="2" destOrd="0" parTransId="{9413DFF2-3C11-498D-9301-89913403D6DF}" sibTransId="{9531D25D-EEB4-40B4-A4EF-7DDCD0FFEAAD}"/>
    <dgm:cxn modelId="{8A1A86AE-64A7-4628-AE74-BEDE1EF34B85}" type="presOf" srcId="{D35CAEFF-AF16-4804-86E4-B77098BAC35E}" destId="{A5C6C3B8-510D-40BE-BFD7-58C090399A28}" srcOrd="2" destOrd="0" presId="urn:microsoft.com/office/officeart/2005/8/layout/gear1"/>
    <dgm:cxn modelId="{797FEED6-0C0C-4660-863A-276B11E226C0}" type="presOf" srcId="{941CB939-AF5B-4309-B772-956894A0DF07}" destId="{A4862300-50A1-4F32-A0D6-D09AE54D39C6}" srcOrd="1" destOrd="0" presId="urn:microsoft.com/office/officeart/2005/8/layout/gear1"/>
    <dgm:cxn modelId="{E7B2F681-ABC3-4A03-BFD8-EB7279CBE78F}" type="presOf" srcId="{9531D25D-EEB4-40B4-A4EF-7DDCD0FFEAAD}" destId="{776A6695-CE46-4415-9EB0-9DF2D96A30CB}" srcOrd="0" destOrd="0" presId="urn:microsoft.com/office/officeart/2005/8/layout/gear1"/>
    <dgm:cxn modelId="{2FAD2B1C-0288-489A-84D7-6F5C8EE4C789}" type="presOf" srcId="{D35CAEFF-AF16-4804-86E4-B77098BAC35E}" destId="{BDF92202-FD67-467D-99A8-F16D894098C5}" srcOrd="0" destOrd="0" presId="urn:microsoft.com/office/officeart/2005/8/layout/gear1"/>
    <dgm:cxn modelId="{3B152CE3-ECE4-4D23-B1B3-496D72A41978}" type="presOf" srcId="{D64E6859-E23B-4439-A23E-5DD90F518B8D}" destId="{75A406DD-7508-4300-ACCC-C24C231237A5}" srcOrd="0" destOrd="0" presId="urn:microsoft.com/office/officeart/2005/8/layout/gear1"/>
    <dgm:cxn modelId="{83E73955-061B-441C-A198-56170EC89957}" srcId="{D64E6859-E23B-4439-A23E-5DD90F518B8D}" destId="{941CB939-AF5B-4309-B772-956894A0DF07}" srcOrd="1" destOrd="0" parTransId="{84226D0B-FE76-4A2E-9579-2DDB37AEBB4E}" sibTransId="{8A408F61-CD1C-45BB-85CE-B4B312FE41DF}"/>
    <dgm:cxn modelId="{782C4E39-1DCF-4167-A481-EF4076ECE102}" type="presOf" srcId="{2E6836AF-FE18-48DB-8B63-6EE0AF071B6F}" destId="{80E7C27F-E746-4DB9-9715-75DD6D5ADB72}" srcOrd="2" destOrd="0" presId="urn:microsoft.com/office/officeart/2005/8/layout/gear1"/>
    <dgm:cxn modelId="{73C36990-7A5E-4E0F-AF56-AA3101FC28ED}" type="presOf" srcId="{72D7E926-BFA9-4D06-9676-1DC4BD09533F}" destId="{10E93610-2A9F-497F-B55D-F3783CF00F88}" srcOrd="0" destOrd="0" presId="urn:microsoft.com/office/officeart/2005/8/layout/gear1"/>
    <dgm:cxn modelId="{B562AF87-F762-4BD5-BA93-4CB5166DB02C}" type="presOf" srcId="{D35CAEFF-AF16-4804-86E4-B77098BAC35E}" destId="{5A0B24D5-35B2-4EE9-AAA9-BF7DD9DA605B}" srcOrd="1" destOrd="0" presId="urn:microsoft.com/office/officeart/2005/8/layout/gear1"/>
    <dgm:cxn modelId="{5524EDC9-5716-42C6-9C49-94017DDB08DB}" srcId="{D64E6859-E23B-4439-A23E-5DD90F518B8D}" destId="{D35CAEFF-AF16-4804-86E4-B77098BAC35E}" srcOrd="0" destOrd="0" parTransId="{56F83DBB-023E-4CCE-82D2-2FCE4BEA3F4D}" sibTransId="{72D7E926-BFA9-4D06-9676-1DC4BD09533F}"/>
    <dgm:cxn modelId="{A0EE2BB1-8AD2-410E-A9AD-CB5A1BF39EC5}" type="presOf" srcId="{2E6836AF-FE18-48DB-8B63-6EE0AF071B6F}" destId="{0D06CB8D-C2D3-4E81-82F1-152B0F6226E2}" srcOrd="0" destOrd="0" presId="urn:microsoft.com/office/officeart/2005/8/layout/gear1"/>
    <dgm:cxn modelId="{1F1418CD-B7C1-4E0B-A0EF-13FD61D9291E}" type="presOf" srcId="{2E6836AF-FE18-48DB-8B63-6EE0AF071B6F}" destId="{4B237D2B-452E-4C6E-9BAC-13406A591014}" srcOrd="1" destOrd="0" presId="urn:microsoft.com/office/officeart/2005/8/layout/gear1"/>
    <dgm:cxn modelId="{3F83ECA7-2F7E-45DB-B991-3D60C1B8A5FA}" type="presOf" srcId="{8A408F61-CD1C-45BB-85CE-B4B312FE41DF}" destId="{B56A1416-59FD-4F49-8470-F3710A304C2F}" srcOrd="0" destOrd="0" presId="urn:microsoft.com/office/officeart/2005/8/layout/gear1"/>
    <dgm:cxn modelId="{7DF2128A-1091-43C3-9845-6667FFAEA414}" type="presOf" srcId="{2E6836AF-FE18-48DB-8B63-6EE0AF071B6F}" destId="{12848CFC-34E0-49CA-B0F8-7C820F7DC5AF}" srcOrd="3" destOrd="0" presId="urn:microsoft.com/office/officeart/2005/8/layout/gear1"/>
    <dgm:cxn modelId="{2DC467AA-5095-47D5-8641-07C62159E2E3}" type="presOf" srcId="{941CB939-AF5B-4309-B772-956894A0DF07}" destId="{9890B4AB-8110-4105-AF0C-FDB955DC83DB}" srcOrd="0" destOrd="0" presId="urn:microsoft.com/office/officeart/2005/8/layout/gear1"/>
    <dgm:cxn modelId="{8A37A244-7C6D-49C6-A200-57FF838B7B43}" type="presParOf" srcId="{75A406DD-7508-4300-ACCC-C24C231237A5}" destId="{BDF92202-FD67-467D-99A8-F16D894098C5}" srcOrd="0" destOrd="0" presId="urn:microsoft.com/office/officeart/2005/8/layout/gear1"/>
    <dgm:cxn modelId="{2772B784-4382-45F7-A0F1-8EE4DC67B57A}" type="presParOf" srcId="{75A406DD-7508-4300-ACCC-C24C231237A5}" destId="{5A0B24D5-35B2-4EE9-AAA9-BF7DD9DA605B}" srcOrd="1" destOrd="0" presId="urn:microsoft.com/office/officeart/2005/8/layout/gear1"/>
    <dgm:cxn modelId="{2C697A66-ECBC-4D75-BEE2-3AAEC8AB61B7}" type="presParOf" srcId="{75A406DD-7508-4300-ACCC-C24C231237A5}" destId="{A5C6C3B8-510D-40BE-BFD7-58C090399A28}" srcOrd="2" destOrd="0" presId="urn:microsoft.com/office/officeart/2005/8/layout/gear1"/>
    <dgm:cxn modelId="{4AC73CEB-5A34-48DC-9AC3-EAD3E8E8C6C0}" type="presParOf" srcId="{75A406DD-7508-4300-ACCC-C24C231237A5}" destId="{9890B4AB-8110-4105-AF0C-FDB955DC83DB}" srcOrd="3" destOrd="0" presId="urn:microsoft.com/office/officeart/2005/8/layout/gear1"/>
    <dgm:cxn modelId="{8D703E68-AC35-4619-86DA-A64CAD65158E}" type="presParOf" srcId="{75A406DD-7508-4300-ACCC-C24C231237A5}" destId="{A4862300-50A1-4F32-A0D6-D09AE54D39C6}" srcOrd="4" destOrd="0" presId="urn:microsoft.com/office/officeart/2005/8/layout/gear1"/>
    <dgm:cxn modelId="{070C5EBA-0ABD-4751-8E74-9EE841A0F2DC}" type="presParOf" srcId="{75A406DD-7508-4300-ACCC-C24C231237A5}" destId="{85C91461-EABB-479C-AA47-EAE83BDC8DE2}" srcOrd="5" destOrd="0" presId="urn:microsoft.com/office/officeart/2005/8/layout/gear1"/>
    <dgm:cxn modelId="{C37ECD6B-DC48-483D-AD0A-782271C155E2}" type="presParOf" srcId="{75A406DD-7508-4300-ACCC-C24C231237A5}" destId="{0D06CB8D-C2D3-4E81-82F1-152B0F6226E2}" srcOrd="6" destOrd="0" presId="urn:microsoft.com/office/officeart/2005/8/layout/gear1"/>
    <dgm:cxn modelId="{E5484E9C-CB02-4C2C-8BB9-60173E4A4601}" type="presParOf" srcId="{75A406DD-7508-4300-ACCC-C24C231237A5}" destId="{4B237D2B-452E-4C6E-9BAC-13406A591014}" srcOrd="7" destOrd="0" presId="urn:microsoft.com/office/officeart/2005/8/layout/gear1"/>
    <dgm:cxn modelId="{2F5D942E-DC7D-4402-9B16-D49158A1E73C}" type="presParOf" srcId="{75A406DD-7508-4300-ACCC-C24C231237A5}" destId="{80E7C27F-E746-4DB9-9715-75DD6D5ADB72}" srcOrd="8" destOrd="0" presId="urn:microsoft.com/office/officeart/2005/8/layout/gear1"/>
    <dgm:cxn modelId="{F4B3CFF5-E1D9-4F98-A7CE-14831B507E49}" type="presParOf" srcId="{75A406DD-7508-4300-ACCC-C24C231237A5}" destId="{12848CFC-34E0-49CA-B0F8-7C820F7DC5AF}" srcOrd="9" destOrd="0" presId="urn:microsoft.com/office/officeart/2005/8/layout/gear1"/>
    <dgm:cxn modelId="{A25FB131-3685-445A-88BF-8A0F2877D2D1}" type="presParOf" srcId="{75A406DD-7508-4300-ACCC-C24C231237A5}" destId="{10E93610-2A9F-497F-B55D-F3783CF00F88}" srcOrd="10" destOrd="0" presId="urn:microsoft.com/office/officeart/2005/8/layout/gear1"/>
    <dgm:cxn modelId="{8CAAF2D8-520A-4D0A-A984-CF0E08EF40E3}" type="presParOf" srcId="{75A406DD-7508-4300-ACCC-C24C231237A5}" destId="{B56A1416-59FD-4F49-8470-F3710A304C2F}" srcOrd="11" destOrd="0" presId="urn:microsoft.com/office/officeart/2005/8/layout/gear1"/>
    <dgm:cxn modelId="{6CE9D100-6683-45C5-98F9-0DC1DEC1857B}" type="presParOf" srcId="{75A406DD-7508-4300-ACCC-C24C231237A5}" destId="{776A6695-CE46-4415-9EB0-9DF2D96A30CB}"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E6859-E23B-4439-A23E-5DD90F518B8D}" type="doc">
      <dgm:prSet loTypeId="urn:microsoft.com/office/officeart/2005/8/layout/gear1" loCatId="process" qsTypeId="urn:microsoft.com/office/officeart/2005/8/quickstyle/simple5" qsCatId="simple" csTypeId="urn:microsoft.com/office/officeart/2005/8/colors/accent1_2" csCatId="accent1" phldr="1"/>
      <dgm:spPr/>
    </dgm:pt>
    <dgm:pt modelId="{D35CAEFF-AF16-4804-86E4-B77098BAC35E}">
      <dgm:prSet phldrT="[Text]" custT="1"/>
      <dgm:spPr/>
      <dgm:t>
        <a:bodyPr/>
        <a:lstStyle/>
        <a:p>
          <a:endParaRPr lang="en-US" sz="900" dirty="0"/>
        </a:p>
      </dgm:t>
    </dgm:pt>
    <dgm:pt modelId="{56F83DBB-023E-4CCE-82D2-2FCE4BEA3F4D}" type="parTrans" cxnId="{5524EDC9-5716-42C6-9C49-94017DDB08DB}">
      <dgm:prSet/>
      <dgm:spPr/>
      <dgm:t>
        <a:bodyPr/>
        <a:lstStyle/>
        <a:p>
          <a:endParaRPr lang="en-US"/>
        </a:p>
      </dgm:t>
    </dgm:pt>
    <dgm:pt modelId="{72D7E926-BFA9-4D06-9676-1DC4BD09533F}" type="sibTrans" cxnId="{5524EDC9-5716-42C6-9C49-94017DDB08DB}">
      <dgm:prSet/>
      <dgm:spPr/>
      <dgm:t>
        <a:bodyPr/>
        <a:lstStyle/>
        <a:p>
          <a:endParaRPr lang="en-US" dirty="0"/>
        </a:p>
      </dgm:t>
    </dgm:pt>
    <dgm:pt modelId="{941CB939-AF5B-4309-B772-956894A0DF07}">
      <dgm:prSet phldrT="[Text]"/>
      <dgm:spPr/>
      <dgm:t>
        <a:bodyPr/>
        <a:lstStyle/>
        <a:p>
          <a:endParaRPr lang="en-US" dirty="0" smtClean="0"/>
        </a:p>
      </dgm:t>
    </dgm:pt>
    <dgm:pt modelId="{84226D0B-FE76-4A2E-9579-2DDB37AEBB4E}" type="parTrans" cxnId="{83E73955-061B-441C-A198-56170EC89957}">
      <dgm:prSet/>
      <dgm:spPr/>
      <dgm:t>
        <a:bodyPr/>
        <a:lstStyle/>
        <a:p>
          <a:endParaRPr lang="en-US"/>
        </a:p>
      </dgm:t>
    </dgm:pt>
    <dgm:pt modelId="{8A408F61-CD1C-45BB-85CE-B4B312FE41DF}" type="sibTrans" cxnId="{83E73955-061B-441C-A198-56170EC89957}">
      <dgm:prSet/>
      <dgm:spPr/>
      <dgm:t>
        <a:bodyPr/>
        <a:lstStyle/>
        <a:p>
          <a:endParaRPr lang="en-US" dirty="0"/>
        </a:p>
      </dgm:t>
    </dgm:pt>
    <dgm:pt modelId="{2E6836AF-FE18-48DB-8B63-6EE0AF071B6F}">
      <dgm:prSet phldrT="[Text]"/>
      <dgm:spPr/>
      <dgm:t>
        <a:bodyPr/>
        <a:lstStyle/>
        <a:p>
          <a:endParaRPr lang="en-US" dirty="0" smtClean="0"/>
        </a:p>
      </dgm:t>
    </dgm:pt>
    <dgm:pt modelId="{9413DFF2-3C11-498D-9301-89913403D6DF}" type="parTrans" cxnId="{8430E72F-B1DE-4EE9-99C7-5F3EEA65C7CC}">
      <dgm:prSet/>
      <dgm:spPr/>
      <dgm:t>
        <a:bodyPr/>
        <a:lstStyle/>
        <a:p>
          <a:endParaRPr lang="en-US"/>
        </a:p>
      </dgm:t>
    </dgm:pt>
    <dgm:pt modelId="{9531D25D-EEB4-40B4-A4EF-7DDCD0FFEAAD}" type="sibTrans" cxnId="{8430E72F-B1DE-4EE9-99C7-5F3EEA65C7CC}">
      <dgm:prSet/>
      <dgm:spPr/>
      <dgm:t>
        <a:bodyPr/>
        <a:lstStyle/>
        <a:p>
          <a:endParaRPr lang="en-US" dirty="0"/>
        </a:p>
      </dgm:t>
    </dgm:pt>
    <dgm:pt modelId="{75A406DD-7508-4300-ACCC-C24C231237A5}" type="pres">
      <dgm:prSet presAssocID="{D64E6859-E23B-4439-A23E-5DD90F518B8D}" presName="composite" presStyleCnt="0">
        <dgm:presLayoutVars>
          <dgm:chMax val="3"/>
          <dgm:animLvl val="lvl"/>
          <dgm:resizeHandles val="exact"/>
        </dgm:presLayoutVars>
      </dgm:prSet>
      <dgm:spPr/>
    </dgm:pt>
    <dgm:pt modelId="{BDF92202-FD67-467D-99A8-F16D894098C5}" type="pres">
      <dgm:prSet presAssocID="{D35CAEFF-AF16-4804-86E4-B77098BAC35E}" presName="gear1" presStyleLbl="node1" presStyleIdx="0" presStyleCnt="3">
        <dgm:presLayoutVars>
          <dgm:chMax val="1"/>
          <dgm:bulletEnabled val="1"/>
        </dgm:presLayoutVars>
      </dgm:prSet>
      <dgm:spPr/>
      <dgm:t>
        <a:bodyPr/>
        <a:lstStyle/>
        <a:p>
          <a:endParaRPr lang="en-US"/>
        </a:p>
      </dgm:t>
    </dgm:pt>
    <dgm:pt modelId="{5A0B24D5-35B2-4EE9-AAA9-BF7DD9DA605B}" type="pres">
      <dgm:prSet presAssocID="{D35CAEFF-AF16-4804-86E4-B77098BAC35E}" presName="gear1srcNode" presStyleLbl="node1" presStyleIdx="0" presStyleCnt="3"/>
      <dgm:spPr/>
      <dgm:t>
        <a:bodyPr/>
        <a:lstStyle/>
        <a:p>
          <a:endParaRPr lang="en-US"/>
        </a:p>
      </dgm:t>
    </dgm:pt>
    <dgm:pt modelId="{A5C6C3B8-510D-40BE-BFD7-58C090399A28}" type="pres">
      <dgm:prSet presAssocID="{D35CAEFF-AF16-4804-86E4-B77098BAC35E}" presName="gear1dstNode" presStyleLbl="node1" presStyleIdx="0" presStyleCnt="3"/>
      <dgm:spPr/>
      <dgm:t>
        <a:bodyPr/>
        <a:lstStyle/>
        <a:p>
          <a:endParaRPr lang="en-US"/>
        </a:p>
      </dgm:t>
    </dgm:pt>
    <dgm:pt modelId="{9890B4AB-8110-4105-AF0C-FDB955DC83DB}" type="pres">
      <dgm:prSet presAssocID="{941CB939-AF5B-4309-B772-956894A0DF07}" presName="gear2" presStyleLbl="node1" presStyleIdx="1" presStyleCnt="3">
        <dgm:presLayoutVars>
          <dgm:chMax val="1"/>
          <dgm:bulletEnabled val="1"/>
        </dgm:presLayoutVars>
      </dgm:prSet>
      <dgm:spPr/>
      <dgm:t>
        <a:bodyPr/>
        <a:lstStyle/>
        <a:p>
          <a:endParaRPr lang="en-US"/>
        </a:p>
      </dgm:t>
    </dgm:pt>
    <dgm:pt modelId="{A4862300-50A1-4F32-A0D6-D09AE54D39C6}" type="pres">
      <dgm:prSet presAssocID="{941CB939-AF5B-4309-B772-956894A0DF07}" presName="gear2srcNode" presStyleLbl="node1" presStyleIdx="1" presStyleCnt="3"/>
      <dgm:spPr/>
      <dgm:t>
        <a:bodyPr/>
        <a:lstStyle/>
        <a:p>
          <a:endParaRPr lang="en-US"/>
        </a:p>
      </dgm:t>
    </dgm:pt>
    <dgm:pt modelId="{85C91461-EABB-479C-AA47-EAE83BDC8DE2}" type="pres">
      <dgm:prSet presAssocID="{941CB939-AF5B-4309-B772-956894A0DF07}" presName="gear2dstNode" presStyleLbl="node1" presStyleIdx="1" presStyleCnt="3"/>
      <dgm:spPr/>
      <dgm:t>
        <a:bodyPr/>
        <a:lstStyle/>
        <a:p>
          <a:endParaRPr lang="en-US"/>
        </a:p>
      </dgm:t>
    </dgm:pt>
    <dgm:pt modelId="{0D06CB8D-C2D3-4E81-82F1-152B0F6226E2}" type="pres">
      <dgm:prSet presAssocID="{2E6836AF-FE18-48DB-8B63-6EE0AF071B6F}" presName="gear3" presStyleLbl="node1" presStyleIdx="2" presStyleCnt="3"/>
      <dgm:spPr/>
      <dgm:t>
        <a:bodyPr/>
        <a:lstStyle/>
        <a:p>
          <a:endParaRPr lang="en-US"/>
        </a:p>
      </dgm:t>
    </dgm:pt>
    <dgm:pt modelId="{4B237D2B-452E-4C6E-9BAC-13406A591014}" type="pres">
      <dgm:prSet presAssocID="{2E6836AF-FE18-48DB-8B63-6EE0AF071B6F}" presName="gear3tx" presStyleLbl="node1" presStyleIdx="2" presStyleCnt="3">
        <dgm:presLayoutVars>
          <dgm:chMax val="1"/>
          <dgm:bulletEnabled val="1"/>
        </dgm:presLayoutVars>
      </dgm:prSet>
      <dgm:spPr/>
      <dgm:t>
        <a:bodyPr/>
        <a:lstStyle/>
        <a:p>
          <a:endParaRPr lang="en-US"/>
        </a:p>
      </dgm:t>
    </dgm:pt>
    <dgm:pt modelId="{80E7C27F-E746-4DB9-9715-75DD6D5ADB72}" type="pres">
      <dgm:prSet presAssocID="{2E6836AF-FE18-48DB-8B63-6EE0AF071B6F}" presName="gear3srcNode" presStyleLbl="node1" presStyleIdx="2" presStyleCnt="3"/>
      <dgm:spPr/>
      <dgm:t>
        <a:bodyPr/>
        <a:lstStyle/>
        <a:p>
          <a:endParaRPr lang="en-US"/>
        </a:p>
      </dgm:t>
    </dgm:pt>
    <dgm:pt modelId="{12848CFC-34E0-49CA-B0F8-7C820F7DC5AF}" type="pres">
      <dgm:prSet presAssocID="{2E6836AF-FE18-48DB-8B63-6EE0AF071B6F}" presName="gear3dstNode" presStyleLbl="node1" presStyleIdx="2" presStyleCnt="3"/>
      <dgm:spPr/>
      <dgm:t>
        <a:bodyPr/>
        <a:lstStyle/>
        <a:p>
          <a:endParaRPr lang="en-US"/>
        </a:p>
      </dgm:t>
    </dgm:pt>
    <dgm:pt modelId="{10E93610-2A9F-497F-B55D-F3783CF00F88}" type="pres">
      <dgm:prSet presAssocID="{72D7E926-BFA9-4D06-9676-1DC4BD09533F}" presName="connector1" presStyleLbl="sibTrans2D1" presStyleIdx="0" presStyleCnt="3"/>
      <dgm:spPr/>
      <dgm:t>
        <a:bodyPr/>
        <a:lstStyle/>
        <a:p>
          <a:endParaRPr lang="en-US"/>
        </a:p>
      </dgm:t>
    </dgm:pt>
    <dgm:pt modelId="{B56A1416-59FD-4F49-8470-F3710A304C2F}" type="pres">
      <dgm:prSet presAssocID="{8A408F61-CD1C-45BB-85CE-B4B312FE41DF}" presName="connector2" presStyleLbl="sibTrans2D1" presStyleIdx="1" presStyleCnt="3"/>
      <dgm:spPr/>
      <dgm:t>
        <a:bodyPr/>
        <a:lstStyle/>
        <a:p>
          <a:endParaRPr lang="en-US"/>
        </a:p>
      </dgm:t>
    </dgm:pt>
    <dgm:pt modelId="{776A6695-CE46-4415-9EB0-9DF2D96A30CB}" type="pres">
      <dgm:prSet presAssocID="{9531D25D-EEB4-40B4-A4EF-7DDCD0FFEAAD}" presName="connector3" presStyleLbl="sibTrans2D1" presStyleIdx="2" presStyleCnt="3"/>
      <dgm:spPr/>
      <dgm:t>
        <a:bodyPr/>
        <a:lstStyle/>
        <a:p>
          <a:endParaRPr lang="en-US"/>
        </a:p>
      </dgm:t>
    </dgm:pt>
  </dgm:ptLst>
  <dgm:cxnLst>
    <dgm:cxn modelId="{8430E72F-B1DE-4EE9-99C7-5F3EEA65C7CC}" srcId="{D64E6859-E23B-4439-A23E-5DD90F518B8D}" destId="{2E6836AF-FE18-48DB-8B63-6EE0AF071B6F}" srcOrd="2" destOrd="0" parTransId="{9413DFF2-3C11-498D-9301-89913403D6DF}" sibTransId="{9531D25D-EEB4-40B4-A4EF-7DDCD0FFEAAD}"/>
    <dgm:cxn modelId="{E08F29A6-B044-4822-B609-1606BA425CEF}" type="presOf" srcId="{D35CAEFF-AF16-4804-86E4-B77098BAC35E}" destId="{A5C6C3B8-510D-40BE-BFD7-58C090399A28}" srcOrd="2" destOrd="0" presId="urn:microsoft.com/office/officeart/2005/8/layout/gear1"/>
    <dgm:cxn modelId="{F44ECCFA-0A13-415E-9A91-17E77976293A}" type="presOf" srcId="{D64E6859-E23B-4439-A23E-5DD90F518B8D}" destId="{75A406DD-7508-4300-ACCC-C24C231237A5}" srcOrd="0" destOrd="0" presId="urn:microsoft.com/office/officeart/2005/8/layout/gear1"/>
    <dgm:cxn modelId="{65DAB8DB-ECCA-4326-9CBB-6B8376B19EEB}" type="presOf" srcId="{D35CAEFF-AF16-4804-86E4-B77098BAC35E}" destId="{BDF92202-FD67-467D-99A8-F16D894098C5}" srcOrd="0" destOrd="0" presId="urn:microsoft.com/office/officeart/2005/8/layout/gear1"/>
    <dgm:cxn modelId="{2114BEB6-A328-4425-984B-749C017E383F}" type="presOf" srcId="{72D7E926-BFA9-4D06-9676-1DC4BD09533F}" destId="{10E93610-2A9F-497F-B55D-F3783CF00F88}" srcOrd="0" destOrd="0" presId="urn:microsoft.com/office/officeart/2005/8/layout/gear1"/>
    <dgm:cxn modelId="{87501D6B-0023-4E18-8EE8-97713C5E11F6}" type="presOf" srcId="{941CB939-AF5B-4309-B772-956894A0DF07}" destId="{85C91461-EABB-479C-AA47-EAE83BDC8DE2}" srcOrd="2" destOrd="0" presId="urn:microsoft.com/office/officeart/2005/8/layout/gear1"/>
    <dgm:cxn modelId="{453E7EBD-ECD1-400A-A4A2-9A025E2168B9}" type="presOf" srcId="{941CB939-AF5B-4309-B772-956894A0DF07}" destId="{A4862300-50A1-4F32-A0D6-D09AE54D39C6}" srcOrd="1" destOrd="0" presId="urn:microsoft.com/office/officeart/2005/8/layout/gear1"/>
    <dgm:cxn modelId="{83E73955-061B-441C-A198-56170EC89957}" srcId="{D64E6859-E23B-4439-A23E-5DD90F518B8D}" destId="{941CB939-AF5B-4309-B772-956894A0DF07}" srcOrd="1" destOrd="0" parTransId="{84226D0B-FE76-4A2E-9579-2DDB37AEBB4E}" sibTransId="{8A408F61-CD1C-45BB-85CE-B4B312FE41DF}"/>
    <dgm:cxn modelId="{6EFD8503-21C3-4424-9902-73BCF6EC0246}" type="presOf" srcId="{9531D25D-EEB4-40B4-A4EF-7DDCD0FFEAAD}" destId="{776A6695-CE46-4415-9EB0-9DF2D96A30CB}" srcOrd="0" destOrd="0" presId="urn:microsoft.com/office/officeart/2005/8/layout/gear1"/>
    <dgm:cxn modelId="{03E42B48-3CFF-418E-9A06-48D7401678E4}" type="presOf" srcId="{941CB939-AF5B-4309-B772-956894A0DF07}" destId="{9890B4AB-8110-4105-AF0C-FDB955DC83DB}" srcOrd="0" destOrd="0" presId="urn:microsoft.com/office/officeart/2005/8/layout/gear1"/>
    <dgm:cxn modelId="{9C44D738-F9B8-413D-8FD4-8A9CACAA5897}" type="presOf" srcId="{2E6836AF-FE18-48DB-8B63-6EE0AF071B6F}" destId="{0D06CB8D-C2D3-4E81-82F1-152B0F6226E2}" srcOrd="0" destOrd="0" presId="urn:microsoft.com/office/officeart/2005/8/layout/gear1"/>
    <dgm:cxn modelId="{5BE94F8F-603B-4607-8C61-A425F7CD5D49}" type="presOf" srcId="{D35CAEFF-AF16-4804-86E4-B77098BAC35E}" destId="{5A0B24D5-35B2-4EE9-AAA9-BF7DD9DA605B}" srcOrd="1" destOrd="0" presId="urn:microsoft.com/office/officeart/2005/8/layout/gear1"/>
    <dgm:cxn modelId="{5524EDC9-5716-42C6-9C49-94017DDB08DB}" srcId="{D64E6859-E23B-4439-A23E-5DD90F518B8D}" destId="{D35CAEFF-AF16-4804-86E4-B77098BAC35E}" srcOrd="0" destOrd="0" parTransId="{56F83DBB-023E-4CCE-82D2-2FCE4BEA3F4D}" sibTransId="{72D7E926-BFA9-4D06-9676-1DC4BD09533F}"/>
    <dgm:cxn modelId="{00CEA57C-2C97-4D3F-8228-E99DF3E5D463}" type="presOf" srcId="{2E6836AF-FE18-48DB-8B63-6EE0AF071B6F}" destId="{80E7C27F-E746-4DB9-9715-75DD6D5ADB72}" srcOrd="2" destOrd="0" presId="urn:microsoft.com/office/officeart/2005/8/layout/gear1"/>
    <dgm:cxn modelId="{38DAAE47-CB02-4303-BDD2-3DD184C04F19}" type="presOf" srcId="{2E6836AF-FE18-48DB-8B63-6EE0AF071B6F}" destId="{12848CFC-34E0-49CA-B0F8-7C820F7DC5AF}" srcOrd="3" destOrd="0" presId="urn:microsoft.com/office/officeart/2005/8/layout/gear1"/>
    <dgm:cxn modelId="{6107FD06-FA4E-4ADE-89D4-54809C62BC91}" type="presOf" srcId="{8A408F61-CD1C-45BB-85CE-B4B312FE41DF}" destId="{B56A1416-59FD-4F49-8470-F3710A304C2F}" srcOrd="0" destOrd="0" presId="urn:microsoft.com/office/officeart/2005/8/layout/gear1"/>
    <dgm:cxn modelId="{F31F9A4E-2935-4417-8CC4-BDEA67712125}" type="presOf" srcId="{2E6836AF-FE18-48DB-8B63-6EE0AF071B6F}" destId="{4B237D2B-452E-4C6E-9BAC-13406A591014}" srcOrd="1" destOrd="0" presId="urn:microsoft.com/office/officeart/2005/8/layout/gear1"/>
    <dgm:cxn modelId="{7B24114B-9656-420E-AEC2-9E2443EFC824}" type="presParOf" srcId="{75A406DD-7508-4300-ACCC-C24C231237A5}" destId="{BDF92202-FD67-467D-99A8-F16D894098C5}" srcOrd="0" destOrd="0" presId="urn:microsoft.com/office/officeart/2005/8/layout/gear1"/>
    <dgm:cxn modelId="{B94ED2B0-BF35-4D0C-933A-C5F29FECCA6F}" type="presParOf" srcId="{75A406DD-7508-4300-ACCC-C24C231237A5}" destId="{5A0B24D5-35B2-4EE9-AAA9-BF7DD9DA605B}" srcOrd="1" destOrd="0" presId="urn:microsoft.com/office/officeart/2005/8/layout/gear1"/>
    <dgm:cxn modelId="{87F8E980-087C-4F9C-A0E2-ECFF6F784E31}" type="presParOf" srcId="{75A406DD-7508-4300-ACCC-C24C231237A5}" destId="{A5C6C3B8-510D-40BE-BFD7-58C090399A28}" srcOrd="2" destOrd="0" presId="urn:microsoft.com/office/officeart/2005/8/layout/gear1"/>
    <dgm:cxn modelId="{8D681CE9-640C-4522-83E0-641EB39B35CD}" type="presParOf" srcId="{75A406DD-7508-4300-ACCC-C24C231237A5}" destId="{9890B4AB-8110-4105-AF0C-FDB955DC83DB}" srcOrd="3" destOrd="0" presId="urn:microsoft.com/office/officeart/2005/8/layout/gear1"/>
    <dgm:cxn modelId="{724F66BE-5C4E-49AB-9A47-DB1AE0658435}" type="presParOf" srcId="{75A406DD-7508-4300-ACCC-C24C231237A5}" destId="{A4862300-50A1-4F32-A0D6-D09AE54D39C6}" srcOrd="4" destOrd="0" presId="urn:microsoft.com/office/officeart/2005/8/layout/gear1"/>
    <dgm:cxn modelId="{2148F216-17A2-4A39-84D5-0F939C0B8D5E}" type="presParOf" srcId="{75A406DD-7508-4300-ACCC-C24C231237A5}" destId="{85C91461-EABB-479C-AA47-EAE83BDC8DE2}" srcOrd="5" destOrd="0" presId="urn:microsoft.com/office/officeart/2005/8/layout/gear1"/>
    <dgm:cxn modelId="{513652F3-DDDB-4AE1-98D0-65BFFA1D5D31}" type="presParOf" srcId="{75A406DD-7508-4300-ACCC-C24C231237A5}" destId="{0D06CB8D-C2D3-4E81-82F1-152B0F6226E2}" srcOrd="6" destOrd="0" presId="urn:microsoft.com/office/officeart/2005/8/layout/gear1"/>
    <dgm:cxn modelId="{19065AD0-8018-460B-AD60-C4D783582582}" type="presParOf" srcId="{75A406DD-7508-4300-ACCC-C24C231237A5}" destId="{4B237D2B-452E-4C6E-9BAC-13406A591014}" srcOrd="7" destOrd="0" presId="urn:microsoft.com/office/officeart/2005/8/layout/gear1"/>
    <dgm:cxn modelId="{9311F43B-D91E-44A7-A0A1-133A1AE87800}" type="presParOf" srcId="{75A406DD-7508-4300-ACCC-C24C231237A5}" destId="{80E7C27F-E746-4DB9-9715-75DD6D5ADB72}" srcOrd="8" destOrd="0" presId="urn:microsoft.com/office/officeart/2005/8/layout/gear1"/>
    <dgm:cxn modelId="{8A714EB2-35FB-48D8-99C6-CA89206831A9}" type="presParOf" srcId="{75A406DD-7508-4300-ACCC-C24C231237A5}" destId="{12848CFC-34E0-49CA-B0F8-7C820F7DC5AF}" srcOrd="9" destOrd="0" presId="urn:microsoft.com/office/officeart/2005/8/layout/gear1"/>
    <dgm:cxn modelId="{0CEEEB6F-86F7-4BEF-A87A-D650675D7C52}" type="presParOf" srcId="{75A406DD-7508-4300-ACCC-C24C231237A5}" destId="{10E93610-2A9F-497F-B55D-F3783CF00F88}" srcOrd="10" destOrd="0" presId="urn:microsoft.com/office/officeart/2005/8/layout/gear1"/>
    <dgm:cxn modelId="{B1BAB943-7B17-4868-ABE2-AE9F3B991928}" type="presParOf" srcId="{75A406DD-7508-4300-ACCC-C24C231237A5}" destId="{B56A1416-59FD-4F49-8470-F3710A304C2F}" srcOrd="11" destOrd="0" presId="urn:microsoft.com/office/officeart/2005/8/layout/gear1"/>
    <dgm:cxn modelId="{D4E299C0-C0E9-4BCD-99C5-8C75F3AB91A0}" type="presParOf" srcId="{75A406DD-7508-4300-ACCC-C24C231237A5}" destId="{776A6695-CE46-4415-9EB0-9DF2D96A30C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4E6859-E23B-4439-A23E-5DD90F518B8D}" type="doc">
      <dgm:prSet loTypeId="urn:microsoft.com/office/officeart/2005/8/layout/gear1" loCatId="process" qsTypeId="urn:microsoft.com/office/officeart/2005/8/quickstyle/simple5" qsCatId="simple" csTypeId="urn:microsoft.com/office/officeart/2005/8/colors/accent1_2" csCatId="accent1" phldr="1"/>
      <dgm:spPr/>
    </dgm:pt>
    <dgm:pt modelId="{D35CAEFF-AF16-4804-86E4-B77098BAC35E}">
      <dgm:prSet phldrT="[Text]" custT="1"/>
      <dgm:spPr/>
      <dgm:t>
        <a:bodyPr/>
        <a:lstStyle/>
        <a:p>
          <a:endParaRPr lang="en-US" sz="900" dirty="0"/>
        </a:p>
      </dgm:t>
    </dgm:pt>
    <dgm:pt modelId="{56F83DBB-023E-4CCE-82D2-2FCE4BEA3F4D}" type="parTrans" cxnId="{5524EDC9-5716-42C6-9C49-94017DDB08DB}">
      <dgm:prSet/>
      <dgm:spPr/>
      <dgm:t>
        <a:bodyPr/>
        <a:lstStyle/>
        <a:p>
          <a:endParaRPr lang="en-US"/>
        </a:p>
      </dgm:t>
    </dgm:pt>
    <dgm:pt modelId="{72D7E926-BFA9-4D06-9676-1DC4BD09533F}" type="sibTrans" cxnId="{5524EDC9-5716-42C6-9C49-94017DDB08DB}">
      <dgm:prSet/>
      <dgm:spPr/>
      <dgm:t>
        <a:bodyPr/>
        <a:lstStyle/>
        <a:p>
          <a:endParaRPr lang="en-US" dirty="0"/>
        </a:p>
      </dgm:t>
    </dgm:pt>
    <dgm:pt modelId="{941CB939-AF5B-4309-B772-956894A0DF07}">
      <dgm:prSet phldrT="[Text]"/>
      <dgm:spPr/>
      <dgm:t>
        <a:bodyPr/>
        <a:lstStyle/>
        <a:p>
          <a:endParaRPr lang="en-US" dirty="0" smtClean="0"/>
        </a:p>
      </dgm:t>
    </dgm:pt>
    <dgm:pt modelId="{84226D0B-FE76-4A2E-9579-2DDB37AEBB4E}" type="parTrans" cxnId="{83E73955-061B-441C-A198-56170EC89957}">
      <dgm:prSet/>
      <dgm:spPr/>
      <dgm:t>
        <a:bodyPr/>
        <a:lstStyle/>
        <a:p>
          <a:endParaRPr lang="en-US"/>
        </a:p>
      </dgm:t>
    </dgm:pt>
    <dgm:pt modelId="{8A408F61-CD1C-45BB-85CE-B4B312FE41DF}" type="sibTrans" cxnId="{83E73955-061B-441C-A198-56170EC89957}">
      <dgm:prSet/>
      <dgm:spPr/>
      <dgm:t>
        <a:bodyPr/>
        <a:lstStyle/>
        <a:p>
          <a:endParaRPr lang="en-US" dirty="0"/>
        </a:p>
      </dgm:t>
    </dgm:pt>
    <dgm:pt modelId="{2E6836AF-FE18-48DB-8B63-6EE0AF071B6F}">
      <dgm:prSet phldrT="[Text]"/>
      <dgm:spPr/>
      <dgm:t>
        <a:bodyPr/>
        <a:lstStyle/>
        <a:p>
          <a:endParaRPr lang="en-US" dirty="0" smtClean="0"/>
        </a:p>
      </dgm:t>
    </dgm:pt>
    <dgm:pt modelId="{9413DFF2-3C11-498D-9301-89913403D6DF}" type="parTrans" cxnId="{8430E72F-B1DE-4EE9-99C7-5F3EEA65C7CC}">
      <dgm:prSet/>
      <dgm:spPr/>
      <dgm:t>
        <a:bodyPr/>
        <a:lstStyle/>
        <a:p>
          <a:endParaRPr lang="en-US"/>
        </a:p>
      </dgm:t>
    </dgm:pt>
    <dgm:pt modelId="{9531D25D-EEB4-40B4-A4EF-7DDCD0FFEAAD}" type="sibTrans" cxnId="{8430E72F-B1DE-4EE9-99C7-5F3EEA65C7CC}">
      <dgm:prSet/>
      <dgm:spPr/>
      <dgm:t>
        <a:bodyPr/>
        <a:lstStyle/>
        <a:p>
          <a:endParaRPr lang="en-US" dirty="0"/>
        </a:p>
      </dgm:t>
    </dgm:pt>
    <dgm:pt modelId="{75A406DD-7508-4300-ACCC-C24C231237A5}" type="pres">
      <dgm:prSet presAssocID="{D64E6859-E23B-4439-A23E-5DD90F518B8D}" presName="composite" presStyleCnt="0">
        <dgm:presLayoutVars>
          <dgm:chMax val="3"/>
          <dgm:animLvl val="lvl"/>
          <dgm:resizeHandles val="exact"/>
        </dgm:presLayoutVars>
      </dgm:prSet>
      <dgm:spPr/>
    </dgm:pt>
    <dgm:pt modelId="{BDF92202-FD67-467D-99A8-F16D894098C5}" type="pres">
      <dgm:prSet presAssocID="{D35CAEFF-AF16-4804-86E4-B77098BAC35E}" presName="gear1" presStyleLbl="node1" presStyleIdx="0" presStyleCnt="3">
        <dgm:presLayoutVars>
          <dgm:chMax val="1"/>
          <dgm:bulletEnabled val="1"/>
        </dgm:presLayoutVars>
      </dgm:prSet>
      <dgm:spPr/>
      <dgm:t>
        <a:bodyPr/>
        <a:lstStyle/>
        <a:p>
          <a:endParaRPr lang="en-US"/>
        </a:p>
      </dgm:t>
    </dgm:pt>
    <dgm:pt modelId="{5A0B24D5-35B2-4EE9-AAA9-BF7DD9DA605B}" type="pres">
      <dgm:prSet presAssocID="{D35CAEFF-AF16-4804-86E4-B77098BAC35E}" presName="gear1srcNode" presStyleLbl="node1" presStyleIdx="0" presStyleCnt="3"/>
      <dgm:spPr/>
      <dgm:t>
        <a:bodyPr/>
        <a:lstStyle/>
        <a:p>
          <a:endParaRPr lang="en-US"/>
        </a:p>
      </dgm:t>
    </dgm:pt>
    <dgm:pt modelId="{A5C6C3B8-510D-40BE-BFD7-58C090399A28}" type="pres">
      <dgm:prSet presAssocID="{D35CAEFF-AF16-4804-86E4-B77098BAC35E}" presName="gear1dstNode" presStyleLbl="node1" presStyleIdx="0" presStyleCnt="3"/>
      <dgm:spPr/>
      <dgm:t>
        <a:bodyPr/>
        <a:lstStyle/>
        <a:p>
          <a:endParaRPr lang="en-US"/>
        </a:p>
      </dgm:t>
    </dgm:pt>
    <dgm:pt modelId="{9890B4AB-8110-4105-AF0C-FDB955DC83DB}" type="pres">
      <dgm:prSet presAssocID="{941CB939-AF5B-4309-B772-956894A0DF07}" presName="gear2" presStyleLbl="node1" presStyleIdx="1" presStyleCnt="3">
        <dgm:presLayoutVars>
          <dgm:chMax val="1"/>
          <dgm:bulletEnabled val="1"/>
        </dgm:presLayoutVars>
      </dgm:prSet>
      <dgm:spPr/>
      <dgm:t>
        <a:bodyPr/>
        <a:lstStyle/>
        <a:p>
          <a:endParaRPr lang="en-US"/>
        </a:p>
      </dgm:t>
    </dgm:pt>
    <dgm:pt modelId="{A4862300-50A1-4F32-A0D6-D09AE54D39C6}" type="pres">
      <dgm:prSet presAssocID="{941CB939-AF5B-4309-B772-956894A0DF07}" presName="gear2srcNode" presStyleLbl="node1" presStyleIdx="1" presStyleCnt="3"/>
      <dgm:spPr/>
      <dgm:t>
        <a:bodyPr/>
        <a:lstStyle/>
        <a:p>
          <a:endParaRPr lang="en-US"/>
        </a:p>
      </dgm:t>
    </dgm:pt>
    <dgm:pt modelId="{85C91461-EABB-479C-AA47-EAE83BDC8DE2}" type="pres">
      <dgm:prSet presAssocID="{941CB939-AF5B-4309-B772-956894A0DF07}" presName="gear2dstNode" presStyleLbl="node1" presStyleIdx="1" presStyleCnt="3"/>
      <dgm:spPr/>
      <dgm:t>
        <a:bodyPr/>
        <a:lstStyle/>
        <a:p>
          <a:endParaRPr lang="en-US"/>
        </a:p>
      </dgm:t>
    </dgm:pt>
    <dgm:pt modelId="{0D06CB8D-C2D3-4E81-82F1-152B0F6226E2}" type="pres">
      <dgm:prSet presAssocID="{2E6836AF-FE18-48DB-8B63-6EE0AF071B6F}" presName="gear3" presStyleLbl="node1" presStyleIdx="2" presStyleCnt="3"/>
      <dgm:spPr/>
      <dgm:t>
        <a:bodyPr/>
        <a:lstStyle/>
        <a:p>
          <a:endParaRPr lang="en-US"/>
        </a:p>
      </dgm:t>
    </dgm:pt>
    <dgm:pt modelId="{4B237D2B-452E-4C6E-9BAC-13406A591014}" type="pres">
      <dgm:prSet presAssocID="{2E6836AF-FE18-48DB-8B63-6EE0AF071B6F}" presName="gear3tx" presStyleLbl="node1" presStyleIdx="2" presStyleCnt="3">
        <dgm:presLayoutVars>
          <dgm:chMax val="1"/>
          <dgm:bulletEnabled val="1"/>
        </dgm:presLayoutVars>
      </dgm:prSet>
      <dgm:spPr/>
      <dgm:t>
        <a:bodyPr/>
        <a:lstStyle/>
        <a:p>
          <a:endParaRPr lang="en-US"/>
        </a:p>
      </dgm:t>
    </dgm:pt>
    <dgm:pt modelId="{80E7C27F-E746-4DB9-9715-75DD6D5ADB72}" type="pres">
      <dgm:prSet presAssocID="{2E6836AF-FE18-48DB-8B63-6EE0AF071B6F}" presName="gear3srcNode" presStyleLbl="node1" presStyleIdx="2" presStyleCnt="3"/>
      <dgm:spPr/>
      <dgm:t>
        <a:bodyPr/>
        <a:lstStyle/>
        <a:p>
          <a:endParaRPr lang="en-US"/>
        </a:p>
      </dgm:t>
    </dgm:pt>
    <dgm:pt modelId="{12848CFC-34E0-49CA-B0F8-7C820F7DC5AF}" type="pres">
      <dgm:prSet presAssocID="{2E6836AF-FE18-48DB-8B63-6EE0AF071B6F}" presName="gear3dstNode" presStyleLbl="node1" presStyleIdx="2" presStyleCnt="3"/>
      <dgm:spPr/>
      <dgm:t>
        <a:bodyPr/>
        <a:lstStyle/>
        <a:p>
          <a:endParaRPr lang="en-US"/>
        </a:p>
      </dgm:t>
    </dgm:pt>
    <dgm:pt modelId="{10E93610-2A9F-497F-B55D-F3783CF00F88}" type="pres">
      <dgm:prSet presAssocID="{72D7E926-BFA9-4D06-9676-1DC4BD09533F}" presName="connector1" presStyleLbl="sibTrans2D1" presStyleIdx="0" presStyleCnt="3"/>
      <dgm:spPr/>
      <dgm:t>
        <a:bodyPr/>
        <a:lstStyle/>
        <a:p>
          <a:endParaRPr lang="en-US"/>
        </a:p>
      </dgm:t>
    </dgm:pt>
    <dgm:pt modelId="{B56A1416-59FD-4F49-8470-F3710A304C2F}" type="pres">
      <dgm:prSet presAssocID="{8A408F61-CD1C-45BB-85CE-B4B312FE41DF}" presName="connector2" presStyleLbl="sibTrans2D1" presStyleIdx="1" presStyleCnt="3"/>
      <dgm:spPr/>
      <dgm:t>
        <a:bodyPr/>
        <a:lstStyle/>
        <a:p>
          <a:endParaRPr lang="en-US"/>
        </a:p>
      </dgm:t>
    </dgm:pt>
    <dgm:pt modelId="{776A6695-CE46-4415-9EB0-9DF2D96A30CB}" type="pres">
      <dgm:prSet presAssocID="{9531D25D-EEB4-40B4-A4EF-7DDCD0FFEAAD}" presName="connector3" presStyleLbl="sibTrans2D1" presStyleIdx="2" presStyleCnt="3"/>
      <dgm:spPr/>
      <dgm:t>
        <a:bodyPr/>
        <a:lstStyle/>
        <a:p>
          <a:endParaRPr lang="en-US"/>
        </a:p>
      </dgm:t>
    </dgm:pt>
  </dgm:ptLst>
  <dgm:cxnLst>
    <dgm:cxn modelId="{9B5C422A-3CB9-43CC-A0BC-29D490F34731}" type="presOf" srcId="{D35CAEFF-AF16-4804-86E4-B77098BAC35E}" destId="{BDF92202-FD67-467D-99A8-F16D894098C5}" srcOrd="0" destOrd="0" presId="urn:microsoft.com/office/officeart/2005/8/layout/gear1"/>
    <dgm:cxn modelId="{9B9180E7-2E21-4ABA-8C94-F949BF249C07}" type="presOf" srcId="{8A408F61-CD1C-45BB-85CE-B4B312FE41DF}" destId="{B56A1416-59FD-4F49-8470-F3710A304C2F}" srcOrd="0" destOrd="0" presId="urn:microsoft.com/office/officeart/2005/8/layout/gear1"/>
    <dgm:cxn modelId="{774C875F-59F0-4806-B20F-97E9BAC27E48}" type="presOf" srcId="{941CB939-AF5B-4309-B772-956894A0DF07}" destId="{9890B4AB-8110-4105-AF0C-FDB955DC83DB}" srcOrd="0" destOrd="0" presId="urn:microsoft.com/office/officeart/2005/8/layout/gear1"/>
    <dgm:cxn modelId="{8430E72F-B1DE-4EE9-99C7-5F3EEA65C7CC}" srcId="{D64E6859-E23B-4439-A23E-5DD90F518B8D}" destId="{2E6836AF-FE18-48DB-8B63-6EE0AF071B6F}" srcOrd="2" destOrd="0" parTransId="{9413DFF2-3C11-498D-9301-89913403D6DF}" sibTransId="{9531D25D-EEB4-40B4-A4EF-7DDCD0FFEAAD}"/>
    <dgm:cxn modelId="{81313AA8-2D95-477F-B0F0-2FADBB03A7C3}" type="presOf" srcId="{941CB939-AF5B-4309-B772-956894A0DF07}" destId="{A4862300-50A1-4F32-A0D6-D09AE54D39C6}" srcOrd="1" destOrd="0" presId="urn:microsoft.com/office/officeart/2005/8/layout/gear1"/>
    <dgm:cxn modelId="{D373B7BE-5919-4DF3-9F5C-3E5F2FBBCB3A}" type="presOf" srcId="{2E6836AF-FE18-48DB-8B63-6EE0AF071B6F}" destId="{0D06CB8D-C2D3-4E81-82F1-152B0F6226E2}" srcOrd="0" destOrd="0" presId="urn:microsoft.com/office/officeart/2005/8/layout/gear1"/>
    <dgm:cxn modelId="{0A57996E-5F94-460D-AD93-AD13456FF3F1}" type="presOf" srcId="{2E6836AF-FE18-48DB-8B63-6EE0AF071B6F}" destId="{80E7C27F-E746-4DB9-9715-75DD6D5ADB72}" srcOrd="2" destOrd="0" presId="urn:microsoft.com/office/officeart/2005/8/layout/gear1"/>
    <dgm:cxn modelId="{CB8A071C-CF82-4FFE-8E4C-ED0F1523CC64}" type="presOf" srcId="{D35CAEFF-AF16-4804-86E4-B77098BAC35E}" destId="{5A0B24D5-35B2-4EE9-AAA9-BF7DD9DA605B}" srcOrd="1" destOrd="0" presId="urn:microsoft.com/office/officeart/2005/8/layout/gear1"/>
    <dgm:cxn modelId="{19063CFF-6D17-4D29-B642-A539FEE555A1}" type="presOf" srcId="{D64E6859-E23B-4439-A23E-5DD90F518B8D}" destId="{75A406DD-7508-4300-ACCC-C24C231237A5}" srcOrd="0" destOrd="0" presId="urn:microsoft.com/office/officeart/2005/8/layout/gear1"/>
    <dgm:cxn modelId="{2FAB41CD-9812-443F-B69A-67FA26139701}" type="presOf" srcId="{941CB939-AF5B-4309-B772-956894A0DF07}" destId="{85C91461-EABB-479C-AA47-EAE83BDC8DE2}" srcOrd="2" destOrd="0" presId="urn:microsoft.com/office/officeart/2005/8/layout/gear1"/>
    <dgm:cxn modelId="{A68798D4-045E-4DC0-ADA3-24802EFFDB93}" type="presOf" srcId="{72D7E926-BFA9-4D06-9676-1DC4BD09533F}" destId="{10E93610-2A9F-497F-B55D-F3783CF00F88}" srcOrd="0" destOrd="0" presId="urn:microsoft.com/office/officeart/2005/8/layout/gear1"/>
    <dgm:cxn modelId="{51EFF9D4-6BB5-40EE-9FE4-CE8ED386D982}" type="presOf" srcId="{9531D25D-EEB4-40B4-A4EF-7DDCD0FFEAAD}" destId="{776A6695-CE46-4415-9EB0-9DF2D96A30CB}" srcOrd="0" destOrd="0" presId="urn:microsoft.com/office/officeart/2005/8/layout/gear1"/>
    <dgm:cxn modelId="{83E73955-061B-441C-A198-56170EC89957}" srcId="{D64E6859-E23B-4439-A23E-5DD90F518B8D}" destId="{941CB939-AF5B-4309-B772-956894A0DF07}" srcOrd="1" destOrd="0" parTransId="{84226D0B-FE76-4A2E-9579-2DDB37AEBB4E}" sibTransId="{8A408F61-CD1C-45BB-85CE-B4B312FE41DF}"/>
    <dgm:cxn modelId="{5524EDC9-5716-42C6-9C49-94017DDB08DB}" srcId="{D64E6859-E23B-4439-A23E-5DD90F518B8D}" destId="{D35CAEFF-AF16-4804-86E4-B77098BAC35E}" srcOrd="0" destOrd="0" parTransId="{56F83DBB-023E-4CCE-82D2-2FCE4BEA3F4D}" sibTransId="{72D7E926-BFA9-4D06-9676-1DC4BD09533F}"/>
    <dgm:cxn modelId="{7FEB03D8-5F81-475C-A75A-166610681282}" type="presOf" srcId="{2E6836AF-FE18-48DB-8B63-6EE0AF071B6F}" destId="{4B237D2B-452E-4C6E-9BAC-13406A591014}" srcOrd="1" destOrd="0" presId="urn:microsoft.com/office/officeart/2005/8/layout/gear1"/>
    <dgm:cxn modelId="{516EFACD-0FCF-425E-8C42-6EFE0DF632A1}" type="presOf" srcId="{2E6836AF-FE18-48DB-8B63-6EE0AF071B6F}" destId="{12848CFC-34E0-49CA-B0F8-7C820F7DC5AF}" srcOrd="3" destOrd="0" presId="urn:microsoft.com/office/officeart/2005/8/layout/gear1"/>
    <dgm:cxn modelId="{1E5F1680-01A1-491E-96B0-51D6242286A2}" type="presOf" srcId="{D35CAEFF-AF16-4804-86E4-B77098BAC35E}" destId="{A5C6C3B8-510D-40BE-BFD7-58C090399A28}" srcOrd="2" destOrd="0" presId="urn:microsoft.com/office/officeart/2005/8/layout/gear1"/>
    <dgm:cxn modelId="{0097E0BB-88BA-4031-9CF9-E371C321C364}" type="presParOf" srcId="{75A406DD-7508-4300-ACCC-C24C231237A5}" destId="{BDF92202-FD67-467D-99A8-F16D894098C5}" srcOrd="0" destOrd="0" presId="urn:microsoft.com/office/officeart/2005/8/layout/gear1"/>
    <dgm:cxn modelId="{36855B2E-2FFD-4ACB-AFD2-E72A1091740B}" type="presParOf" srcId="{75A406DD-7508-4300-ACCC-C24C231237A5}" destId="{5A0B24D5-35B2-4EE9-AAA9-BF7DD9DA605B}" srcOrd="1" destOrd="0" presId="urn:microsoft.com/office/officeart/2005/8/layout/gear1"/>
    <dgm:cxn modelId="{81B99E43-FF0E-44ED-A739-44922FC47C7F}" type="presParOf" srcId="{75A406DD-7508-4300-ACCC-C24C231237A5}" destId="{A5C6C3B8-510D-40BE-BFD7-58C090399A28}" srcOrd="2" destOrd="0" presId="urn:microsoft.com/office/officeart/2005/8/layout/gear1"/>
    <dgm:cxn modelId="{E6BC3805-0BF4-4698-AECE-8DDA1EB1630F}" type="presParOf" srcId="{75A406DD-7508-4300-ACCC-C24C231237A5}" destId="{9890B4AB-8110-4105-AF0C-FDB955DC83DB}" srcOrd="3" destOrd="0" presId="urn:microsoft.com/office/officeart/2005/8/layout/gear1"/>
    <dgm:cxn modelId="{B93083C0-7440-4C1E-98C2-BA7B14CA4664}" type="presParOf" srcId="{75A406DD-7508-4300-ACCC-C24C231237A5}" destId="{A4862300-50A1-4F32-A0D6-D09AE54D39C6}" srcOrd="4" destOrd="0" presId="urn:microsoft.com/office/officeart/2005/8/layout/gear1"/>
    <dgm:cxn modelId="{D827722A-B403-44A8-94EE-FDB7F1FAFA70}" type="presParOf" srcId="{75A406DD-7508-4300-ACCC-C24C231237A5}" destId="{85C91461-EABB-479C-AA47-EAE83BDC8DE2}" srcOrd="5" destOrd="0" presId="urn:microsoft.com/office/officeart/2005/8/layout/gear1"/>
    <dgm:cxn modelId="{9486CA9D-A25A-40BB-9527-CBE94B419F1A}" type="presParOf" srcId="{75A406DD-7508-4300-ACCC-C24C231237A5}" destId="{0D06CB8D-C2D3-4E81-82F1-152B0F6226E2}" srcOrd="6" destOrd="0" presId="urn:microsoft.com/office/officeart/2005/8/layout/gear1"/>
    <dgm:cxn modelId="{5B392C15-27E2-4B57-A739-7C326456CDCF}" type="presParOf" srcId="{75A406DD-7508-4300-ACCC-C24C231237A5}" destId="{4B237D2B-452E-4C6E-9BAC-13406A591014}" srcOrd="7" destOrd="0" presId="urn:microsoft.com/office/officeart/2005/8/layout/gear1"/>
    <dgm:cxn modelId="{0625660B-05C9-4140-8572-52AC7960C83E}" type="presParOf" srcId="{75A406DD-7508-4300-ACCC-C24C231237A5}" destId="{80E7C27F-E746-4DB9-9715-75DD6D5ADB72}" srcOrd="8" destOrd="0" presId="urn:microsoft.com/office/officeart/2005/8/layout/gear1"/>
    <dgm:cxn modelId="{913948C1-06F6-4495-9524-B6FAA9D2F179}" type="presParOf" srcId="{75A406DD-7508-4300-ACCC-C24C231237A5}" destId="{12848CFC-34E0-49CA-B0F8-7C820F7DC5AF}" srcOrd="9" destOrd="0" presId="urn:microsoft.com/office/officeart/2005/8/layout/gear1"/>
    <dgm:cxn modelId="{12C3137F-9610-4302-9FDF-A79C5E929A42}" type="presParOf" srcId="{75A406DD-7508-4300-ACCC-C24C231237A5}" destId="{10E93610-2A9F-497F-B55D-F3783CF00F88}" srcOrd="10" destOrd="0" presId="urn:microsoft.com/office/officeart/2005/8/layout/gear1"/>
    <dgm:cxn modelId="{3BBA120B-0C4C-4BFF-8A66-497C0F2AA755}" type="presParOf" srcId="{75A406DD-7508-4300-ACCC-C24C231237A5}" destId="{B56A1416-59FD-4F49-8470-F3710A304C2F}" srcOrd="11" destOrd="0" presId="urn:microsoft.com/office/officeart/2005/8/layout/gear1"/>
    <dgm:cxn modelId="{B73C5190-8066-4A69-982A-C13B9A6FE6B0}" type="presParOf" srcId="{75A406DD-7508-4300-ACCC-C24C231237A5}" destId="{776A6695-CE46-4415-9EB0-9DF2D96A30C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F92202-FD67-467D-99A8-F16D894098C5}">
      <dsp:nvSpPr>
        <dsp:cNvPr id="0" name=""/>
        <dsp:cNvSpPr/>
      </dsp:nvSpPr>
      <dsp:spPr>
        <a:xfrm>
          <a:off x="1745055" y="1232924"/>
          <a:ext cx="1506908" cy="1506908"/>
        </a:xfrm>
        <a:prstGeom prst="gear9">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dirty="0"/>
        </a:p>
      </dsp:txBody>
      <dsp:txXfrm>
        <a:off x="1745055" y="1232924"/>
        <a:ext cx="1506908" cy="1506908"/>
      </dsp:txXfrm>
    </dsp:sp>
    <dsp:sp modelId="{9890B4AB-8110-4105-AF0C-FDB955DC83DB}">
      <dsp:nvSpPr>
        <dsp:cNvPr id="0" name=""/>
        <dsp:cNvSpPr/>
      </dsp:nvSpPr>
      <dsp:spPr>
        <a:xfrm>
          <a:off x="868309" y="876746"/>
          <a:ext cx="1095933" cy="1095933"/>
        </a:xfrm>
        <a:prstGeom prst="gear6">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smtClean="0"/>
        </a:p>
      </dsp:txBody>
      <dsp:txXfrm>
        <a:off x="868309" y="876746"/>
        <a:ext cx="1095933" cy="1095933"/>
      </dsp:txXfrm>
    </dsp:sp>
    <dsp:sp modelId="{0D06CB8D-C2D3-4E81-82F1-152B0F6226E2}">
      <dsp:nvSpPr>
        <dsp:cNvPr id="0" name=""/>
        <dsp:cNvSpPr/>
      </dsp:nvSpPr>
      <dsp:spPr>
        <a:xfrm rot="20700000">
          <a:off x="1482143" y="120664"/>
          <a:ext cx="1073790" cy="1073790"/>
        </a:xfrm>
        <a:prstGeom prst="gear6">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kern="1200" dirty="0" smtClean="0"/>
        </a:p>
      </dsp:txBody>
      <dsp:txXfrm>
        <a:off x="1717657" y="356178"/>
        <a:ext cx="602763" cy="602763"/>
      </dsp:txXfrm>
    </dsp:sp>
    <dsp:sp modelId="{10E93610-2A9F-497F-B55D-F3783CF00F88}">
      <dsp:nvSpPr>
        <dsp:cNvPr id="0" name=""/>
        <dsp:cNvSpPr/>
      </dsp:nvSpPr>
      <dsp:spPr>
        <a:xfrm>
          <a:off x="1613945" y="1014070"/>
          <a:ext cx="1928842" cy="1928842"/>
        </a:xfrm>
        <a:prstGeom prst="circularArrow">
          <a:avLst>
            <a:gd name="adj1" fmla="val 4687"/>
            <a:gd name="adj2" fmla="val 299029"/>
            <a:gd name="adj3" fmla="val 2467041"/>
            <a:gd name="adj4" fmla="val 15971478"/>
            <a:gd name="adj5" fmla="val 5469"/>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sp>
    <dsp:sp modelId="{B56A1416-59FD-4F49-8470-F3710A304C2F}">
      <dsp:nvSpPr>
        <dsp:cNvPr id="0" name=""/>
        <dsp:cNvSpPr/>
      </dsp:nvSpPr>
      <dsp:spPr>
        <a:xfrm>
          <a:off x="674221" y="640499"/>
          <a:ext cx="1401424" cy="140142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sp>
    <dsp:sp modelId="{776A6695-CE46-4415-9EB0-9DF2D96A30CB}">
      <dsp:nvSpPr>
        <dsp:cNvPr id="0" name=""/>
        <dsp:cNvSpPr/>
      </dsp:nvSpPr>
      <dsp:spPr>
        <a:xfrm>
          <a:off x="1233764" y="-108294"/>
          <a:ext cx="1511017" cy="1511017"/>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E037F0-2F0D-49EE-AA0D-E68E5D5DF796}" type="datetimeFigureOut">
              <a:rPr lang="en-US" smtClean="0"/>
              <a:pPr/>
              <a:t>5/16/2011</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7D9F9F-CC37-46E4-B298-E41A1C86639D}"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210E9-59E2-4836-BAFE-0CCAC64D0DC8}"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38026-3293-4773-ADD7-39468E6D1A0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noStrike"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Data binding is</a:t>
            </a:r>
            <a:r>
              <a:rPr lang="en-AU" baseline="0" dirty="0" smtClean="0"/>
              <a:t> the process that associates the controls with their data elements.</a:t>
            </a:r>
          </a:p>
          <a:p>
            <a:endParaRPr lang="en-AU" baseline="0" dirty="0" smtClean="0"/>
          </a:p>
          <a:p>
            <a:r>
              <a:rPr lang="en-AU" baseline="0" dirty="0" smtClean="0"/>
              <a:t>As the example here shows, data binding can be specified declaratively in the XAML specifications of the controls, and when it is done this way, it reduces, and in most cases, completely eliminates the need for application logic.</a:t>
            </a:r>
          </a:p>
          <a:p>
            <a:endParaRPr lang="en-AU" baseline="0" dirty="0" smtClean="0"/>
          </a:p>
          <a:p>
            <a:r>
              <a:rPr lang="en-AU" baseline="0" dirty="0" smtClean="0"/>
              <a:t>Data binding automatically copies the values from the data elements into the controls, and copies them back again when the user changes the values.</a:t>
            </a:r>
            <a:endParaRPr lang="en-AU" dirty="0" smtClean="0"/>
          </a:p>
          <a:p>
            <a:endParaRPr lang="en-AU" dirty="0" smtClean="0"/>
          </a:p>
          <a:p>
            <a:r>
              <a:rPr lang="en-AU" dirty="0" smtClean="0"/>
              <a:t>When used correctly, it also helps separate the UI from the application logic.</a:t>
            </a:r>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is a sample of the Silverlight controls.</a:t>
            </a:r>
            <a:r>
              <a:rPr lang="en-AU" baseline="0" dirty="0" smtClean="0"/>
              <a:t> S</a:t>
            </a:r>
            <a:r>
              <a:rPr lang="en-AU" dirty="0" smtClean="0"/>
              <a:t>imilar</a:t>
            </a:r>
            <a:r>
              <a:rPr lang="en-AU" baseline="0" dirty="0" smtClean="0"/>
              <a:t> controls are also available with</a:t>
            </a:r>
            <a:r>
              <a:rPr lang="en-AU" dirty="0" smtClean="0"/>
              <a:t> WPF.</a:t>
            </a:r>
          </a:p>
          <a:p>
            <a:endParaRPr lang="en-AU" dirty="0" smtClean="0"/>
          </a:p>
          <a:p>
            <a:r>
              <a:rPr lang="en-AU" dirty="0" smtClean="0"/>
              <a:t>There are more than 60 controls, providing plenty of choice to enhance the UI.</a:t>
            </a:r>
          </a:p>
          <a:p>
            <a:endParaRPr lang="en-AU" dirty="0" smtClean="0"/>
          </a:p>
          <a:p>
            <a:r>
              <a:rPr lang="en-AU" dirty="0" smtClean="0"/>
              <a:t>The controls you see here are the typical business application type controls,</a:t>
            </a:r>
            <a:r>
              <a:rPr lang="en-AU" baseline="0" dirty="0" smtClean="0"/>
              <a:t> but Silverlight and WPF also include many more exotic controls for projection, spinning and media/video controls. </a:t>
            </a:r>
            <a:r>
              <a:rPr lang="en-AU" i="0" baseline="0" dirty="0" smtClean="0"/>
              <a:t>The use of some of the controls could allow you to greatly expand the functionality of your system where at the moment you may be extracting data to another product to provide for example, graphical output.</a:t>
            </a:r>
          </a:p>
          <a:p>
            <a:endParaRPr lang="en-AU" strike="noStrike" baseline="0" dirty="0" smtClean="0"/>
          </a:p>
          <a:p>
            <a:r>
              <a:rPr lang="en-AU" strike="noStrike" baseline="0" dirty="0" smtClean="0"/>
              <a:t>What you see here is the default look and feel. Straight out of the box you actually get a decent interface. </a:t>
            </a:r>
          </a:p>
        </p:txBody>
      </p:sp>
      <p:sp>
        <p:nvSpPr>
          <p:cNvPr id="4" name="Slide Number Placeholder 3"/>
          <p:cNvSpPr>
            <a:spLocks noGrp="1"/>
          </p:cNvSpPr>
          <p:nvPr>
            <p:ph type="sldNum" sz="quarter" idx="10"/>
          </p:nvPr>
        </p:nvSpPr>
        <p:spPr/>
        <p:txBody>
          <a:bodyPr/>
          <a:lstStyle/>
          <a:p>
            <a:fld id="{62438026-3293-4773-ADD7-39468E6D1A0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Using modern controls provides more than just a good look. There are some real measurable benefits such as the ones mentioned here.</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To get the full benefits</a:t>
            </a:r>
            <a:r>
              <a:rPr lang="en-AU" baseline="0" dirty="0" smtClean="0"/>
              <a:t> </a:t>
            </a:r>
            <a:r>
              <a:rPr lang="en-AU" dirty="0" smtClean="0"/>
              <a:t>of WPF</a:t>
            </a:r>
            <a:r>
              <a:rPr lang="en-AU" baseline="0" dirty="0" smtClean="0"/>
              <a:t> and Silverlight, it is important how you design and structure the application.</a:t>
            </a:r>
          </a:p>
          <a:p>
            <a:r>
              <a:rPr lang="en-AU" baseline="0" dirty="0" smtClean="0"/>
              <a:t>A recommended design pattern is the Model-View-ViewModel pattern.</a:t>
            </a:r>
            <a:endParaRPr lang="en-AU" dirty="0" smtClean="0"/>
          </a:p>
          <a:p>
            <a:endParaRPr lang="en-AU" dirty="0" smtClean="0"/>
          </a:p>
          <a:p>
            <a:r>
              <a:rPr lang="en-AU" dirty="0" smtClean="0"/>
              <a:t>To put this in context:</a:t>
            </a:r>
          </a:p>
          <a:p>
            <a:r>
              <a:rPr lang="en-AU" dirty="0" smtClean="0"/>
              <a:t>- The View (or the Form) represents the XAML specifications</a:t>
            </a:r>
            <a:endParaRPr lang="en-AU" baseline="0" dirty="0" smtClean="0"/>
          </a:p>
          <a:p>
            <a:r>
              <a:rPr lang="en-AU" baseline="0" dirty="0" smtClean="0"/>
              <a:t>- The Model represents the Ispecs on the host system, whether it is EAE or AB SUITE</a:t>
            </a:r>
          </a:p>
          <a:p>
            <a:pPr>
              <a:buFontTx/>
              <a:buChar char="-"/>
            </a:pPr>
            <a:r>
              <a:rPr lang="en-AU" baseline="0" dirty="0" smtClean="0"/>
              <a:t>The ViewModel is the client side representation of the Ispecs.</a:t>
            </a:r>
          </a:p>
          <a:p>
            <a:pPr>
              <a:buFontTx/>
              <a:buNone/>
            </a:pPr>
            <a:endParaRPr lang="en-AU" baseline="0" dirty="0" smtClean="0"/>
          </a:p>
          <a:p>
            <a:pPr>
              <a:buFontTx/>
              <a:buNone/>
            </a:pPr>
            <a:r>
              <a:rPr lang="en-AU" baseline="0" dirty="0" smtClean="0"/>
              <a:t>When a View is submitted to the host system, the Data Binding copies the data from the controls into the ViewModel. The ViewModel is then sent as a transaction to the host system.  The response received from the host system is transformed into the ViewModel and the Data Binding copies the data into the controls on the View.</a:t>
            </a:r>
          </a:p>
          <a:p>
            <a:pPr>
              <a:buFontTx/>
              <a:buNone/>
            </a:pPr>
            <a:endParaRPr lang="en-AU" baseline="0" dirty="0" smtClean="0"/>
          </a:p>
          <a:p>
            <a:pPr>
              <a:buFontTx/>
              <a:buNone/>
            </a:pPr>
            <a:r>
              <a:rPr lang="en-AU" baseline="0" dirty="0" smtClean="0"/>
              <a:t>A design pattern like this allows complete separation of the UI specification from the application and presentation logic, making it easier to maintain.</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It facilitates the</a:t>
            </a:r>
            <a:r>
              <a:rPr lang="en-AU" baseline="0" dirty="0" smtClean="0"/>
              <a:t> </a:t>
            </a:r>
            <a:r>
              <a:rPr lang="en-AU" dirty="0" smtClean="0"/>
              <a:t>automatic Data Binding,</a:t>
            </a:r>
            <a:r>
              <a:rPr lang="en-AU" baseline="0" dirty="0" smtClean="0"/>
              <a:t> which leads to less </a:t>
            </a:r>
            <a:r>
              <a:rPr lang="en-AU" baseline="0" smtClean="0"/>
              <a:t>programming.</a:t>
            </a:r>
            <a:endParaRPr lang="en-AU" baseline="0" dirty="0" smtClean="0"/>
          </a:p>
          <a:p>
            <a:pPr>
              <a:buFontTx/>
              <a:buNone/>
            </a:pPr>
            <a:r>
              <a:rPr lang="en-AU" baseline="0" dirty="0" smtClean="0"/>
              <a:t>But very importantly, it also enables UI Designers and Developers to work together using different tools without stepping on each other’s toes.</a:t>
            </a:r>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Microsoft</a:t>
            </a:r>
            <a:r>
              <a:rPr lang="en-AU" baseline="0" dirty="0" smtClean="0"/>
              <a:t> provides the Expression Blend product which is a tool specifically for User Interface Designers who have the skills to create good User Interfaces.</a:t>
            </a:r>
          </a:p>
          <a:p>
            <a:endParaRPr lang="en-AU" baseline="0" dirty="0" smtClean="0"/>
          </a:p>
          <a:p>
            <a:r>
              <a:rPr lang="en-AU" baseline="0" dirty="0" smtClean="0"/>
              <a:t>This is an example of Expression Blend with one of the Ispecs from the Sample system getting a facelift and a change in layout.</a:t>
            </a:r>
          </a:p>
          <a:p>
            <a:endParaRPr lang="en-AU" baseline="0" dirty="0" smtClean="0"/>
          </a:p>
          <a:p>
            <a:r>
              <a:rPr lang="en-AU" baseline="0" dirty="0" smtClean="0"/>
              <a:t>Expression Blend integrates really well with Visual Studio which is the Developers tool.</a:t>
            </a:r>
          </a:p>
          <a:p>
            <a:endParaRPr lang="en-AU"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CTC provides 4 generators</a:t>
            </a:r>
            <a:r>
              <a:rPr lang="en-AU" baseline="0" dirty="0" smtClean="0"/>
              <a:t>.</a:t>
            </a:r>
          </a:p>
          <a:p>
            <a:endParaRPr lang="en-AU" baseline="0" dirty="0" smtClean="0"/>
          </a:p>
          <a:p>
            <a:r>
              <a:rPr lang="en-AU" baseline="0" dirty="0" smtClean="0"/>
              <a:t>The WPF and Silverlight Generators are for the latest technologies from Microsoft. </a:t>
            </a:r>
          </a:p>
          <a:p>
            <a:endParaRPr lang="en-AU" baseline="0" dirty="0" smtClean="0"/>
          </a:p>
          <a:p>
            <a:r>
              <a:rPr lang="en-AU" baseline="0" dirty="0" smtClean="0"/>
              <a:t>There is also the ASP.NET Generator. It can generate either standard ASP.NET applications or ASP.NET applications with AJAX.</a:t>
            </a:r>
          </a:p>
          <a:p>
            <a:endParaRPr lang="en-AU" baseline="0" dirty="0" smtClean="0"/>
          </a:p>
          <a:p>
            <a:r>
              <a:rPr lang="en-AU" baseline="0" dirty="0" smtClean="0"/>
              <a:t>And a generator for WCF Data Services is the latest in the product line.</a:t>
            </a:r>
          </a:p>
          <a:p>
            <a:endParaRPr lang="en-AU" baseline="0" dirty="0" smtClean="0"/>
          </a:p>
          <a:p>
            <a:r>
              <a:rPr lang="en-AU" baseline="0" dirty="0" smtClean="0"/>
              <a:t>All generators work with EAE and AB Suite.</a:t>
            </a:r>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is an example of the CUST ispec from the well known Sample system.</a:t>
            </a:r>
          </a:p>
          <a:p>
            <a:endParaRPr lang="en-AU" dirty="0" smtClean="0"/>
          </a:p>
          <a:p>
            <a:r>
              <a:rPr lang="en-AU" dirty="0" smtClean="0"/>
              <a:t>We see the use of different controls, such as the date picker with the dropdown calendar instead of the normal</a:t>
            </a:r>
            <a:r>
              <a:rPr lang="en-AU" baseline="0" dirty="0" smtClean="0"/>
              <a:t> text box, </a:t>
            </a:r>
            <a:r>
              <a:rPr lang="en-AU" dirty="0" smtClean="0"/>
              <a:t>and Slider,</a:t>
            </a:r>
            <a:r>
              <a:rPr lang="en-AU" baseline="0" dirty="0" smtClean="0"/>
              <a:t> and Up/Down, and a DataGrid with multi columns instead of a list box.</a:t>
            </a:r>
          </a:p>
          <a:p>
            <a:endParaRPr lang="en-AU" baseline="0" dirty="0" smtClean="0"/>
          </a:p>
          <a:p>
            <a:r>
              <a:rPr lang="en-AU" baseline="0" dirty="0" smtClean="0"/>
              <a:t>There is also a main menu with dropdown selections, which users expect in modern systems.</a:t>
            </a:r>
          </a:p>
          <a:p>
            <a:endParaRPr lang="en-AU" baseline="0" dirty="0" smtClean="0"/>
          </a:p>
          <a:p>
            <a:r>
              <a:rPr lang="en-AU" baseline="0" dirty="0" smtClean="0"/>
              <a:t>Also notice the rollover effect and highlighting of the button.</a:t>
            </a:r>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mj-lt"/>
              <a:buNone/>
            </a:pPr>
            <a:r>
              <a:rPr lang="en-US" sz="1000" baseline="0" dirty="0" smtClean="0"/>
              <a:t>This shows the Generate Environment and how the CTC Generator fits in with the normal Component Enabler Environment.</a:t>
            </a:r>
          </a:p>
          <a:p>
            <a:pPr marL="0" indent="0">
              <a:buFont typeface="+mj-lt"/>
              <a:buNone/>
            </a:pPr>
            <a:endParaRPr lang="en-US" sz="1000" baseline="0" dirty="0" smtClean="0"/>
          </a:p>
          <a:p>
            <a:pPr marL="0" indent="0">
              <a:buFont typeface="+mj-lt"/>
              <a:buNone/>
            </a:pPr>
            <a:r>
              <a:rPr lang="en-US" sz="1000" baseline="0" dirty="0" smtClean="0"/>
              <a:t>We are all familiar with the Component Enabler Generate Environment and how all of its various generators just plug-in to this.</a:t>
            </a:r>
          </a:p>
          <a:p>
            <a:pPr marL="0" indent="0">
              <a:buFont typeface="+mj-lt"/>
              <a:buNone/>
            </a:pPr>
            <a:endParaRPr lang="en-US" sz="1000" baseline="0" dirty="0" smtClean="0"/>
          </a:p>
          <a:p>
            <a:pPr marL="0" indent="0">
              <a:buFont typeface="+mj-lt"/>
              <a:buNone/>
            </a:pPr>
            <a:r>
              <a:rPr lang="en-US" sz="1000" baseline="0" dirty="0" smtClean="0"/>
              <a:t>That’s a great architecture, as it provides just one generic interface between the EAE and AB Suite Development Environments and all types of User Interface generators.</a:t>
            </a:r>
          </a:p>
          <a:p>
            <a:r>
              <a:rPr lang="en-AU" sz="1000" b="1" dirty="0" smtClean="0"/>
              <a:t> </a:t>
            </a:r>
          </a:p>
          <a:p>
            <a:pPr marL="0" indent="0">
              <a:buFont typeface="+mj-lt"/>
              <a:buNone/>
            </a:pPr>
            <a:r>
              <a:rPr lang="en-US" sz="1000" baseline="0" dirty="0" smtClean="0"/>
              <a:t>The CTC generators are no different. They are normal plug-in generators to the CE Environment, and as such, you run the CTC Generators in exactly the same way as you run all other Component Enabler Generator.</a:t>
            </a:r>
          </a:p>
          <a:p>
            <a:pPr marL="0" indent="0">
              <a:buFont typeface="+mj-lt"/>
              <a:buNone/>
            </a:pPr>
            <a:endParaRPr lang="en-US" sz="1000" baseline="0" dirty="0" smtClean="0"/>
          </a:p>
          <a:p>
            <a:pPr marL="0" indent="0">
              <a:buFont typeface="+mj-lt"/>
              <a:buNone/>
            </a:pPr>
            <a:r>
              <a:rPr lang="en-US" sz="1000" baseline="0" dirty="0" smtClean="0"/>
              <a:t>However, the architecture and design of the CTC Generators is very different. This is needed to achieve the high degree of flexibility that’s necessary to generate rich User Interface applications.</a:t>
            </a:r>
          </a:p>
          <a:p>
            <a:pPr marL="0" indent="0">
              <a:buFont typeface="+mj-lt"/>
              <a:buNone/>
            </a:pPr>
            <a:endParaRPr lang="en-US" sz="1000" baseline="0" dirty="0" smtClean="0"/>
          </a:p>
          <a:p>
            <a:pPr marL="0" indent="0">
              <a:buFont typeface="+mj-lt"/>
              <a:buNone/>
            </a:pPr>
            <a:r>
              <a:rPr lang="en-US" sz="1000" baseline="0" dirty="0" smtClean="0"/>
              <a:t>The Configurator is an essential part of the solution. The Configurator provides a graphical interface to configuring the behavior of the generators, which gives you control over what is generated.</a:t>
            </a:r>
          </a:p>
          <a:p>
            <a:pPr marL="0" indent="0">
              <a:buFont typeface="+mj-lt"/>
              <a:buNone/>
            </a:pPr>
            <a:endParaRPr lang="en-US" sz="1000" baseline="0" dirty="0" smtClean="0"/>
          </a:p>
          <a:p>
            <a:pPr marL="0" indent="0">
              <a:buFont typeface="+mj-lt"/>
              <a:buNone/>
            </a:pPr>
            <a:r>
              <a:rPr lang="en-US" sz="1000" baseline="0" dirty="0" smtClean="0"/>
              <a:t>The generators are all inclusive generators, so when the generate is finished, you are done. There is nothing more to do. There is no post-processing or any manual steps required to further manipulate the generated forms. You just run the User Interface.</a:t>
            </a:r>
          </a:p>
          <a:p>
            <a:pPr marL="0" indent="0">
              <a:buFont typeface="+mj-lt"/>
              <a:buNone/>
            </a:pPr>
            <a:endParaRPr lang="en-US" sz="1000" baseline="0" dirty="0" smtClean="0"/>
          </a:p>
          <a:p>
            <a:pPr marL="0" indent="0">
              <a:buFont typeface="+mj-lt"/>
              <a:buNone/>
            </a:pPr>
            <a:r>
              <a:rPr lang="en-US" sz="1000" baseline="0" dirty="0" smtClean="0"/>
              <a:t>And that makes the whole process simple, reliable and repeatable. </a:t>
            </a:r>
          </a:p>
          <a:p>
            <a:pPr marL="0" indent="0">
              <a:buFont typeface="+mj-lt"/>
              <a:buNone/>
            </a:pPr>
            <a:r>
              <a:rPr lang="en-US" sz="1000" baseline="0" dirty="0" smtClean="0"/>
              <a:t>----</a:t>
            </a:r>
            <a:endParaRPr lang="en-AU" sz="1000" dirty="0" smtClean="0"/>
          </a:p>
          <a:p>
            <a:r>
              <a:rPr lang="en-AU" sz="1000" dirty="0" smtClean="0"/>
              <a:t>The generators are completely external to EAE and AB Suite. They do not modify your EAE or AB Suite environment. So, if you, for example, downloaded</a:t>
            </a:r>
            <a:r>
              <a:rPr lang="en-AU" sz="1000" baseline="0" dirty="0" smtClean="0"/>
              <a:t> and installed one of the free evaluation versions, and later decide to uninstall it, nothing will have changed in your environment.</a:t>
            </a:r>
            <a:endParaRPr lang="en-AU" sz="1000"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The following sequence shows </a:t>
            </a:r>
            <a:r>
              <a:rPr lang="en-US" baseline="0" dirty="0" smtClean="0"/>
              <a:t>how easy it is to enhance the painted forms and improve the user interface.</a:t>
            </a:r>
          </a:p>
          <a:p>
            <a:pPr marL="228600" indent="-22860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default look and feel of a</a:t>
            </a:r>
            <a:r>
              <a:rPr lang="en-US" baseline="0" dirty="0" smtClean="0"/>
              <a:t> s</a:t>
            </a:r>
            <a:r>
              <a:rPr lang="en-US" dirty="0" smtClean="0"/>
              <a:t>tandard Customer</a:t>
            </a:r>
            <a:r>
              <a:rPr lang="en-US" baseline="0" dirty="0" smtClean="0"/>
              <a:t> Inquiry screen from the Sample system without any enhancements.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dirty="0" smtClean="0"/>
              <a:t>Here </a:t>
            </a:r>
            <a:r>
              <a:rPr lang="en-US" sz="1200" baseline="0" dirty="0" smtClean="0"/>
              <a:t>the Date Field has been replaced with a drop down Calendar control.</a:t>
            </a:r>
          </a:p>
          <a:p>
            <a:endParaRPr lang="en-US" sz="1200" baseline="0" dirty="0" smtClean="0"/>
          </a:p>
          <a:p>
            <a:r>
              <a:rPr lang="en-US" sz="1200" baseline="0" dirty="0" smtClean="0"/>
              <a:t>The calendar appears when the Dropdown is clicked; when a date is selected by clicking, the TextBox is updated with the selection.</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CTC solution is based on the principle that you should be able to specify any required enhancements to the user interface with little and in most cases no programming at all. The CTC Configurator is a central tool for achieving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In this example, a Control Substitution  has been added to the configuration of the bundle. The TextBox Control is selected from the dropdown list  and substituted with the DatePicker Control  selected from a dropdown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If this substitution of the TextBox is added at the bundle level, it will be applied to all TextBoxes on all ispecs within this bundle. But in this case, the substitution is to be applied only to date fields. Therefore a ‘Match On Field’ condition is specified using the expression editor. With this editor, you can specify conditions as complex as needed, but, in this case we only need to match on fields that are of type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That’s all it takes to replace date fields with a Calendar control with no programming involved.</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screen, the standard List Box is replaced with the standard Silverlight and WPF DataGrid control.</a:t>
            </a:r>
          </a:p>
          <a:p>
            <a:endParaRPr lang="en-US" baseline="0" dirty="0" smtClean="0"/>
          </a:p>
          <a:p>
            <a:r>
              <a:rPr lang="en-US" baseline="0" dirty="0" smtClean="0"/>
              <a:t>The DataGrid control is very popular and is very often used instead of the default ListBox because it allows for a much better user interface than the ordinary ListBox.</a:t>
            </a:r>
          </a:p>
          <a:p>
            <a:endParaRPr lang="en-US" baseline="0" dirty="0" smtClean="0"/>
          </a:p>
          <a:p>
            <a:r>
              <a:rPr lang="en-US" baseline="0" dirty="0" smtClean="0"/>
              <a:t>You can specify things like column headings, column sorting and colors on individual rows.</a:t>
            </a:r>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User Interface Technologies from Microsoft are very popular and have attracted a large number of third parties that offer many different and exciting controls for ASP.NET, WPF and Silverlight.</a:t>
            </a:r>
          </a:p>
          <a:p>
            <a:endParaRPr lang="en-US" strike="sngStrike" baseline="0" dirty="0" smtClean="0"/>
          </a:p>
          <a:p>
            <a:r>
              <a:rPr lang="en-US" baseline="0" dirty="0" smtClean="0"/>
              <a:t>The CTC solution is designed to allow you to take advantage of any of these controls to suit your requirements.</a:t>
            </a:r>
          </a:p>
          <a:p>
            <a:endParaRPr lang="en-US" baseline="0" dirty="0" smtClean="0"/>
          </a:p>
          <a:p>
            <a:r>
              <a:rPr lang="en-US" baseline="0" dirty="0" smtClean="0"/>
              <a:t>Each of these controls is different. They all have their own unique set of properties and therefore a translation of the controls as you paint them in EAE and AB Suite to which ever third party control you would like to use is necessary.</a:t>
            </a:r>
          </a:p>
          <a:p>
            <a:pPr marL="228600" indent="-22860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Custom Controls in the CTC </a:t>
            </a:r>
            <a:r>
              <a:rPr lang="en-US" dirty="0" smtClean="0"/>
              <a:t>generator</a:t>
            </a:r>
            <a:r>
              <a:rPr lang="en-US" baseline="0" dirty="0" smtClean="0"/>
              <a:t>s enable this mapping.</a:t>
            </a:r>
          </a:p>
          <a:p>
            <a:endParaRPr lang="en-US" baseline="0" dirty="0" smtClean="0"/>
          </a:p>
          <a:p>
            <a:r>
              <a:rPr lang="en-US" baseline="0" dirty="0" smtClean="0"/>
              <a:t>A number of Custom Controls are included with the Silverlight and WPF generators when you install them. Some are shown on this slide.</a:t>
            </a:r>
          </a:p>
          <a:p>
            <a:endParaRPr lang="en-US" baseline="0" dirty="0" smtClean="0"/>
          </a:p>
          <a:p>
            <a:r>
              <a:rPr lang="en-US" baseline="0" dirty="0" smtClean="0"/>
              <a:t>The ASP.NET generator includes a different set of custom controls.</a:t>
            </a:r>
          </a:p>
          <a:p>
            <a:endParaRPr lang="en-US" baseline="0" dirty="0" smtClean="0"/>
          </a:p>
          <a:p>
            <a:r>
              <a:rPr lang="en-US" baseline="0" dirty="0" smtClean="0"/>
              <a:t>You are not limited to just these custom controls. The CTC solution allows you to add your own Custom Controls.</a:t>
            </a:r>
          </a:p>
          <a:p>
            <a:endParaRPr lang="en-US" baseline="0" dirty="0" smtClean="0"/>
          </a:p>
          <a:p>
            <a:r>
              <a:rPr lang="en-US" baseline="0" dirty="0" smtClean="0"/>
              <a:t>The source code of these Custom Controls is provided with the generator. You therefore have a starting point for creating your own controls.</a:t>
            </a:r>
          </a:p>
          <a:p>
            <a:endParaRPr lang="en-US" baseline="0" dirty="0" smtClean="0"/>
          </a:p>
          <a:p>
            <a:r>
              <a:rPr lang="en-US" baseline="0" dirty="0" smtClean="0"/>
              <a:t>Contact CTC if you need assistance in creating additional custom controls to suit any specific requirements.</a:t>
            </a:r>
            <a:endParaRPr lang="en-US" dirty="0" smtClean="0"/>
          </a:p>
          <a:p>
            <a:pPr marL="228600" indent="-22860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ispec displays the product sales as a standard dynamic ListBox.</a:t>
            </a:r>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Using the CTC Configurator, the same list </a:t>
            </a:r>
            <a:r>
              <a:rPr lang="en-US" dirty="0" smtClean="0"/>
              <a:t>can be </a:t>
            </a:r>
            <a:r>
              <a:rPr lang="en-US" baseline="0" dirty="0" smtClean="0"/>
              <a:t>replaced with the DataGrid to show the data in a column formatted list.</a:t>
            </a:r>
          </a:p>
          <a:p>
            <a:endParaRPr lang="en-US" baseline="0" dirty="0" smtClean="0"/>
          </a:p>
          <a:p>
            <a:r>
              <a:rPr lang="en-US" baseline="0" dirty="0" smtClean="0"/>
              <a:t>The DataGrid is a control with many capabilities. One useful capability is column sorting, which allows the user to sort the data by clicking on the column headers.</a:t>
            </a:r>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the end user has sorted the data in descending order on “Units Sold”, to easily see which product is selling best.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Using a control like this enables your users to see the data how they need to see it, with no additional programming to make that happen.</a:t>
            </a:r>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also include images in the DataGrid. Here the Product Number is used as the key to show product images.</a:t>
            </a:r>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second list box has been added as a copy of the first one.</a:t>
            </a:r>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then the second list box is replaced with the Silverlight Chart control.</a:t>
            </a:r>
          </a:p>
          <a:p>
            <a:endParaRPr lang="en-US" baseline="0" dirty="0" smtClean="0"/>
          </a:p>
          <a:p>
            <a:r>
              <a:rPr lang="en-US" baseline="0" dirty="0" smtClean="0"/>
              <a:t>This is done without any programming, just configuration.</a:t>
            </a:r>
          </a:p>
          <a:p>
            <a:endParaRPr lang="en-US" baseline="0" dirty="0" smtClean="0"/>
          </a:p>
          <a:p>
            <a:r>
              <a:rPr lang="en-US" baseline="0" dirty="0" smtClean="0"/>
              <a:t>The host EAE and AB Suite application is completely unaware how the list is presented, it just supplies the list.</a:t>
            </a:r>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slide shows another way of presenting the same information. This is a list box where the layout of each row has been specified using a data template. And the chart is shown as a bar chart.</a:t>
            </a:r>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Font typeface="+mj-lt"/>
              <a:buNone/>
            </a:pPr>
            <a:r>
              <a:rPr lang="en-US" baseline="0" dirty="0" smtClean="0"/>
              <a:t>Each of the UI controls for Silverlight, WPF and ASP.NET has a large number of properties available. This provides a high degree of customization to suit specific requirements.</a:t>
            </a:r>
          </a:p>
          <a:p>
            <a:pPr marL="0" indent="0" algn="l">
              <a:buFont typeface="+mj-lt"/>
              <a:buNone/>
            </a:pPr>
            <a:endParaRPr lang="en-US" baseline="0" dirty="0" smtClean="0"/>
          </a:p>
          <a:p>
            <a:pPr marL="0" indent="0" algn="l">
              <a:buFont typeface="+mj-lt"/>
              <a:buNone/>
            </a:pPr>
            <a:r>
              <a:rPr lang="en-US" baseline="0" dirty="0" smtClean="0"/>
              <a:t>However, the controls you paint on the forms in EAE and AB Suite only allows usage of a small subset of these properties.</a:t>
            </a:r>
          </a:p>
          <a:p>
            <a:pPr marL="0" indent="0" algn="l">
              <a:buFont typeface="+mj-lt"/>
              <a:buNone/>
            </a:pPr>
            <a:endParaRPr lang="en-US" baseline="0" dirty="0" smtClean="0"/>
          </a:p>
          <a:p>
            <a:pPr marL="0" indent="0" algn="l">
              <a:buFont typeface="+mj-lt"/>
              <a:buNone/>
            </a:pPr>
            <a:r>
              <a:rPr lang="en-US" baseline="0" dirty="0" smtClean="0"/>
              <a:t>Using the CTC Configurator will allow you to specify any of the properties on any control to suit your User Interface.</a:t>
            </a:r>
          </a:p>
          <a:p>
            <a:pPr marL="0" indent="0" algn="l">
              <a:buFont typeface="+mj-lt"/>
              <a:buNone/>
            </a:pPr>
            <a:endParaRPr lang="en-US" baseline="0" dirty="0" smtClean="0"/>
          </a:p>
          <a:p>
            <a:pPr marL="0" indent="0" algn="l">
              <a:buFont typeface="+mj-lt"/>
              <a:buNone/>
            </a:pPr>
            <a:r>
              <a:rPr lang="en-US" baseline="0" dirty="0" smtClean="0"/>
              <a:t>This can be simple things like Background color, Background Images, or Borders. Simple things can have a huge effect on how the application is received by the users.</a:t>
            </a:r>
          </a:p>
          <a:p>
            <a:pPr marL="228600" indent="-22860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look and feel of standard default generated buttons.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buttons look flat because the buttons within EAE and AB Suite are specified with a white background color which overwrites the default behavior of the button.</a:t>
            </a: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aseline="0" dirty="0" smtClean="0"/>
              <a:t>Here we see the buttons with a 3D effect. This is achieved by removing the white background color from the buttons. This then allows Silverlight and WPF to show their default look and feel.</a:t>
            </a:r>
          </a:p>
          <a:p>
            <a:endParaRPr lang="en-US" sz="1200" baseline="0" dirty="0" smtClean="0"/>
          </a:p>
          <a:p>
            <a:r>
              <a:rPr lang="en-US" sz="1200" baseline="0" dirty="0" smtClean="0"/>
              <a:t>Using the Configurator, a control specification of the Button control has been added to the configuration. This has been added high in the hierarchy at the bundle level, which means the specifications of the button will be applied to all buttons on all ispecs within this bundle.</a:t>
            </a:r>
          </a:p>
          <a:p>
            <a:endParaRPr lang="en-US" sz="1200" baseline="0" dirty="0" smtClean="0"/>
          </a:p>
          <a:p>
            <a:r>
              <a:rPr lang="en-US" sz="1200" baseline="0" dirty="0" smtClean="0"/>
              <a:t>The Push Button control is selected from the dropdown list as the control to configure.</a:t>
            </a:r>
          </a:p>
          <a:p>
            <a:endParaRPr lang="en-US" sz="1200" baseline="0" dirty="0" smtClean="0"/>
          </a:p>
          <a:p>
            <a:r>
              <a:rPr lang="en-US" sz="1200" baseline="0" dirty="0" smtClean="0"/>
              <a:t>The Properties Editor is opened to edit the properties of the control. What is shown is the default template of the control as it will be generated. This template is provided automatically by the system, so the template is then edited to suit the requirements.</a:t>
            </a:r>
          </a:p>
          <a:p>
            <a:endParaRPr lang="en-US" sz="1200" baseline="0" dirty="0" smtClean="0"/>
          </a:p>
          <a:p>
            <a:r>
              <a:rPr lang="en-US" sz="1200" baseline="0" dirty="0" smtClean="0"/>
              <a:t>You can add and remove properties as necessary.</a:t>
            </a:r>
          </a:p>
          <a:p>
            <a:endParaRPr lang="en-US" sz="1200" baseline="0" dirty="0" smtClean="0"/>
          </a:p>
          <a:p>
            <a:r>
              <a:rPr lang="en-US" sz="1200" baseline="0" dirty="0" smtClean="0"/>
              <a:t>The square brackets represent the information coming from the form painted in EAE and AB Suite.</a:t>
            </a:r>
          </a:p>
          <a:p>
            <a:endParaRPr lang="en-US" sz="1200" baseline="0" dirty="0" smtClean="0"/>
          </a:p>
          <a:p>
            <a:r>
              <a:rPr lang="en-US" sz="1200" baseline="0" dirty="0" smtClean="0"/>
              <a:t>Allowing you to edit the template like this means you have full control over exactly what is being generated.</a:t>
            </a:r>
          </a:p>
          <a:p>
            <a:endParaRPr lang="en-US" sz="1200" baseline="0" dirty="0" smtClean="0"/>
          </a:p>
          <a:p>
            <a:r>
              <a:rPr lang="en-US" sz="1200" baseline="0" dirty="0" smtClean="0"/>
              <a:t>The 3D look is simply achieved by removing the background color property from the button.</a:t>
            </a:r>
          </a:p>
          <a:p>
            <a:endParaRPr lang="en-US" sz="1200" baseline="0" dirty="0" smtClean="0"/>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sz="1000" baseline="0" dirty="0" smtClean="0"/>
              <a:t>All CTC Generators include a large number of options all aimed at making it very flexible and easy to use.</a:t>
            </a:r>
          </a:p>
          <a:p>
            <a:pPr marL="0" indent="0">
              <a:buFont typeface="+mj-lt"/>
              <a:buNone/>
            </a:pPr>
            <a:endParaRPr lang="en-US" sz="1000" baseline="0" dirty="0" smtClean="0"/>
          </a:p>
          <a:p>
            <a:pPr marL="0" indent="0">
              <a:buFont typeface="+mj-lt"/>
              <a:buNone/>
            </a:pPr>
            <a:r>
              <a:rPr lang="en-US" sz="1000" baseline="0" dirty="0" smtClean="0"/>
              <a:t>They are all configured using the Configurator.</a:t>
            </a:r>
          </a:p>
          <a:p>
            <a:pPr marL="0" indent="0">
              <a:buFont typeface="+mj-lt"/>
              <a:buNone/>
            </a:pPr>
            <a:endParaRPr lang="en-US" sz="1000" baseline="0" dirty="0" smtClean="0"/>
          </a:p>
          <a:p>
            <a:pPr marL="0" indent="0">
              <a:buFont typeface="+mj-lt"/>
              <a:buNone/>
            </a:pPr>
            <a:r>
              <a:rPr lang="en-US" sz="1000" baseline="0" dirty="0" smtClean="0"/>
              <a:t>Some options are aimed at eliminating manual processes that you do today. Others are aimed at making the runtime of the generated application more efficient. And there is an option that allows you to add user own code to any of the generated forms.</a:t>
            </a:r>
          </a:p>
          <a:p>
            <a:pPr marL="0" indent="0">
              <a:buFont typeface="+mj-lt"/>
              <a:buNone/>
            </a:pPr>
            <a:endParaRPr lang="en-US" sz="1000" baseline="0" dirty="0" smtClean="0"/>
          </a:p>
          <a:p>
            <a:pPr marL="0" indent="0">
              <a:buFont typeface="+mj-lt"/>
              <a:buNone/>
            </a:pPr>
            <a:r>
              <a:rPr lang="en-US" sz="1000" baseline="0" dirty="0" smtClean="0"/>
              <a:t>An option is provided for adding a Custom Code Module to any generated form. This, for example, allows you to add your own specific code to a form to do things like setting properties on controls depending on values returned from the host system, or validate user input before the data is sent to the host system.</a:t>
            </a:r>
          </a:p>
          <a:p>
            <a:pPr marL="0" indent="0">
              <a:buFont typeface="+mj-lt"/>
              <a:buNone/>
            </a:pPr>
            <a:endParaRPr lang="en-US" sz="1000" baseline="0" dirty="0" smtClean="0"/>
          </a:p>
          <a:p>
            <a:pPr marL="0" indent="0">
              <a:buFont typeface="+mj-lt"/>
              <a:buNone/>
            </a:pPr>
            <a:r>
              <a:rPr lang="en-US" sz="1000" baseline="0" dirty="0" smtClean="0"/>
              <a:t>Another option provided allows you to use external form painters such as the Microsoft Expression Blend to paint an alternate view of the forms.</a:t>
            </a:r>
          </a:p>
          <a:p>
            <a:pPr marL="0" indent="0">
              <a:buFont typeface="+mj-lt"/>
              <a:buNone/>
            </a:pPr>
            <a:r>
              <a:rPr lang="en-US" sz="1000" baseline="0" dirty="0" smtClean="0"/>
              <a:t>This may be useful if you have User Interface Designers in your team and want to go beyond what you have painted in EAE or AB Suite.  </a:t>
            </a:r>
          </a:p>
          <a:p>
            <a:pPr marL="0" indent="0">
              <a:buFont typeface="+mj-lt"/>
              <a:buNone/>
            </a:pPr>
            <a:endParaRPr lang="en-US" sz="1000" baseline="0" dirty="0" smtClean="0"/>
          </a:p>
          <a:p>
            <a:pPr marL="0" indent="0">
              <a:buFont typeface="+mj-lt"/>
              <a:buNone/>
            </a:pPr>
            <a:r>
              <a:rPr lang="en-US" sz="1000" baseline="0" dirty="0" smtClean="0"/>
              <a:t>This is possible because the WPF and Silverlight generators are using the Model-View-ViewModel design pattern. Using this option, ensures the generator does not overwrite the alternate views.</a:t>
            </a:r>
          </a:p>
        </p:txBody>
      </p:sp>
      <p:sp>
        <p:nvSpPr>
          <p:cNvPr id="4" name="Slide Number Placeholder 3"/>
          <p:cNvSpPr>
            <a:spLocks noGrp="1"/>
          </p:cNvSpPr>
          <p:nvPr>
            <p:ph type="sldNum" sz="quarter" idx="10"/>
          </p:nvPr>
        </p:nvSpPr>
        <p:spPr/>
        <p:txBody>
          <a:bodyPr/>
          <a:lstStyle/>
          <a:p>
            <a:fld id="{62438026-3293-4773-ADD7-39468E6D1A0B}"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r>
              <a:rPr lang="en-US" dirty="0" smtClean="0"/>
              <a:t>This shows the effect of the CopyFrom as Grid option.</a:t>
            </a:r>
          </a:p>
          <a:p>
            <a:pPr marL="228600" indent="-228600">
              <a:buFont typeface="+mj-lt"/>
              <a:buNone/>
            </a:pPr>
            <a:endParaRPr lang="en-US" dirty="0" smtClean="0"/>
          </a:p>
          <a:p>
            <a:pPr marL="0" indent="0">
              <a:buFont typeface="+mj-lt"/>
              <a:buNone/>
            </a:pPr>
            <a:r>
              <a:rPr lang="en-US" dirty="0" smtClean="0"/>
              <a:t>With this option, a CopyFrom area can be generated as a DataGrid</a:t>
            </a:r>
            <a:r>
              <a:rPr lang="en-US" baseline="0" dirty="0" smtClean="0"/>
              <a:t> and it will automatically pick up the label headings and generate them as column headings on the grid.</a:t>
            </a: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Those who make Commercial products, whether it is devices or software applications, knows the importance of providing a Good User Experience, and the same applies equally to the business applications created with EAE and AB Suite.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Each</a:t>
            </a:r>
            <a:r>
              <a:rPr lang="en-US" baseline="0" dirty="0" smtClean="0"/>
              <a:t> of the generators from CTC includes an advanced ViewController, which controls the displaying of the forms, and the communication to the EAE and AB Suite host systems.</a:t>
            </a:r>
          </a:p>
          <a:p>
            <a:pPr marL="0" indent="0">
              <a:buFont typeface="+mj-lt"/>
              <a:buNone/>
            </a:pPr>
            <a:endParaRPr lang="en-US" baseline="0" dirty="0" smtClean="0"/>
          </a:p>
          <a:p>
            <a:pPr marL="0" indent="0">
              <a:buFont typeface="+mj-lt"/>
              <a:buNone/>
            </a:pPr>
            <a:r>
              <a:rPr lang="en-US" baseline="0" dirty="0" smtClean="0"/>
              <a:t>The ViewController can allow multiple views into the host systems. It can show multiple forms within the same system or forms from different systems. Multi Views can be shown side-by-side as you see here or they can be set up as tabs.</a:t>
            </a:r>
            <a:endParaRPr lang="en-US" b="1" baseline="0" dirty="0" smtClean="0"/>
          </a:p>
          <a:p>
            <a:pPr marL="0" indent="0">
              <a:buFont typeface="+mj-lt"/>
              <a:buNone/>
            </a:pPr>
            <a:endParaRPr lang="en-US" baseline="0" dirty="0" smtClean="0"/>
          </a:p>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Multi</a:t>
            </a:r>
            <a:r>
              <a:rPr lang="en-US" baseline="0" dirty="0" smtClean="0"/>
              <a:t> Views can also be s</a:t>
            </a:r>
            <a:r>
              <a:rPr lang="en-US" dirty="0" smtClean="0"/>
              <a:t>et up as tabs.</a:t>
            </a:r>
          </a:p>
          <a:p>
            <a:pPr marL="0" indent="0">
              <a:buFont typeface="+mj-lt"/>
              <a:buNone/>
            </a:pPr>
            <a:endParaRPr lang="en-US" dirty="0" smtClean="0"/>
          </a:p>
          <a:p>
            <a:pPr marL="0" indent="0">
              <a:buFont typeface="+mj-lt"/>
              <a:buNone/>
            </a:pPr>
            <a:r>
              <a:rPr lang="en-US" dirty="0" smtClean="0"/>
              <a:t>The views can be for ispecs within</a:t>
            </a:r>
            <a:r>
              <a:rPr lang="en-US" baseline="0" dirty="0" smtClean="0"/>
              <a:t> the same EAE and AB Suite system or they can be to ispecs from different systems.</a:t>
            </a:r>
          </a:p>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baseline="0" dirty="0" smtClean="0"/>
              <a:t>All the runtime parameters can be configured using the CTC Configurator which is more convenient than editing the runtime config file with Notepad.</a:t>
            </a:r>
          </a:p>
          <a:p>
            <a:pPr marL="0" indent="0">
              <a:buFont typeface="+mj-lt"/>
              <a:buNone/>
            </a:pPr>
            <a:endParaRPr lang="en-US" baseline="0" dirty="0" smtClean="0"/>
          </a:p>
          <a:p>
            <a:pPr marL="0" indent="0">
              <a:buFont typeface="+mj-lt"/>
              <a:buNone/>
            </a:pPr>
            <a:r>
              <a:rPr lang="en-US" baseline="0" dirty="0" smtClean="0"/>
              <a:t>It also means you keep all the configurations, for the generator and the runtime, in one place and use just one tool for maintaining the configuration.</a:t>
            </a:r>
          </a:p>
          <a:p>
            <a:pPr marL="228600" indent="-22860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This is an overview of the runtime architecture of a generated WPF Solution.</a:t>
            </a:r>
          </a:p>
          <a:p>
            <a:pPr marL="0" indent="0">
              <a:buFont typeface="+mj-lt"/>
              <a:buNone/>
            </a:pPr>
            <a:endParaRPr lang="en-US" dirty="0" smtClean="0"/>
          </a:p>
          <a:p>
            <a:pPr marL="0" indent="0">
              <a:buFont typeface="+mj-lt"/>
              <a:buNone/>
            </a:pPr>
            <a:r>
              <a:rPr lang="en-US" dirty="0" smtClean="0"/>
              <a:t>WPF is the replacement for WinForms and runs</a:t>
            </a:r>
            <a:r>
              <a:rPr lang="en-US" baseline="0" dirty="0" smtClean="0"/>
              <a:t> on the desktop. One of the issues with desktop applications is the deployment of the application files. The CTC solution allows you to take advantage of the Click-Once mechanism provided by Visual Studio for distributing the WPF application.</a:t>
            </a:r>
          </a:p>
          <a:p>
            <a:pPr marL="0" indent="0">
              <a:buFont typeface="+mj-lt"/>
              <a:buNone/>
            </a:pPr>
            <a:endParaRPr lang="en-US" baseline="0" dirty="0" smtClean="0"/>
          </a:p>
          <a:p>
            <a:pPr marL="0" indent="0">
              <a:buFont typeface="+mj-lt"/>
              <a:buNone/>
            </a:pPr>
            <a:r>
              <a:rPr lang="en-US" baseline="0" dirty="0" smtClean="0"/>
              <a:t>In addition, the CTC Solution also provides the option to automatically download and cache all application files on the workstations that are required at runtime. This includes the generated forms and images.</a:t>
            </a:r>
          </a:p>
          <a:p>
            <a:pPr marL="0" indent="0">
              <a:buFont typeface="+mj-lt"/>
              <a:buNone/>
            </a:pPr>
            <a:endParaRPr lang="en-US" baseline="0" dirty="0" smtClean="0"/>
          </a:p>
          <a:p>
            <a:pPr marL="0" indent="0">
              <a:buFont typeface="+mj-lt"/>
              <a:buNone/>
            </a:pPr>
            <a:r>
              <a:rPr lang="en-US" baseline="0" dirty="0" smtClean="0"/>
              <a:t>When a new version of the forms and other files has been generated, they will automatically be downloaded to the workstations. This requires a web server to be available.</a:t>
            </a: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This is an overview of the runtime architecture of a Silverlight</a:t>
            </a:r>
            <a:r>
              <a:rPr lang="en-US" baseline="0" dirty="0" smtClean="0"/>
              <a:t> </a:t>
            </a:r>
            <a:r>
              <a:rPr lang="en-US" dirty="0" smtClean="0"/>
              <a:t>Solution.</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Silverlight is a plug-in to the browser and it is automatically downloaded from Microsoft and installed when the end user for the first time enters the URL to the Silverlight application. The generated Silverlight application will automatically</a:t>
            </a:r>
            <a:r>
              <a:rPr lang="en-US" baseline="0" dirty="0" smtClean="0"/>
              <a:t> download all application files such as forms and images and cache them locally until new forms have been generated.</a:t>
            </a:r>
            <a:endParaRPr lang="en-US"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From an</a:t>
            </a:r>
            <a:r>
              <a:rPr lang="en-US" baseline="0" dirty="0" smtClean="0"/>
              <a:t> application distribution point of view, </a:t>
            </a:r>
            <a:r>
              <a:rPr lang="en-US" dirty="0" smtClean="0"/>
              <a:t>this environment is much easier to manage</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indent="0">
              <a:buFont typeface="+mj-lt"/>
              <a:buNone/>
            </a:pPr>
            <a:r>
              <a:rPr lang="en-US" dirty="0" smtClean="0"/>
              <a:t>The</a:t>
            </a:r>
            <a:r>
              <a:rPr lang="en-US" baseline="0" dirty="0" smtClean="0"/>
              <a:t> generated Silverlight application is very efficient. The application runs locally on the client workstation and utilizes the resources on the workstation rather than the web server. The messages between the client and the web server are as small as possible.</a:t>
            </a: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For comparison, this is an overview of the runtime architecture of a</a:t>
            </a:r>
            <a:r>
              <a:rPr lang="en-US" baseline="0" dirty="0" smtClean="0"/>
              <a:t>n ASP.NET </a:t>
            </a:r>
            <a:r>
              <a:rPr lang="en-US" dirty="0" smtClean="0"/>
              <a:t>Solution.</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With ASP.NET, the application</a:t>
            </a:r>
            <a:r>
              <a:rPr lang="en-US" baseline="0" dirty="0" smtClean="0"/>
              <a:t> runs on the Web Server, which makes the web server a potential bottle neck.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The messages that flow between the client and the web server are much bigger. A response from the web server includes all the html code of the form as well as the actual data.</a:t>
            </a:r>
            <a:endParaRPr lang="en-US"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When you compare Silverlight with ASP.NET, there are some major advantages of using Silverlight.</a:t>
            </a:r>
          </a:p>
          <a:p>
            <a:pPr marL="0" indent="0">
              <a:buFont typeface="+mj-lt"/>
              <a:buNone/>
            </a:pPr>
            <a:endParaRPr lang="en-US" dirty="0" smtClean="0"/>
          </a:p>
          <a:p>
            <a:pPr marL="0" indent="0">
              <a:buFont typeface="+mj-lt"/>
              <a:buNone/>
            </a:pPr>
            <a:r>
              <a:rPr lang="en-US" dirty="0" smtClean="0"/>
              <a:t>Silverlight is more efficient, and uses less resources on the web</a:t>
            </a:r>
            <a:r>
              <a:rPr lang="en-US" baseline="0" dirty="0" smtClean="0"/>
              <a:t> server, leading to a better End User experience.</a:t>
            </a:r>
          </a:p>
          <a:p>
            <a:pPr marL="0" indent="0">
              <a:buFont typeface="+mj-lt"/>
              <a:buNone/>
            </a:pPr>
            <a:endParaRPr lang="en-US" baseline="0" dirty="0" smtClean="0"/>
          </a:p>
          <a:p>
            <a:pPr marL="0" indent="0">
              <a:buFont typeface="+mj-lt"/>
              <a:buNone/>
            </a:pPr>
            <a:r>
              <a:rPr lang="en-US" baseline="0" dirty="0" smtClean="0"/>
              <a:t>The response time with a Silverlight application is much better. Shown here is a comparison of the message size of a transaction from the CUST ispec on the Sample system. The size with Silverlight is substantially less than ASP.NET, which leads to better response times.</a:t>
            </a:r>
          </a:p>
          <a:p>
            <a:pPr marL="0" indent="0">
              <a:buFont typeface="+mj-lt"/>
              <a:buNone/>
            </a:pPr>
            <a:endParaRPr lang="en-US" baseline="0" dirty="0" smtClean="0"/>
          </a:p>
          <a:p>
            <a:pPr marL="0" indent="0">
              <a:buFont typeface="+mj-lt"/>
              <a:buNone/>
            </a:pPr>
            <a:r>
              <a:rPr lang="en-US" baseline="0" dirty="0" smtClean="0"/>
              <a:t>The programming model for Silverlight applications is less complex and requires less skills.</a:t>
            </a: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The</a:t>
            </a:r>
            <a:r>
              <a:rPr lang="en-US" baseline="0" dirty="0" smtClean="0"/>
              <a:t> latest addition to the CTC portfolio of products is the WCF Services Generator, released mid May.</a:t>
            </a:r>
          </a:p>
          <a:p>
            <a:pPr marL="0" indent="0">
              <a:buFont typeface="+mj-lt"/>
              <a:buNone/>
            </a:pPr>
            <a:endParaRPr lang="en-US" baseline="0" dirty="0" smtClean="0"/>
          </a:p>
          <a:p>
            <a:pPr marL="0" indent="0">
              <a:buFont typeface="+mj-lt"/>
              <a:buNone/>
            </a:pPr>
            <a:r>
              <a:rPr lang="en-US" baseline="0" dirty="0" smtClean="0"/>
              <a:t>This generator </a:t>
            </a:r>
            <a:r>
              <a:rPr lang="en-US" dirty="0" smtClean="0"/>
              <a:t>enables your EAE and AB Suite systems to participate in a</a:t>
            </a:r>
            <a:r>
              <a:rPr lang="en-US" baseline="0" dirty="0" smtClean="0"/>
              <a:t> Services Oriented Architecture that is so essential for successful integration of disparate systems. Because it is using the Microsoft WCF Line-Of-Business Adapter SDK, your EAE and AB Suite systems can integrate directly with systems like BizTalk without having to go via web services.</a:t>
            </a:r>
          </a:p>
          <a:p>
            <a:pPr marL="0" indent="0">
              <a:buFont typeface="+mj-lt"/>
              <a:buNone/>
            </a:pPr>
            <a:endParaRPr lang="en-US" baseline="0" dirty="0" smtClean="0"/>
          </a:p>
          <a:p>
            <a:pPr marL="0" indent="0">
              <a:buFont typeface="+mj-lt"/>
              <a:buNone/>
            </a:pPr>
            <a:r>
              <a:rPr lang="en-US" baseline="0" dirty="0" smtClean="0"/>
              <a:t>Other well know industry packages such as Oracle, SAP and PeopleSoft are also using the WCF LOB Adapter SDK as their Data Services interface.</a:t>
            </a: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The CTC solution allows you to modernize your EAE and AB Suite systems to take full advantage of the latest UI Technologies from Microsoft, such as Silverlight, WPF and WCF Services.</a:t>
            </a:r>
          </a:p>
          <a:p>
            <a:pPr marL="0" indent="0">
              <a:buFont typeface="+mj-lt"/>
              <a:buNone/>
            </a:pPr>
            <a:endParaRPr lang="en-US" dirty="0" smtClean="0"/>
          </a:p>
          <a:p>
            <a:pPr marL="0" indent="0">
              <a:buFont typeface="+mj-lt"/>
              <a:buNone/>
            </a:pPr>
            <a:endParaRPr lang="en-US" baseline="0" dirty="0" smtClean="0"/>
          </a:p>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These are some of the qualities of a good user experience:</a:t>
            </a:r>
          </a:p>
          <a:p>
            <a:endParaRPr lang="en-AU" dirty="0" smtClean="0"/>
          </a:p>
          <a:p>
            <a:r>
              <a:rPr lang="en-AU" dirty="0" smtClean="0"/>
              <a:t>The interface should provide feedback to user actions such as roll-over behaviour,</a:t>
            </a:r>
            <a:r>
              <a:rPr lang="en-AU" baseline="0" dirty="0" smtClean="0"/>
              <a:t> click behaviour and cursor icons. For example, when the user submits</a:t>
            </a:r>
            <a:r>
              <a:rPr lang="en-AU" dirty="0" smtClean="0"/>
              <a:t> the forms, the button should</a:t>
            </a:r>
            <a:r>
              <a:rPr lang="en-AU" baseline="0" dirty="0" smtClean="0"/>
              <a:t> indicate it has been clicked, and the cursor should change to a wait cursor. The user is then in no doubt that the form has been submitted.</a:t>
            </a:r>
          </a:p>
          <a:p>
            <a:endParaRPr lang="en-AU" baseline="0" dirty="0" smtClean="0"/>
          </a:p>
          <a:p>
            <a:pPr>
              <a:buFont typeface="Arial" pitchFamily="34" charset="0"/>
              <a:buNone/>
            </a:pPr>
            <a:r>
              <a:rPr lang="en-AU" baseline="0" dirty="0" smtClean="0"/>
              <a:t>The interface must b</a:t>
            </a:r>
            <a:r>
              <a:rPr lang="en-AU" dirty="0" smtClean="0"/>
              <a:t>ehave in a consistent and</a:t>
            </a:r>
            <a:r>
              <a:rPr lang="en-AU" baseline="0" dirty="0" smtClean="0"/>
              <a:t> familiar way. Be obvious, intuitive and efficient. The end user is frustrated when an interface is not obvious and intuitive. It should perform well and look good.</a:t>
            </a:r>
          </a:p>
          <a:p>
            <a:pPr>
              <a:buFont typeface="Arial" pitchFamily="34" charset="0"/>
              <a:buNone/>
            </a:pPr>
            <a:endParaRPr lang="en-AU" baseline="0" dirty="0" smtClean="0"/>
          </a:p>
          <a:p>
            <a:r>
              <a:rPr lang="en-AU" baseline="0" dirty="0" smtClean="0"/>
              <a:t>These are obvious things, but how often do you come across an application that doesn’t do this?</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With traditional UI technologies such as WinForms and HTML, it is often not easy to do these things and if you want to do it well, the implementation costs can be high.</a:t>
            </a:r>
          </a:p>
          <a:p>
            <a:endParaRPr lang="en-AU"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The latest in UI technologies from Microsoft </a:t>
            </a:r>
            <a:r>
              <a:rPr lang="en-AU" baseline="0" dirty="0" smtClean="0"/>
              <a:t>are WPF and Silverlight.</a:t>
            </a:r>
            <a:endParaRPr lang="en-AU" dirty="0" smtClean="0"/>
          </a:p>
          <a:p>
            <a:endParaRPr lang="en-AU" dirty="0" smtClean="0"/>
          </a:p>
          <a:p>
            <a:r>
              <a:rPr lang="en-AU" dirty="0" smtClean="0"/>
              <a:t>WPF is for the Desktop</a:t>
            </a:r>
            <a:r>
              <a:rPr lang="en-AU" baseline="0" dirty="0" smtClean="0"/>
              <a:t> and Silverlight is for Web applications and Mobile devices.</a:t>
            </a:r>
          </a:p>
          <a:p>
            <a:r>
              <a:rPr lang="en-AU" baseline="0" dirty="0" smtClean="0"/>
              <a:t>Silverlight is a free plug-in to the browser and runs on a variety of different browsers.</a:t>
            </a:r>
          </a:p>
          <a:p>
            <a:r>
              <a:rPr lang="en-AU" baseline="0" dirty="0" smtClean="0"/>
              <a:t>According to Microsoft, Silverlight is now installed on around 60% of all internet connected workstations.</a:t>
            </a:r>
          </a:p>
          <a:p>
            <a:r>
              <a:rPr lang="en-AU" baseline="0" dirty="0" smtClean="0"/>
              <a:t>Recently Microsoft announced that Silverlight is the Application Platform for Windows Phone 7.</a:t>
            </a:r>
          </a:p>
          <a:p>
            <a:endParaRPr lang="en-AU" baseline="0" dirty="0" smtClean="0"/>
          </a:p>
          <a:p>
            <a:r>
              <a:rPr lang="en-AU" baseline="0" dirty="0" smtClean="0"/>
              <a:t>WPF and Silverlight are both based on .NET and XAML (an XML based Mark-up language). They have a similar programming model, require the same skills set and both provide a Rich User Experience.</a:t>
            </a:r>
          </a:p>
          <a:p>
            <a:endParaRPr lang="en-AU" baseline="0" dirty="0" smtClean="0"/>
          </a:p>
          <a:p>
            <a:r>
              <a:rPr lang="en-AU" baseline="0" dirty="0" smtClean="0"/>
              <a:t>But most importantly, they both make it easy to create User Interface applications that deliver a good User Experience.</a:t>
            </a:r>
            <a:endParaRPr lang="en-AU" b="1" dirty="0" smtClean="0"/>
          </a:p>
          <a:p>
            <a:endParaRPr lang="en-AU" dirty="0" smtClean="0"/>
          </a:p>
          <a:p>
            <a:r>
              <a:rPr lang="en-AU" dirty="0" smtClean="0"/>
              <a:t>T</a:t>
            </a:r>
            <a:r>
              <a:rPr lang="en-AU" baseline="0" dirty="0" smtClean="0"/>
              <a:t>he three most significant technical attributes of WPF and Silverlight for achieving a Good UX:</a:t>
            </a:r>
          </a:p>
          <a:p>
            <a:pPr>
              <a:buFont typeface="Arial" pitchFamily="34" charset="0"/>
              <a:buChar char="•"/>
            </a:pPr>
            <a:r>
              <a:rPr lang="en-AU" baseline="0" dirty="0" smtClean="0"/>
              <a:t> The declarative XAML mark-up language,</a:t>
            </a:r>
          </a:p>
          <a:p>
            <a:pPr>
              <a:buFont typeface="Arial" pitchFamily="34" charset="0"/>
              <a:buChar char="•"/>
            </a:pPr>
            <a:r>
              <a:rPr lang="en-AU" baseline="0" dirty="0" smtClean="0"/>
              <a:t> Data binding,</a:t>
            </a:r>
          </a:p>
          <a:p>
            <a:pPr>
              <a:buFont typeface="Arial" pitchFamily="34" charset="0"/>
              <a:buChar char="•"/>
            </a:pPr>
            <a:r>
              <a:rPr lang="en-AU" baseline="0" dirty="0" smtClean="0"/>
              <a:t> A large number of controls.</a:t>
            </a:r>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is an example of XAML. I</a:t>
            </a:r>
            <a:r>
              <a:rPr lang="en-AU" baseline="0" dirty="0" smtClean="0"/>
              <a:t>t is the language for specifying the look and feel of the interface.</a:t>
            </a:r>
            <a:endParaRPr lang="en-AU" dirty="0" smtClean="0"/>
          </a:p>
          <a:p>
            <a:endParaRPr lang="en-AU" dirty="0" smtClean="0"/>
          </a:p>
          <a:p>
            <a:r>
              <a:rPr lang="en-AU" dirty="0" smtClean="0"/>
              <a:t>It is a very powerful and expressive language</a:t>
            </a:r>
            <a:r>
              <a:rPr lang="en-AU" baseline="0" dirty="0" smtClean="0"/>
              <a:t> that </a:t>
            </a:r>
            <a:r>
              <a:rPr lang="en-AU" dirty="0" smtClean="0"/>
              <a:t>reduces,</a:t>
            </a:r>
            <a:r>
              <a:rPr lang="en-AU" baseline="0" dirty="0" smtClean="0"/>
              <a:t> and in most cases, eliminates the need for actual programming.</a:t>
            </a:r>
            <a:endParaRPr lang="en-AU"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3A0A0BA-DD78-4A37-8551-C21259D591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3A0A0BA-DD78-4A37-8551-C21259D591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1"/>
          </p:nvPr>
        </p:nvSpPr>
        <p:spPr/>
        <p:txBody>
          <a:bodyPr/>
          <a:lstStyle/>
          <a:p>
            <a:fld id="{F3A0A0BA-DD78-4A37-8551-C21259D5916B}" type="slidenum">
              <a:rPr lang="en-US" smtClean="0"/>
              <a:pPr/>
              <a:t>‹#›</a:t>
            </a:fld>
            <a:endParaRPr lang="en-US" dirty="0"/>
          </a:p>
        </p:txBody>
      </p:sp>
      <p:sp>
        <p:nvSpPr>
          <p:cNvPr id="11" name="Footer Placeholder 9"/>
          <p:cNvSpPr txBox="1">
            <a:spLocks/>
          </p:cNvSpPr>
          <p:nvPr userDrawn="1"/>
        </p:nvSpPr>
        <p:spPr>
          <a:xfrm>
            <a:off x="383746" y="6649782"/>
            <a:ext cx="2800129" cy="27432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75000"/>
                  </a:schemeClr>
                </a:solidFill>
                <a:cs typeface="Arial" charset="0"/>
              </a:rPr>
              <a:t>©</a:t>
            </a:r>
            <a:r>
              <a:rPr lang="en-US" sz="1100" dirty="0" smtClean="0">
                <a:solidFill>
                  <a:schemeClr val="tx1">
                    <a:lumMod val="75000"/>
                  </a:schemeClr>
                </a:solidFill>
              </a:rPr>
              <a:t> 2010</a:t>
            </a:r>
            <a:r>
              <a:rPr kumimoji="0" lang="en-US" sz="1100" b="0"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CTC     www.ClientTools.com.au </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pic>
        <p:nvPicPr>
          <p:cNvPr id="12" name="Picture 64" descr="Picture5"/>
          <p:cNvPicPr>
            <a:picLocks noChangeAspect="1" noChangeArrowheads="1"/>
          </p:cNvPicPr>
          <p:nvPr userDrawn="1"/>
        </p:nvPicPr>
        <p:blipFill>
          <a:blip r:embed="rId2" cstate="print"/>
          <a:srcRect/>
          <a:stretch>
            <a:fillRect/>
          </a:stretch>
        </p:blipFill>
        <p:spPr bwMode="auto">
          <a:xfrm>
            <a:off x="208849" y="6710362"/>
            <a:ext cx="144463" cy="147638"/>
          </a:xfrm>
          <a:prstGeom prst="rect">
            <a:avLst/>
          </a:prstGeom>
          <a:noFill/>
          <a:ln w="9525">
            <a:noFill/>
            <a:miter lim="800000"/>
            <a:headEnd/>
            <a:tailEnd/>
          </a:ln>
        </p:spPr>
      </p:pic>
      <p:sp>
        <p:nvSpPr>
          <p:cNvPr id="13" name="Date Placeholder 7"/>
          <p:cNvSpPr txBox="1">
            <a:spLocks/>
          </p:cNvSpPr>
          <p:nvPr userDrawn="1"/>
        </p:nvSpPr>
        <p:spPr>
          <a:xfrm>
            <a:off x="6497259" y="6649782"/>
            <a:ext cx="1732402" cy="274320"/>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UNITE May 23-26, 2010</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3A0A0BA-DD78-4A37-8551-C21259D5916B}"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3A0A0BA-DD78-4A37-8551-C21259D591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3A0A0BA-DD78-4A37-8551-C21259D5916B}"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F3A0A0BA-DD78-4A37-8551-C21259D5916B}" type="slidenum">
              <a:rPr lang="en-US" smtClean="0"/>
              <a:pPr/>
              <a:t>‹#›</a:t>
            </a:fld>
            <a:endParaRPr lang="en-US" dirty="0"/>
          </a:p>
        </p:txBody>
      </p:sp>
      <p:sp>
        <p:nvSpPr>
          <p:cNvPr id="5" name="Footer Placeholder 9"/>
          <p:cNvSpPr txBox="1">
            <a:spLocks/>
          </p:cNvSpPr>
          <p:nvPr userDrawn="1"/>
        </p:nvSpPr>
        <p:spPr>
          <a:xfrm>
            <a:off x="383746" y="6649782"/>
            <a:ext cx="2800129" cy="27432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75000"/>
                  </a:schemeClr>
                </a:solidFill>
                <a:cs typeface="Arial" charset="0"/>
              </a:rPr>
              <a:t>©</a:t>
            </a:r>
            <a:r>
              <a:rPr lang="en-US" sz="1100" dirty="0" smtClean="0">
                <a:solidFill>
                  <a:schemeClr val="tx1">
                    <a:lumMod val="75000"/>
                  </a:schemeClr>
                </a:solidFill>
              </a:rPr>
              <a:t> 2010</a:t>
            </a:r>
            <a:r>
              <a:rPr kumimoji="0" lang="en-US" sz="1100" b="0"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CTC     www.ClientTools.com.au </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pic>
        <p:nvPicPr>
          <p:cNvPr id="6" name="Picture 64" descr="Picture5"/>
          <p:cNvPicPr>
            <a:picLocks noChangeAspect="1" noChangeArrowheads="1"/>
          </p:cNvPicPr>
          <p:nvPr userDrawn="1"/>
        </p:nvPicPr>
        <p:blipFill>
          <a:blip r:embed="rId2" cstate="print"/>
          <a:srcRect/>
          <a:stretch>
            <a:fillRect/>
          </a:stretch>
        </p:blipFill>
        <p:spPr bwMode="auto">
          <a:xfrm>
            <a:off x="208849" y="6710362"/>
            <a:ext cx="144463" cy="147638"/>
          </a:xfrm>
          <a:prstGeom prst="rect">
            <a:avLst/>
          </a:prstGeom>
          <a:noFill/>
          <a:ln w="9525">
            <a:noFill/>
            <a:miter lim="800000"/>
            <a:headEnd/>
            <a:tailEnd/>
          </a:ln>
        </p:spPr>
      </p:pic>
      <p:sp>
        <p:nvSpPr>
          <p:cNvPr id="7" name="Date Placeholder 7"/>
          <p:cNvSpPr txBox="1">
            <a:spLocks/>
          </p:cNvSpPr>
          <p:nvPr userDrawn="1"/>
        </p:nvSpPr>
        <p:spPr>
          <a:xfrm>
            <a:off x="6497259" y="6649782"/>
            <a:ext cx="1732402" cy="274320"/>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UNITE May 23-26, 2010</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2" name="Footer Placeholder 9"/>
          <p:cNvSpPr txBox="1">
            <a:spLocks/>
          </p:cNvSpPr>
          <p:nvPr userDrawn="1"/>
        </p:nvSpPr>
        <p:spPr>
          <a:xfrm>
            <a:off x="383746" y="6649782"/>
            <a:ext cx="2800129" cy="27432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75000"/>
                  </a:schemeClr>
                </a:solidFill>
                <a:cs typeface="Arial" charset="0"/>
              </a:rPr>
              <a:t>©</a:t>
            </a:r>
            <a:r>
              <a:rPr lang="en-US" sz="1100" dirty="0" smtClean="0">
                <a:solidFill>
                  <a:schemeClr val="tx1">
                    <a:lumMod val="75000"/>
                  </a:schemeClr>
                </a:solidFill>
              </a:rPr>
              <a:t> 2010</a:t>
            </a:r>
            <a:r>
              <a:rPr kumimoji="0" lang="en-US" sz="1100" b="0"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CTC     www.ClientTools.com.au </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pic>
        <p:nvPicPr>
          <p:cNvPr id="13" name="Picture 64" descr="Picture5"/>
          <p:cNvPicPr>
            <a:picLocks noChangeAspect="1" noChangeArrowheads="1"/>
          </p:cNvPicPr>
          <p:nvPr userDrawn="1"/>
        </p:nvPicPr>
        <p:blipFill>
          <a:blip r:embed="rId2" cstate="print"/>
          <a:srcRect/>
          <a:stretch>
            <a:fillRect/>
          </a:stretch>
        </p:blipFill>
        <p:spPr bwMode="auto">
          <a:xfrm>
            <a:off x="208849" y="6710362"/>
            <a:ext cx="144463" cy="147638"/>
          </a:xfrm>
          <a:prstGeom prst="rect">
            <a:avLst/>
          </a:prstGeom>
          <a:noFill/>
          <a:ln w="9525">
            <a:noFill/>
            <a:miter lim="800000"/>
            <a:headEnd/>
            <a:tailEnd/>
          </a:ln>
        </p:spPr>
      </p:pic>
      <p:sp>
        <p:nvSpPr>
          <p:cNvPr id="14" name="Date Placeholder 7"/>
          <p:cNvSpPr txBox="1">
            <a:spLocks/>
          </p:cNvSpPr>
          <p:nvPr userDrawn="1"/>
        </p:nvSpPr>
        <p:spPr>
          <a:xfrm>
            <a:off x="6497259" y="6649782"/>
            <a:ext cx="1732402" cy="274320"/>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UNITE May 23-26, 2010</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1"/>
                </a:solidFill>
                <a:effectLst/>
              </a:defRPr>
            </a:lvl1pPr>
            <a:extLst/>
          </a:lstStyle>
          <a:p>
            <a:fld id="{F3A0A0BA-DD78-4A37-8551-C21259D5916B}"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3.pn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image" Target="../media/image30.gif"/><Relationship Id="rId7" Type="http://schemas.openxmlformats.org/officeDocument/2006/relationships/image" Target="../media/image34.gif"/><Relationship Id="rId12"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gif"/><Relationship Id="rId11" Type="http://schemas.openxmlformats.org/officeDocument/2006/relationships/diagramColors" Target="../diagrams/colors2.xml"/><Relationship Id="rId5" Type="http://schemas.openxmlformats.org/officeDocument/2006/relationships/image" Target="../media/image32.gif"/><Relationship Id="rId15" Type="http://schemas.openxmlformats.org/officeDocument/2006/relationships/image" Target="../media/image5.png"/><Relationship Id="rId10" Type="http://schemas.openxmlformats.org/officeDocument/2006/relationships/diagramQuickStyle" Target="../diagrams/quickStyle2.xml"/><Relationship Id="rId4" Type="http://schemas.openxmlformats.org/officeDocument/2006/relationships/image" Target="../media/image31.gif"/><Relationship Id="rId9" Type="http://schemas.openxmlformats.org/officeDocument/2006/relationships/diagramLayout" Target="../diagrams/layout2.xml"/><Relationship Id="rId1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6.png"/><Relationship Id="rId7" Type="http://schemas.openxmlformats.org/officeDocument/2006/relationships/image" Target="../media/image39.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7.gif"/><Relationship Id="rId10" Type="http://schemas.openxmlformats.org/officeDocument/2006/relationships/image" Target="../media/image42.gif"/><Relationship Id="rId4" Type="http://schemas.openxmlformats.org/officeDocument/2006/relationships/image" Target="../media/image29.gif"/><Relationship Id="rId9" Type="http://schemas.openxmlformats.org/officeDocument/2006/relationships/image" Target="../media/image41.gif"/></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9.gif"/><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gif"/><Relationship Id="rId12" Type="http://schemas.openxmlformats.org/officeDocument/2006/relationships/image" Target="../media/image53.png"/><Relationship Id="rId17" Type="http://schemas.openxmlformats.org/officeDocument/2006/relationships/image" Target="../media/image58.gif"/><Relationship Id="rId2" Type="http://schemas.openxmlformats.org/officeDocument/2006/relationships/notesSlide" Target="../notesSlides/notesSlide24.xml"/><Relationship Id="rId16" Type="http://schemas.openxmlformats.org/officeDocument/2006/relationships/image" Target="../media/image57.gif"/><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gif"/><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gif"/><Relationship Id="rId10" Type="http://schemas.openxmlformats.org/officeDocument/2006/relationships/image" Target="../media/image51.gif"/><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gif"/><Relationship Id="rId1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67.gif"/><Relationship Id="rId13" Type="http://schemas.openxmlformats.org/officeDocument/2006/relationships/image" Target="../media/image72.png"/><Relationship Id="rId3" Type="http://schemas.openxmlformats.org/officeDocument/2006/relationships/image" Target="../media/image62.gif"/><Relationship Id="rId7" Type="http://schemas.openxmlformats.org/officeDocument/2006/relationships/image" Target="../media/image66.gif"/><Relationship Id="rId12"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5.gif"/><Relationship Id="rId11" Type="http://schemas.openxmlformats.org/officeDocument/2006/relationships/image" Target="../media/image70.gif"/><Relationship Id="rId5" Type="http://schemas.openxmlformats.org/officeDocument/2006/relationships/image" Target="../media/image64.gif"/><Relationship Id="rId10" Type="http://schemas.openxmlformats.org/officeDocument/2006/relationships/image" Target="../media/image69.gif"/><Relationship Id="rId4" Type="http://schemas.openxmlformats.org/officeDocument/2006/relationships/image" Target="../media/image63.gif"/><Relationship Id="rId9" Type="http://schemas.openxmlformats.org/officeDocument/2006/relationships/image" Target="../media/image68.gif"/><Relationship Id="rId14" Type="http://schemas.openxmlformats.org/officeDocument/2006/relationships/image" Target="../media/image73.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6.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74.png"/><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image" Target="../media/image4.png"/><Relationship Id="rId1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png"/><Relationship Id="rId4" Type="http://schemas.openxmlformats.org/officeDocument/2006/relationships/diagramLayout" Target="../diagrams/layout4.xml"/><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94.gif"/><Relationship Id="rId3" Type="http://schemas.openxmlformats.org/officeDocument/2006/relationships/image" Target="../media/image91.png"/><Relationship Id="rId7" Type="http://schemas.openxmlformats.org/officeDocument/2006/relationships/image" Target="../media/image93.gi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9.gif"/><Relationship Id="rId4" Type="http://schemas.openxmlformats.org/officeDocument/2006/relationships/image" Target="../media/image92.gif"/><Relationship Id="rId9" Type="http://schemas.openxmlformats.org/officeDocument/2006/relationships/image" Target="../media/image95.gif"/></Relationships>
</file>

<file path=ppt/slides/_rels/slide38.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42.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105.png"/></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107.png"/><Relationship Id="rId4" Type="http://schemas.openxmlformats.org/officeDocument/2006/relationships/image" Target="../media/image104.png"/></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107.png"/><Relationship Id="rId4" Type="http://schemas.openxmlformats.org/officeDocument/2006/relationships/image" Target="../media/image104.png"/></Relationships>
</file>

<file path=ppt/slides/_rels/slide4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4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3108" y="3286124"/>
            <a:ext cx="6560234" cy="1752600"/>
          </a:xfrm>
        </p:spPr>
        <p:txBody>
          <a:bodyPr/>
          <a:lstStyle/>
          <a:p>
            <a:r>
              <a:rPr lang="en-US" dirty="0" smtClean="0"/>
              <a:t>A Good UX</a:t>
            </a:r>
          </a:p>
          <a:p>
            <a:r>
              <a:rPr lang="en-US" dirty="0" smtClean="0"/>
              <a:t>How To Make It Happen</a:t>
            </a:r>
            <a:endParaRPr lang="en-US" dirty="0"/>
          </a:p>
        </p:txBody>
      </p:sp>
      <p:sp>
        <p:nvSpPr>
          <p:cNvPr id="9" name="Subtitle 2"/>
          <p:cNvSpPr txBox="1">
            <a:spLocks/>
          </p:cNvSpPr>
          <p:nvPr/>
        </p:nvSpPr>
        <p:spPr>
          <a:xfrm>
            <a:off x="4594032" y="5816907"/>
            <a:ext cx="4411945" cy="886926"/>
          </a:xfrm>
          <a:prstGeom prst="rect">
            <a:avLst/>
          </a:prstGeom>
        </p:spPr>
        <p:txBody>
          <a:bodyPr lIns="45720" rIns="246888" anchor="b">
            <a:normAutofit fontScale="92500" lnSpcReduction="20000"/>
          </a:bodyPr>
          <a:lstStyle/>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1400" b="0" i="0" u="none" strike="noStrike" kern="1200" cap="none" spc="0" normalizeH="0" baseline="0" noProof="0" dirty="0" smtClean="0">
              <a:ln>
                <a:noFill/>
              </a:ln>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lang="en-US" sz="1400" dirty="0" smtClean="0"/>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EAE 4023, UNITE 2010 </a:t>
            </a: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US" sz="1400" b="0" i="0" u="none" strike="noStrike" kern="1200" cap="none" spc="0" normalizeH="0" baseline="0" noProof="0" dirty="0" smtClean="0">
                <a:ln>
                  <a:noFill/>
                </a:ln>
                <a:effectLst/>
                <a:uLnTx/>
                <a:uFillTx/>
                <a:latin typeface="+mn-lt"/>
                <a:ea typeface="+mn-ea"/>
                <a:cs typeface="+mn-cs"/>
              </a:rPr>
              <a:t>Tuesday, 9:15 am</a:t>
            </a: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May 25</a:t>
            </a:r>
            <a:r>
              <a:rPr lang="en-US" sz="1400" baseline="30000" dirty="0" smtClean="0"/>
              <a:t>th</a:t>
            </a:r>
            <a:r>
              <a:rPr lang="en-US" sz="1400" dirty="0" smtClean="0"/>
              <a:t> 2010</a:t>
            </a:r>
            <a:endParaRPr kumimoji="0" lang="en-US" sz="1400" b="0" i="0" u="none" strike="noStrike" kern="1200" cap="none" spc="0" normalizeH="0" baseline="0" noProof="0" dirty="0">
              <a:ln>
                <a:noFill/>
              </a:ln>
              <a:effectLst/>
              <a:uLnTx/>
              <a:uFillTx/>
              <a:latin typeface="+mn-lt"/>
              <a:ea typeface="+mn-ea"/>
              <a:cs typeface="+mn-cs"/>
            </a:endParaRPr>
          </a:p>
        </p:txBody>
      </p:sp>
      <p:sp>
        <p:nvSpPr>
          <p:cNvPr id="12" name="Subtitle 2"/>
          <p:cNvSpPr txBox="1">
            <a:spLocks/>
          </p:cNvSpPr>
          <p:nvPr/>
        </p:nvSpPr>
        <p:spPr>
          <a:xfrm>
            <a:off x="308475" y="5818675"/>
            <a:ext cx="4891488" cy="874072"/>
          </a:xfrm>
          <a:prstGeom prst="rect">
            <a:avLst/>
          </a:prstGeom>
        </p:spPr>
        <p:txBody>
          <a:bodyPr lIns="45720" rIns="246888" anchor="b">
            <a:normAutofit fontScale="85000" lnSpcReduction="20000"/>
          </a:bodyPr>
          <a:lstStyle/>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1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Niels Gebauer</a:t>
            </a: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Director</a:t>
            </a: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Client Tools Consultancy</a:t>
            </a: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           ngebauer@ClientTools.com.au</a:t>
            </a:r>
          </a:p>
        </p:txBody>
      </p:sp>
      <p:grpSp>
        <p:nvGrpSpPr>
          <p:cNvPr id="23" name="Group 22"/>
          <p:cNvGrpSpPr/>
          <p:nvPr/>
        </p:nvGrpSpPr>
        <p:grpSpPr>
          <a:xfrm>
            <a:off x="2060153" y="1073800"/>
            <a:ext cx="4935557" cy="1429439"/>
            <a:chOff x="2060153" y="1159525"/>
            <a:chExt cx="4935557" cy="1429439"/>
          </a:xfrm>
        </p:grpSpPr>
        <p:sp>
          <p:nvSpPr>
            <p:cNvPr id="17" name="Title 1"/>
            <p:cNvSpPr txBox="1">
              <a:spLocks/>
            </p:cNvSpPr>
            <p:nvPr/>
          </p:nvSpPr>
          <p:spPr>
            <a:xfrm>
              <a:off x="2192067" y="1773716"/>
              <a:ext cx="4682480" cy="815248"/>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rPr>
                <a:t>Consultancy</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21" name="Title 1"/>
            <p:cNvSpPr txBox="1">
              <a:spLocks/>
            </p:cNvSpPr>
            <p:nvPr/>
          </p:nvSpPr>
          <p:spPr>
            <a:xfrm>
              <a:off x="2060153" y="1159525"/>
              <a:ext cx="2599981"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Client</a:t>
              </a:r>
              <a:endParaRPr kumimoji="0" lang="en-US" sz="54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22" name="Title 1"/>
            <p:cNvSpPr txBox="1">
              <a:spLocks/>
            </p:cNvSpPr>
            <p:nvPr/>
          </p:nvSpPr>
          <p:spPr>
            <a:xfrm>
              <a:off x="4693201" y="1159527"/>
              <a:ext cx="2302509"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Tools</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grpSp>
      <p:grpSp>
        <p:nvGrpSpPr>
          <p:cNvPr id="16" name="Group 15"/>
          <p:cNvGrpSpPr>
            <a:grpSpLocks noChangeAspect="1"/>
          </p:cNvGrpSpPr>
          <p:nvPr/>
        </p:nvGrpSpPr>
        <p:grpSpPr>
          <a:xfrm>
            <a:off x="3888954" y="285727"/>
            <a:ext cx="937043" cy="932685"/>
            <a:chOff x="4143372" y="285728"/>
            <a:chExt cx="682625" cy="679450"/>
          </a:xfrm>
        </p:grpSpPr>
        <p:pic>
          <p:nvPicPr>
            <p:cNvPr id="6"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7"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8"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pic>
        <p:nvPicPr>
          <p:cNvPr id="2051" name="Picture 3" descr="C:\Documents and Settings\Niels Gebauer\Local Settings\Temporary Internet Files\Content.IE5\0PSVWFW7\j0435241[1].png"/>
          <p:cNvPicPr>
            <a:picLocks noChangeAspect="1" noChangeArrowheads="1"/>
          </p:cNvPicPr>
          <p:nvPr/>
        </p:nvPicPr>
        <p:blipFill>
          <a:blip r:embed="rId6" cstate="print"/>
          <a:srcRect/>
          <a:stretch>
            <a:fillRect/>
          </a:stretch>
        </p:blipFill>
        <p:spPr bwMode="auto">
          <a:xfrm>
            <a:off x="329363" y="6505576"/>
            <a:ext cx="385623" cy="165458"/>
          </a:xfrm>
          <a:prstGeom prst="rect">
            <a:avLst/>
          </a:prstGeom>
          <a:noFill/>
        </p:spPr>
      </p:pic>
      <p:sp>
        <p:nvSpPr>
          <p:cNvPr id="15" name="Subtitle 2"/>
          <p:cNvSpPr txBox="1">
            <a:spLocks/>
          </p:cNvSpPr>
          <p:nvPr/>
        </p:nvSpPr>
        <p:spPr>
          <a:xfrm>
            <a:off x="175125" y="2751625"/>
            <a:ext cx="2234700" cy="467825"/>
          </a:xfrm>
          <a:prstGeom prst="rect">
            <a:avLst/>
          </a:prstGeom>
        </p:spPr>
        <p:txBody>
          <a:bodyPr lIns="45720" rIns="246888" anchor="t">
            <a:normAutofit fontScale="62500" lnSpcReduction="20000"/>
          </a:bodyPr>
          <a:lstStyle/>
          <a:p>
            <a:pPr marL="85725" marR="0" lvl="0" indent="-85725" defTabSz="914400" rtl="0" eaLnBrk="1" fontAlgn="auto" latinLnBrk="0" hangingPunct="1">
              <a:lnSpc>
                <a:spcPct val="100000"/>
              </a:lnSpc>
              <a:spcBef>
                <a:spcPts val="0"/>
              </a:spcBef>
              <a:spcAft>
                <a:spcPts val="0"/>
              </a:spcAft>
              <a:buClr>
                <a:schemeClr val="tx1"/>
              </a:buClr>
              <a:buSzPct val="70000"/>
              <a:buFont typeface="Wingdings" pitchFamily="2" charset="2"/>
              <a:buChar char="§"/>
              <a:tabLst/>
              <a:defRPr/>
            </a:pPr>
            <a:r>
              <a:rPr kumimoji="0" lang="en-US" sz="1400" b="0" i="0" u="none" strike="noStrike" kern="1200" cap="none" spc="0" normalizeH="0" baseline="0" noProof="0" dirty="0" smtClean="0">
                <a:ln>
                  <a:noFill/>
                </a:ln>
                <a:effectLst/>
                <a:uLnTx/>
                <a:uFillTx/>
                <a:latin typeface="+mn-lt"/>
                <a:ea typeface="+mn-ea"/>
                <a:cs typeface="+mn-cs"/>
              </a:rPr>
              <a:t>The slides contain brief notes</a:t>
            </a:r>
          </a:p>
          <a:p>
            <a:pPr marL="85725" marR="0" lvl="0" indent="-85725" defTabSz="914400" rtl="0" eaLnBrk="1" fontAlgn="auto" latinLnBrk="0" hangingPunct="1">
              <a:lnSpc>
                <a:spcPct val="100000"/>
              </a:lnSpc>
              <a:spcBef>
                <a:spcPts val="0"/>
              </a:spcBef>
              <a:spcAft>
                <a:spcPts val="0"/>
              </a:spcAft>
              <a:buClr>
                <a:schemeClr val="tx1"/>
              </a:buClr>
              <a:buSzPct val="70000"/>
              <a:buFont typeface="Wingdings" pitchFamily="2" charset="2"/>
              <a:buChar char="§"/>
              <a:tabLst/>
              <a:defRPr/>
            </a:pPr>
            <a:r>
              <a:rPr lang="en-US" sz="1400" smtClean="0"/>
              <a:t>Some </a:t>
            </a:r>
            <a:r>
              <a:rPr lang="en-US" sz="1400" smtClean="0"/>
              <a:t>slides </a:t>
            </a:r>
            <a:r>
              <a:rPr lang="en-US" sz="1400" dirty="0" smtClean="0"/>
              <a:t>are animated and are best viewed in Slide Show Mode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Binding</a:t>
            </a:r>
            <a:endParaRPr lang="en-AU" dirty="0"/>
          </a:p>
        </p:txBody>
      </p:sp>
      <p:sp>
        <p:nvSpPr>
          <p:cNvPr id="4" name="Slide Number Placeholder 3"/>
          <p:cNvSpPr>
            <a:spLocks noGrp="1"/>
          </p:cNvSpPr>
          <p:nvPr>
            <p:ph type="sldNum" sz="quarter" idx="11"/>
          </p:nvPr>
        </p:nvSpPr>
        <p:spPr/>
        <p:txBody>
          <a:bodyPr/>
          <a:lstStyle/>
          <a:p>
            <a:fld id="{F3A0A0BA-DD78-4A37-8551-C21259D5916B}" type="slidenum">
              <a:rPr lang="en-US" smtClean="0"/>
              <a:pPr/>
              <a:t>10</a:t>
            </a:fld>
            <a:endParaRPr lang="en-US" dirty="0"/>
          </a:p>
        </p:txBody>
      </p:sp>
      <p:pic>
        <p:nvPicPr>
          <p:cNvPr id="6" name="Picture 5" descr="XAML-Example.gif"/>
          <p:cNvPicPr>
            <a:picLocks noChangeAspect="1"/>
          </p:cNvPicPr>
          <p:nvPr/>
        </p:nvPicPr>
        <p:blipFill>
          <a:blip r:embed="rId3" cstate="print"/>
          <a:stretch>
            <a:fillRect/>
          </a:stretch>
        </p:blipFill>
        <p:spPr>
          <a:xfrm>
            <a:off x="3932807" y="3983749"/>
            <a:ext cx="2590800" cy="676275"/>
          </a:xfrm>
          <a:prstGeom prst="rect">
            <a:avLst/>
          </a:prstGeom>
          <a:effectLst>
            <a:outerShdw blurRad="50800" dist="38100" dir="2700000" algn="tl" rotWithShape="0">
              <a:prstClr val="black">
                <a:alpha val="40000"/>
              </a:prstClr>
            </a:outerShdw>
          </a:effectLst>
        </p:spPr>
      </p:pic>
      <p:sp>
        <p:nvSpPr>
          <p:cNvPr id="12" name="Content Placeholder 6"/>
          <p:cNvSpPr txBox="1">
            <a:spLocks/>
          </p:cNvSpPr>
          <p:nvPr/>
        </p:nvSpPr>
        <p:spPr>
          <a:xfrm>
            <a:off x="727933" y="1465151"/>
            <a:ext cx="7168179" cy="815469"/>
          </a:xfrm>
          <a:prstGeom prst="rect">
            <a:avLst/>
          </a:prstGeom>
        </p:spPr>
        <p:txBody>
          <a:bodyPr>
            <a:normAutofit/>
          </a:bodyPr>
          <a:lstStyle/>
          <a:p>
            <a:pPr marL="292100" lvl="0" indent="-292100">
              <a:buClr>
                <a:schemeClr val="accent1"/>
              </a:buClr>
              <a:buSzPct val="70000"/>
              <a:buFont typeface="Wingdings 2"/>
              <a:buChar char=""/>
            </a:pPr>
            <a:r>
              <a:rPr lang="en-AU" sz="2000" dirty="0" smtClean="0"/>
              <a:t>Copies values from the data objects into controls</a:t>
            </a:r>
          </a:p>
          <a:p>
            <a:pPr marL="292100" indent="-292100">
              <a:buClr>
                <a:schemeClr val="accent1"/>
              </a:buClr>
              <a:buSzPct val="70000"/>
              <a:buFont typeface="Wingdings 2"/>
              <a:buChar char=""/>
            </a:pPr>
            <a:r>
              <a:rPr lang="en-AU" sz="2000" dirty="0" smtClean="0"/>
              <a:t>Copies changes back to the data objects</a:t>
            </a:r>
          </a:p>
          <a:p>
            <a:pPr marL="292100" lvl="0" indent="-292100">
              <a:buClr>
                <a:schemeClr val="accent1"/>
              </a:buClr>
              <a:buSzPct val="70000"/>
              <a:buFont typeface="Wingdings 2"/>
              <a:buChar char=""/>
            </a:pPr>
            <a:endParaRPr kumimoji="0" lang="en-AU"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Picture 16" descr="DataBindingCUST.gif"/>
          <p:cNvPicPr>
            <a:picLocks noChangeAspect="1"/>
          </p:cNvPicPr>
          <p:nvPr/>
        </p:nvPicPr>
        <p:blipFill>
          <a:blip r:embed="rId4" cstate="print"/>
          <a:stretch>
            <a:fillRect/>
          </a:stretch>
        </p:blipFill>
        <p:spPr>
          <a:xfrm>
            <a:off x="888123" y="2313339"/>
            <a:ext cx="1838325" cy="4038600"/>
          </a:xfrm>
          <a:prstGeom prst="rect">
            <a:avLst/>
          </a:prstGeom>
          <a:effectLst>
            <a:outerShdw blurRad="50800" dist="38100" dir="2700000" algn="tl" rotWithShape="0">
              <a:prstClr val="black">
                <a:alpha val="40000"/>
              </a:prstClr>
            </a:outerShdw>
          </a:effectLst>
        </p:spPr>
      </p:pic>
      <p:grpSp>
        <p:nvGrpSpPr>
          <p:cNvPr id="25" name="Group 24"/>
          <p:cNvGrpSpPr/>
          <p:nvPr/>
        </p:nvGrpSpPr>
        <p:grpSpPr>
          <a:xfrm>
            <a:off x="793986" y="1846093"/>
            <a:ext cx="4096206" cy="5746441"/>
            <a:chOff x="793986" y="1846093"/>
            <a:chExt cx="4096206" cy="5746441"/>
          </a:xfrm>
          <a:effectLst>
            <a:outerShdw blurRad="50800" dist="38100" dir="2700000" algn="tl" rotWithShape="0">
              <a:prstClr val="black">
                <a:alpha val="40000"/>
              </a:prstClr>
            </a:outerShdw>
          </a:effectLst>
        </p:grpSpPr>
        <p:sp>
          <p:nvSpPr>
            <p:cNvPr id="15" name="Arc 14"/>
            <p:cNvSpPr/>
            <p:nvPr/>
          </p:nvSpPr>
          <p:spPr>
            <a:xfrm rot="17922229">
              <a:off x="1444604" y="4146947"/>
              <a:ext cx="3470637" cy="3420538"/>
            </a:xfrm>
            <a:prstGeom prst="arc">
              <a:avLst>
                <a:gd name="adj1" fmla="val 16208623"/>
                <a:gd name="adj2" fmla="val 19490"/>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6" name="Arc 15"/>
            <p:cNvSpPr/>
            <p:nvPr/>
          </p:nvSpPr>
          <p:spPr>
            <a:xfrm rot="17922229" flipH="1" flipV="1">
              <a:off x="768936" y="1871143"/>
              <a:ext cx="3470637" cy="3420538"/>
            </a:xfrm>
            <a:prstGeom prst="arc">
              <a:avLst>
                <a:gd name="adj1" fmla="val 16208623"/>
                <a:gd name="adj2" fmla="val 19490"/>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grpSp>
      <p:grpSp>
        <p:nvGrpSpPr>
          <p:cNvPr id="19" name="Group 18"/>
          <p:cNvGrpSpPr/>
          <p:nvPr/>
        </p:nvGrpSpPr>
        <p:grpSpPr>
          <a:xfrm>
            <a:off x="3356373" y="2355924"/>
            <a:ext cx="5131402" cy="1059900"/>
            <a:chOff x="3356373" y="2355924"/>
            <a:chExt cx="5131402" cy="1059900"/>
          </a:xfrm>
        </p:grpSpPr>
        <p:grpSp>
          <p:nvGrpSpPr>
            <p:cNvPr id="13" name="Group 12"/>
            <p:cNvGrpSpPr/>
            <p:nvPr/>
          </p:nvGrpSpPr>
          <p:grpSpPr>
            <a:xfrm>
              <a:off x="3356373" y="2355924"/>
              <a:ext cx="5131402" cy="1059900"/>
              <a:chOff x="2345163" y="2753957"/>
              <a:chExt cx="5131402" cy="1059900"/>
            </a:xfrm>
            <a:effectLst>
              <a:outerShdw blurRad="50800" dist="38100" dir="2700000" algn="tl" rotWithShape="0">
                <a:prstClr val="black">
                  <a:alpha val="40000"/>
                </a:prstClr>
              </a:outerShdw>
            </a:effectLst>
          </p:grpSpPr>
          <p:sp>
            <p:nvSpPr>
              <p:cNvPr id="7" name="Rounded Rectangle 6"/>
              <p:cNvSpPr/>
              <p:nvPr/>
            </p:nvSpPr>
            <p:spPr>
              <a:xfrm>
                <a:off x="2345167" y="2753957"/>
                <a:ext cx="914400" cy="516367"/>
              </a:xfrm>
              <a:prstGeom prst="roundRect">
                <a:avLst/>
              </a:prstGeom>
              <a:solidFill>
                <a:schemeClr val="tx1"/>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dirty="0"/>
              </a:p>
            </p:txBody>
          </p:sp>
          <p:sp>
            <p:nvSpPr>
              <p:cNvPr id="8" name="TextBox 7"/>
              <p:cNvSpPr txBox="1"/>
              <p:nvPr/>
            </p:nvSpPr>
            <p:spPr>
              <a:xfrm>
                <a:off x="2366683" y="2753957"/>
                <a:ext cx="569387" cy="261610"/>
              </a:xfrm>
              <a:prstGeom prst="rect">
                <a:avLst/>
              </a:prstGeom>
              <a:noFill/>
            </p:spPr>
            <p:txBody>
              <a:bodyPr wrap="none" rtlCol="0">
                <a:spAutoFit/>
              </a:bodyPr>
              <a:lstStyle/>
              <a:p>
                <a:r>
                  <a:rPr lang="en-AU" sz="1100" dirty="0" smtClean="0">
                    <a:solidFill>
                      <a:srgbClr val="FFC000"/>
                    </a:solidFill>
                    <a:latin typeface="Arial" pitchFamily="34" charset="0"/>
                    <a:cs typeface="Arial" pitchFamily="34" charset="0"/>
                  </a:rPr>
                  <a:t>XAML</a:t>
                </a:r>
                <a:endParaRPr lang="en-AU" sz="1100" dirty="0">
                  <a:solidFill>
                    <a:srgbClr val="FFC000"/>
                  </a:solidFill>
                  <a:latin typeface="Arial" pitchFamily="34" charset="0"/>
                  <a:cs typeface="Arial" pitchFamily="34" charset="0"/>
                </a:endParaRPr>
              </a:p>
            </p:txBody>
          </p:sp>
          <p:sp>
            <p:nvSpPr>
              <p:cNvPr id="9" name="TextBox 8"/>
              <p:cNvSpPr txBox="1"/>
              <p:nvPr/>
            </p:nvSpPr>
            <p:spPr>
              <a:xfrm>
                <a:off x="2345163" y="3044416"/>
                <a:ext cx="5131402" cy="769441"/>
              </a:xfrm>
              <a:prstGeom prst="rect">
                <a:avLst/>
              </a:prstGeom>
              <a:solidFill>
                <a:schemeClr val="tx1"/>
              </a:solidFill>
              <a:ln>
                <a:solidFill>
                  <a:schemeClr val="accent5">
                    <a:lumMod val="60000"/>
                    <a:lumOff val="40000"/>
                  </a:schemeClr>
                </a:solidFill>
              </a:ln>
            </p:spPr>
            <p:txBody>
              <a:bodyPr wrap="square" rtlCol="0">
                <a:spAutoFit/>
              </a:bodyPr>
              <a:lstStyle/>
              <a:p>
                <a:r>
                  <a:rPr lang="en-AU" sz="1100" dirty="0" smtClean="0">
                    <a:solidFill>
                      <a:srgbClr val="0070C0"/>
                    </a:solidFill>
                    <a:latin typeface="Courier New" pitchFamily="49" charset="0"/>
                    <a:cs typeface="Courier New" pitchFamily="49" charset="0"/>
                  </a:rPr>
                  <a:t>&lt;</a:t>
                </a:r>
                <a:r>
                  <a:rPr lang="en-AU" sz="1100" dirty="0" smtClean="0">
                    <a:solidFill>
                      <a:srgbClr val="B44500"/>
                    </a:solidFill>
                    <a:latin typeface="Courier New" pitchFamily="49" charset="0"/>
                    <a:cs typeface="Courier New" pitchFamily="49" charset="0"/>
                  </a:rPr>
                  <a:t>TextBlock</a:t>
                </a:r>
                <a:r>
                  <a:rPr lang="en-AU" sz="1100" dirty="0" smtClean="0">
                    <a:latin typeface="Courier New" pitchFamily="49" charset="0"/>
                    <a:cs typeface="Courier New" pitchFamily="49" charset="0"/>
                  </a:rPr>
                  <a:t> </a:t>
                </a:r>
                <a:r>
                  <a:rPr lang="en-AU" sz="1100" dirty="0" smtClean="0">
                    <a:solidFill>
                      <a:srgbClr val="FF0000"/>
                    </a:solidFill>
                    <a:latin typeface="Courier New" pitchFamily="49" charset="0"/>
                    <a:cs typeface="Courier New" pitchFamily="49" charset="0"/>
                  </a:rPr>
                  <a:t>Text</a:t>
                </a:r>
                <a:r>
                  <a:rPr lang="en-AU" sz="1100" dirty="0" smtClean="0">
                    <a:solidFill>
                      <a:srgbClr val="0070C0"/>
                    </a:solidFill>
                    <a:latin typeface="Courier New" pitchFamily="49" charset="0"/>
                    <a:cs typeface="Courier New" pitchFamily="49" charset="0"/>
                  </a:rPr>
                  <a:t>="Customer Name" </a:t>
                </a:r>
                <a:r>
                  <a:rPr lang="en-AU" sz="1100" dirty="0" smtClean="0">
                    <a:solidFill>
                      <a:srgbClr val="FF0000"/>
                    </a:solidFill>
                    <a:latin typeface="Courier New" pitchFamily="49" charset="0"/>
                    <a:cs typeface="Courier New" pitchFamily="49" charset="0"/>
                  </a:rPr>
                  <a:t>FontFamily</a:t>
                </a:r>
                <a:r>
                  <a:rPr lang="en-AU" sz="1100" dirty="0" smtClean="0">
                    <a:solidFill>
                      <a:srgbClr val="0070C0"/>
                    </a:solidFill>
                    <a:latin typeface="Courier New" pitchFamily="49" charset="0"/>
                    <a:cs typeface="Courier New" pitchFamily="49" charset="0"/>
                  </a:rPr>
                  <a:t>="Arial"</a:t>
                </a:r>
              </a:p>
              <a:p>
                <a:r>
                  <a:rPr lang="en-AU" sz="1100" dirty="0" smtClean="0">
                    <a:solidFill>
                      <a:srgbClr val="0070C0"/>
                    </a:solidFill>
                    <a:latin typeface="Courier New" pitchFamily="49" charset="0"/>
                    <a:cs typeface="Courier New" pitchFamily="49" charset="0"/>
                  </a:rPr>
                  <a:t> </a:t>
                </a:r>
                <a:r>
                  <a:rPr lang="en-AU" sz="1100" dirty="0" smtClean="0">
                    <a:solidFill>
                      <a:srgbClr val="FF0000"/>
                    </a:solidFill>
                    <a:latin typeface="Courier New" pitchFamily="49" charset="0"/>
                    <a:cs typeface="Courier New" pitchFamily="49" charset="0"/>
                  </a:rPr>
                  <a:t>FontSize</a:t>
                </a:r>
                <a:r>
                  <a:rPr lang="en-AU" sz="1100" dirty="0" smtClean="0">
                    <a:solidFill>
                      <a:srgbClr val="0070C0"/>
                    </a:solidFill>
                    <a:latin typeface="Courier New" pitchFamily="49" charset="0"/>
                    <a:cs typeface="Courier New" pitchFamily="49" charset="0"/>
                  </a:rPr>
                  <a:t>="16" </a:t>
                </a:r>
                <a:r>
                  <a:rPr lang="en-AU" sz="1100" dirty="0" smtClean="0">
                    <a:solidFill>
                      <a:srgbClr val="FF0000"/>
                    </a:solidFill>
                    <a:latin typeface="Courier New" pitchFamily="49" charset="0"/>
                    <a:cs typeface="Courier New" pitchFamily="49" charset="0"/>
                  </a:rPr>
                  <a:t>FontWeight</a:t>
                </a:r>
                <a:r>
                  <a:rPr lang="en-AU" sz="1100" dirty="0" smtClean="0">
                    <a:solidFill>
                      <a:srgbClr val="0070C0"/>
                    </a:solidFill>
                    <a:latin typeface="Courier New" pitchFamily="49" charset="0"/>
                    <a:cs typeface="Courier New" pitchFamily="49" charset="0"/>
                  </a:rPr>
                  <a:t>="Bold"/&gt;</a:t>
                </a:r>
              </a:p>
              <a:p>
                <a:r>
                  <a:rPr lang="en-AU" sz="1100" dirty="0" smtClean="0">
                    <a:solidFill>
                      <a:srgbClr val="0070C0"/>
                    </a:solidFill>
                    <a:latin typeface="Courier New" pitchFamily="49" charset="0"/>
                    <a:cs typeface="Courier New" pitchFamily="49" charset="0"/>
                  </a:rPr>
                  <a:t>&lt;</a:t>
                </a:r>
                <a:r>
                  <a:rPr lang="en-AU" sz="1100" dirty="0" smtClean="0">
                    <a:solidFill>
                      <a:srgbClr val="B44500"/>
                    </a:solidFill>
                    <a:latin typeface="Courier New" pitchFamily="49" charset="0"/>
                    <a:cs typeface="Courier New" pitchFamily="49" charset="0"/>
                  </a:rPr>
                  <a:t>TextBox</a:t>
                </a:r>
                <a:r>
                  <a:rPr lang="en-AU" sz="1100" dirty="0" smtClean="0">
                    <a:latin typeface="Courier New" pitchFamily="49" charset="0"/>
                    <a:cs typeface="Courier New" pitchFamily="49" charset="0"/>
                  </a:rPr>
                  <a:t> </a:t>
                </a:r>
                <a:r>
                  <a:rPr lang="en-AU" sz="1100" dirty="0" smtClean="0">
                    <a:solidFill>
                      <a:srgbClr val="FF0000"/>
                    </a:solidFill>
                    <a:latin typeface="Courier New" pitchFamily="49" charset="0"/>
                    <a:cs typeface="Courier New" pitchFamily="49" charset="0"/>
                  </a:rPr>
                  <a:t>x:Name</a:t>
                </a:r>
                <a:r>
                  <a:rPr lang="en-AU" sz="1100" dirty="0" smtClean="0">
                    <a:solidFill>
                      <a:srgbClr val="0070C0"/>
                    </a:solidFill>
                    <a:latin typeface="Courier New" pitchFamily="49" charset="0"/>
                    <a:cs typeface="Courier New" pitchFamily="49" charset="0"/>
                  </a:rPr>
                  <a:t>="CUSTNAM" </a:t>
                </a:r>
                <a:r>
                  <a:rPr lang="en-AU" sz="1100" dirty="0" smtClean="0">
                    <a:solidFill>
                      <a:srgbClr val="FF0000"/>
                    </a:solidFill>
                    <a:latin typeface="Courier New" pitchFamily="49" charset="0"/>
                    <a:cs typeface="Courier New" pitchFamily="49" charset="0"/>
                  </a:rPr>
                  <a:t>FontFamily</a:t>
                </a:r>
                <a:r>
                  <a:rPr lang="en-AU" sz="1100" dirty="0" smtClean="0">
                    <a:solidFill>
                      <a:srgbClr val="0070C0"/>
                    </a:solidFill>
                    <a:latin typeface="Courier New" pitchFamily="49" charset="0"/>
                    <a:cs typeface="Courier New" pitchFamily="49" charset="0"/>
                  </a:rPr>
                  <a:t>="Arial" </a:t>
                </a:r>
                <a:r>
                  <a:rPr lang="en-AU" sz="1100" dirty="0" smtClean="0">
                    <a:solidFill>
                      <a:srgbClr val="FF0000"/>
                    </a:solidFill>
                    <a:latin typeface="Courier New" pitchFamily="49" charset="0"/>
                    <a:cs typeface="Courier New" pitchFamily="49" charset="0"/>
                  </a:rPr>
                  <a:t>FontSize</a:t>
                </a:r>
                <a:r>
                  <a:rPr lang="en-AU" sz="1100" dirty="0" smtClean="0">
                    <a:solidFill>
                      <a:srgbClr val="0070C0"/>
                    </a:solidFill>
                    <a:latin typeface="Courier New" pitchFamily="49" charset="0"/>
                    <a:cs typeface="Courier New" pitchFamily="49" charset="0"/>
                  </a:rPr>
                  <a:t>="16"</a:t>
                </a:r>
              </a:p>
              <a:p>
                <a:r>
                  <a:rPr lang="en-AU" sz="1100" dirty="0" smtClean="0">
                    <a:solidFill>
                      <a:srgbClr val="0070C0"/>
                    </a:solidFill>
                    <a:latin typeface="Courier New" pitchFamily="49" charset="0"/>
                    <a:cs typeface="Courier New" pitchFamily="49" charset="0"/>
                  </a:rPr>
                  <a:t> </a:t>
                </a:r>
                <a:r>
                  <a:rPr lang="en-AU" sz="1100" dirty="0" smtClean="0">
                    <a:solidFill>
                      <a:srgbClr val="FF0000"/>
                    </a:solidFill>
                    <a:latin typeface="Courier New" pitchFamily="49" charset="0"/>
                    <a:cs typeface="Courier New" pitchFamily="49" charset="0"/>
                  </a:rPr>
                  <a:t>FontWeight</a:t>
                </a:r>
                <a:r>
                  <a:rPr lang="en-AU" sz="1100" dirty="0" smtClean="0">
                    <a:solidFill>
                      <a:srgbClr val="0070C0"/>
                    </a:solidFill>
                    <a:latin typeface="Courier New" pitchFamily="49" charset="0"/>
                    <a:cs typeface="Courier New" pitchFamily="49" charset="0"/>
                  </a:rPr>
                  <a:t>="Bold" </a:t>
                </a:r>
                <a:r>
                  <a:rPr lang="en-AU" sz="1100" dirty="0" smtClean="0">
                    <a:solidFill>
                      <a:srgbClr val="FF0000"/>
                    </a:solidFill>
                    <a:latin typeface="Courier New" pitchFamily="49" charset="0"/>
                    <a:cs typeface="Courier New" pitchFamily="49" charset="0"/>
                  </a:rPr>
                  <a:t>Text</a:t>
                </a:r>
                <a:r>
                  <a:rPr lang="en-AU" sz="1100" dirty="0" smtClean="0">
                    <a:solidFill>
                      <a:srgbClr val="0070C0"/>
                    </a:solidFill>
                    <a:latin typeface="Courier New" pitchFamily="49" charset="0"/>
                    <a:cs typeface="Courier New" pitchFamily="49" charset="0"/>
                  </a:rPr>
                  <a:t>="{Binding NAM, Mode=TwoWay}"/&gt;</a:t>
                </a:r>
              </a:p>
            </p:txBody>
          </p:sp>
        </p:grpSp>
        <p:sp>
          <p:nvSpPr>
            <p:cNvPr id="21" name="Rounded Rectangle 20"/>
            <p:cNvSpPr/>
            <p:nvPr/>
          </p:nvSpPr>
          <p:spPr>
            <a:xfrm>
              <a:off x="5561695" y="3151991"/>
              <a:ext cx="2183812" cy="258183"/>
            </a:xfrm>
            <a:prstGeom prst="roundRect">
              <a:avLst/>
            </a:prstGeom>
            <a:solidFill>
              <a:schemeClr val="accent5">
                <a:lumMod val="75000"/>
                <a:alpha val="30196"/>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3" name="Content Placeholder 6"/>
          <p:cNvSpPr txBox="1">
            <a:spLocks/>
          </p:cNvSpPr>
          <p:nvPr/>
        </p:nvSpPr>
        <p:spPr>
          <a:xfrm>
            <a:off x="3058749" y="5651679"/>
            <a:ext cx="5880856" cy="716848"/>
          </a:xfrm>
          <a:prstGeom prst="rect">
            <a:avLst/>
          </a:prstGeom>
        </p:spPr>
        <p:txBody>
          <a:bodyPr>
            <a:noAutofit/>
          </a:bodyPr>
          <a:lstStyle/>
          <a:p>
            <a:pPr lvl="0">
              <a:buClr>
                <a:schemeClr val="accent1"/>
              </a:buClr>
              <a:buSzPct val="70000"/>
            </a:pPr>
            <a:r>
              <a:rPr lang="en-AU" sz="2000" dirty="0" smtClean="0"/>
              <a:t>Data Binding done declaratively in XAML reduces/eliminates the need for programming</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8" name="Straight Arrow Connector 17"/>
          <p:cNvCxnSpPr/>
          <p:nvPr/>
        </p:nvCxnSpPr>
        <p:spPr>
          <a:xfrm rot="16200000" flipH="1">
            <a:off x="4870187" y="3721362"/>
            <a:ext cx="527614" cy="39"/>
          </a:xfrm>
          <a:prstGeom prst="straightConnector1">
            <a:avLst/>
          </a:prstGeom>
          <a:ln w="38100">
            <a:solidFill>
              <a:srgbClr val="FF0000">
                <a:alpha val="69804"/>
              </a:srgb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Controls</a:t>
            </a:r>
            <a:endParaRPr lang="en-AU" dirty="0"/>
          </a:p>
        </p:txBody>
      </p:sp>
      <p:sp>
        <p:nvSpPr>
          <p:cNvPr id="4" name="Slide Number Placeholder 3"/>
          <p:cNvSpPr>
            <a:spLocks noGrp="1"/>
          </p:cNvSpPr>
          <p:nvPr>
            <p:ph type="sldNum" sz="quarter" idx="11"/>
          </p:nvPr>
        </p:nvSpPr>
        <p:spPr/>
        <p:txBody>
          <a:bodyPr/>
          <a:lstStyle/>
          <a:p>
            <a:fld id="{F3A0A0BA-DD78-4A37-8551-C21259D5916B}" type="slidenum">
              <a:rPr lang="en-US" smtClean="0"/>
              <a:pPr/>
              <a:t>11</a:t>
            </a:fld>
            <a:endParaRPr lang="en-US" dirty="0"/>
          </a:p>
        </p:txBody>
      </p:sp>
      <p:sp>
        <p:nvSpPr>
          <p:cNvPr id="12" name="Content Placeholder 6"/>
          <p:cNvSpPr txBox="1">
            <a:spLocks/>
          </p:cNvSpPr>
          <p:nvPr/>
        </p:nvSpPr>
        <p:spPr>
          <a:xfrm>
            <a:off x="727933" y="1465151"/>
            <a:ext cx="7168179" cy="815469"/>
          </a:xfrm>
          <a:prstGeom prst="rect">
            <a:avLst/>
          </a:prstGeom>
        </p:spPr>
        <p:txBody>
          <a:bodyPr>
            <a:normAutofit/>
          </a:bodyPr>
          <a:lstStyle/>
          <a:p>
            <a:pPr marL="292100" lvl="0" indent="-292100">
              <a:buClr>
                <a:schemeClr val="accent1"/>
              </a:buClr>
              <a:buSzPct val="70000"/>
              <a:buFont typeface="Wingdings 2"/>
              <a:buChar char=""/>
            </a:pPr>
            <a:r>
              <a:rPr lang="en-AU" sz="2000" dirty="0" smtClean="0"/>
              <a:t>60+ Rich Controls</a:t>
            </a:r>
          </a:p>
          <a:p>
            <a:pPr marL="292100" lvl="0" indent="-292100">
              <a:buClr>
                <a:schemeClr val="accent1"/>
              </a:buClr>
              <a:buSzPct val="70000"/>
              <a:buFont typeface="Wingdings 2"/>
              <a:buChar char=""/>
            </a:pPr>
            <a:endParaRPr kumimoji="0" lang="en-AU"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ControlsSL.gif"/>
          <p:cNvPicPr>
            <a:picLocks noChangeAspect="1"/>
          </p:cNvPicPr>
          <p:nvPr/>
        </p:nvPicPr>
        <p:blipFill>
          <a:blip r:embed="rId3" cstate="print"/>
          <a:stretch>
            <a:fillRect/>
          </a:stretch>
        </p:blipFill>
        <p:spPr>
          <a:xfrm>
            <a:off x="846000" y="1915200"/>
            <a:ext cx="6693694" cy="45362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Modern Rich Controls</a:t>
            </a:r>
            <a:endParaRPr lang="en-AU" dirty="0"/>
          </a:p>
        </p:txBody>
      </p:sp>
      <p:sp>
        <p:nvSpPr>
          <p:cNvPr id="3" name="Content Placeholder 2"/>
          <p:cNvSpPr>
            <a:spLocks noGrp="1"/>
          </p:cNvSpPr>
          <p:nvPr>
            <p:ph idx="1"/>
          </p:nvPr>
        </p:nvSpPr>
        <p:spPr>
          <a:xfrm>
            <a:off x="590550" y="1646237"/>
            <a:ext cx="8229600" cy="4526280"/>
          </a:xfrm>
        </p:spPr>
        <p:txBody>
          <a:bodyPr/>
          <a:lstStyle/>
          <a:p>
            <a:pPr>
              <a:buNone/>
            </a:pPr>
            <a:r>
              <a:rPr lang="en-AU" dirty="0" smtClean="0"/>
              <a:t>Using modern controls</a:t>
            </a:r>
          </a:p>
          <a:p>
            <a:r>
              <a:rPr lang="en-AU" dirty="0" smtClean="0"/>
              <a:t>increases productivity</a:t>
            </a:r>
          </a:p>
          <a:p>
            <a:r>
              <a:rPr lang="en-AU" dirty="0" smtClean="0"/>
              <a:t>reduces input errors</a:t>
            </a:r>
            <a:endParaRPr lang="en-AU" dirty="0" smtClean="0">
              <a:solidFill>
                <a:srgbClr val="FF0000"/>
              </a:solidFill>
            </a:endParaRPr>
          </a:p>
          <a:p>
            <a:r>
              <a:rPr lang="en-AU" dirty="0" smtClean="0"/>
              <a:t>reduces improper data analysis</a:t>
            </a:r>
          </a:p>
          <a:p>
            <a:r>
              <a:rPr lang="en-AU" dirty="0" smtClean="0"/>
              <a:t>reduces support and training cost</a:t>
            </a:r>
          </a:p>
          <a:p>
            <a:r>
              <a:rPr lang="en-AU" dirty="0" smtClean="0"/>
              <a:t>increases user satisfaction</a:t>
            </a:r>
            <a:endParaRPr lang="en-AU" dirty="0" smtClean="0">
              <a:solidFill>
                <a:srgbClr val="FF0000"/>
              </a:solidFill>
            </a:endParaRPr>
          </a:p>
        </p:txBody>
      </p:sp>
      <p:sp>
        <p:nvSpPr>
          <p:cNvPr id="4" name="Slide Number Placeholder 3"/>
          <p:cNvSpPr>
            <a:spLocks noGrp="1"/>
          </p:cNvSpPr>
          <p:nvPr>
            <p:ph type="sldNum" sz="quarter" idx="11"/>
          </p:nvPr>
        </p:nvSpPr>
        <p:spPr/>
        <p:txBody>
          <a:bodyPr/>
          <a:lstStyle/>
          <a:p>
            <a:fld id="{F3A0A0BA-DD78-4A37-8551-C21259D5916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H="1">
            <a:off x="2413817" y="2930950"/>
            <a:ext cx="1808482" cy="695"/>
          </a:xfrm>
          <a:prstGeom prst="straightConnector1">
            <a:avLst/>
          </a:prstGeom>
          <a:ln w="57150">
            <a:solidFill>
              <a:schemeClr val="accent5">
                <a:lumMod val="60000"/>
                <a:lumOff val="4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433458" y="2931776"/>
            <a:ext cx="1808482" cy="695"/>
          </a:xfrm>
          <a:prstGeom prst="straightConnector1">
            <a:avLst/>
          </a:prstGeom>
          <a:ln w="57150">
            <a:solidFill>
              <a:schemeClr val="accent5">
                <a:lumMod val="60000"/>
                <a:lumOff val="4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09720" y="3796925"/>
            <a:ext cx="1808482" cy="695"/>
          </a:xfrm>
          <a:prstGeom prst="straightConnector1">
            <a:avLst/>
          </a:prstGeom>
          <a:ln w="57150">
            <a:solidFill>
              <a:schemeClr val="accent5">
                <a:lumMod val="60000"/>
                <a:lumOff val="4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6364" y="3796925"/>
            <a:ext cx="1808482" cy="695"/>
          </a:xfrm>
          <a:prstGeom prst="straightConnector1">
            <a:avLst/>
          </a:prstGeom>
          <a:ln w="57150">
            <a:solidFill>
              <a:schemeClr val="accent5">
                <a:lumMod val="60000"/>
                <a:lumOff val="4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AU" dirty="0" smtClean="0"/>
              <a:t>Application Design Pattern</a:t>
            </a:r>
            <a:endParaRPr lang="en-AU" dirty="0"/>
          </a:p>
        </p:txBody>
      </p:sp>
      <p:sp>
        <p:nvSpPr>
          <p:cNvPr id="3" name="Content Placeholder 2"/>
          <p:cNvSpPr>
            <a:spLocks noGrp="1"/>
          </p:cNvSpPr>
          <p:nvPr>
            <p:ph idx="1"/>
          </p:nvPr>
        </p:nvSpPr>
        <p:spPr>
          <a:xfrm>
            <a:off x="510990" y="1452594"/>
            <a:ext cx="8229600" cy="419238"/>
          </a:xfrm>
        </p:spPr>
        <p:txBody>
          <a:bodyPr>
            <a:normAutofit/>
          </a:bodyPr>
          <a:lstStyle/>
          <a:p>
            <a:pPr>
              <a:buNone/>
            </a:pPr>
            <a:r>
              <a:rPr lang="en-AU" sz="2000" dirty="0" smtClean="0"/>
              <a:t>Model-View-ViewModel pattern (M-V-VM)</a:t>
            </a:r>
          </a:p>
        </p:txBody>
      </p:sp>
      <p:sp>
        <p:nvSpPr>
          <p:cNvPr id="4" name="Slide Number Placeholder 3"/>
          <p:cNvSpPr>
            <a:spLocks noGrp="1"/>
          </p:cNvSpPr>
          <p:nvPr>
            <p:ph type="sldNum" sz="quarter" idx="11"/>
          </p:nvPr>
        </p:nvSpPr>
        <p:spPr/>
        <p:txBody>
          <a:bodyPr/>
          <a:lstStyle/>
          <a:p>
            <a:fld id="{F3A0A0BA-DD78-4A37-8551-C21259D5916B}" type="slidenum">
              <a:rPr lang="en-US" smtClean="0"/>
              <a:pPr/>
              <a:t>13</a:t>
            </a:fld>
            <a:endParaRPr lang="en-US" dirty="0"/>
          </a:p>
        </p:txBody>
      </p:sp>
      <p:sp>
        <p:nvSpPr>
          <p:cNvPr id="5" name="Rounded Rectangle 4"/>
          <p:cNvSpPr/>
          <p:nvPr/>
        </p:nvSpPr>
        <p:spPr>
          <a:xfrm>
            <a:off x="699253" y="2280562"/>
            <a:ext cx="1710000" cy="226987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6" name="Rounded Rectangle 5"/>
          <p:cNvSpPr/>
          <p:nvPr/>
        </p:nvSpPr>
        <p:spPr>
          <a:xfrm>
            <a:off x="6726809" y="2282356"/>
            <a:ext cx="1710000" cy="2271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7" name="Rounded Rectangle 6"/>
          <p:cNvSpPr/>
          <p:nvPr/>
        </p:nvSpPr>
        <p:spPr>
          <a:xfrm>
            <a:off x="3721696" y="2282376"/>
            <a:ext cx="1710000" cy="2271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8" name="TextBox 7"/>
          <p:cNvSpPr txBox="1"/>
          <p:nvPr/>
        </p:nvSpPr>
        <p:spPr>
          <a:xfrm>
            <a:off x="677725" y="2377397"/>
            <a:ext cx="1721223" cy="584775"/>
          </a:xfrm>
          <a:prstGeom prst="rect">
            <a:avLst/>
          </a:prstGeom>
          <a:noFill/>
        </p:spPr>
        <p:txBody>
          <a:bodyPr wrap="square" rtlCol="0">
            <a:spAutoFit/>
          </a:bodyPr>
          <a:lstStyle/>
          <a:p>
            <a:pPr algn="ctr"/>
            <a:r>
              <a:rPr lang="en-AU" dirty="0" smtClean="0"/>
              <a:t>Model</a:t>
            </a:r>
          </a:p>
          <a:p>
            <a:pPr algn="ctr"/>
            <a:r>
              <a:rPr lang="en-AU" sz="1400" dirty="0" smtClean="0"/>
              <a:t>(Business Objects)</a:t>
            </a:r>
            <a:endParaRPr lang="en-AU" sz="1400" dirty="0"/>
          </a:p>
        </p:txBody>
      </p:sp>
      <p:sp>
        <p:nvSpPr>
          <p:cNvPr id="9" name="TextBox 8"/>
          <p:cNvSpPr txBox="1"/>
          <p:nvPr/>
        </p:nvSpPr>
        <p:spPr>
          <a:xfrm>
            <a:off x="6714164" y="2377396"/>
            <a:ext cx="1731981" cy="584775"/>
          </a:xfrm>
          <a:prstGeom prst="rect">
            <a:avLst/>
          </a:prstGeom>
          <a:noFill/>
        </p:spPr>
        <p:txBody>
          <a:bodyPr wrap="square" rtlCol="0">
            <a:spAutoFit/>
          </a:bodyPr>
          <a:lstStyle/>
          <a:p>
            <a:pPr algn="ctr"/>
            <a:r>
              <a:rPr lang="en-AU" dirty="0" smtClean="0"/>
              <a:t>View</a:t>
            </a:r>
          </a:p>
          <a:p>
            <a:pPr algn="ctr"/>
            <a:r>
              <a:rPr lang="en-AU" sz="1400" dirty="0" smtClean="0"/>
              <a:t>(UI)</a:t>
            </a:r>
            <a:endParaRPr lang="en-AU" sz="1400" dirty="0"/>
          </a:p>
        </p:txBody>
      </p:sp>
      <p:sp>
        <p:nvSpPr>
          <p:cNvPr id="10" name="TextBox 9"/>
          <p:cNvSpPr txBox="1"/>
          <p:nvPr/>
        </p:nvSpPr>
        <p:spPr>
          <a:xfrm>
            <a:off x="3687616" y="2366685"/>
            <a:ext cx="1753497" cy="800219"/>
          </a:xfrm>
          <a:prstGeom prst="rect">
            <a:avLst/>
          </a:prstGeom>
          <a:noFill/>
        </p:spPr>
        <p:txBody>
          <a:bodyPr wrap="square" rtlCol="0">
            <a:spAutoFit/>
          </a:bodyPr>
          <a:lstStyle/>
          <a:p>
            <a:pPr algn="ctr"/>
            <a:r>
              <a:rPr lang="en-AU" dirty="0" smtClean="0"/>
              <a:t>ViewModel</a:t>
            </a:r>
          </a:p>
          <a:p>
            <a:pPr algn="ctr"/>
            <a:r>
              <a:rPr lang="en-AU" sz="1400" dirty="0" smtClean="0"/>
              <a:t>(Presentation</a:t>
            </a:r>
          </a:p>
          <a:p>
            <a:pPr algn="ctr"/>
            <a:r>
              <a:rPr lang="en-AU" sz="1400" dirty="0" smtClean="0"/>
              <a:t>Objects)</a:t>
            </a:r>
            <a:endParaRPr lang="en-AU" sz="1400" dirty="0"/>
          </a:p>
        </p:txBody>
      </p:sp>
      <p:sp>
        <p:nvSpPr>
          <p:cNvPr id="11" name="TextBox 10"/>
          <p:cNvSpPr txBox="1"/>
          <p:nvPr/>
        </p:nvSpPr>
        <p:spPr>
          <a:xfrm>
            <a:off x="6704641" y="3856126"/>
            <a:ext cx="1731980" cy="369332"/>
          </a:xfrm>
          <a:prstGeom prst="rect">
            <a:avLst/>
          </a:prstGeom>
          <a:noFill/>
        </p:spPr>
        <p:txBody>
          <a:bodyPr wrap="square" rtlCol="0">
            <a:spAutoFit/>
          </a:bodyPr>
          <a:lstStyle/>
          <a:p>
            <a:pPr algn="ctr"/>
            <a:r>
              <a:rPr lang="en-AU" dirty="0" smtClean="0">
                <a:solidFill>
                  <a:srgbClr val="B44500"/>
                </a:solidFill>
              </a:rPr>
              <a:t>XAML</a:t>
            </a:r>
            <a:endParaRPr lang="en-AU" dirty="0">
              <a:solidFill>
                <a:srgbClr val="B44500"/>
              </a:solidFill>
            </a:endParaRPr>
          </a:p>
        </p:txBody>
      </p:sp>
      <p:sp>
        <p:nvSpPr>
          <p:cNvPr id="27" name="TextBox 26"/>
          <p:cNvSpPr txBox="1"/>
          <p:nvPr/>
        </p:nvSpPr>
        <p:spPr>
          <a:xfrm>
            <a:off x="684841" y="3856126"/>
            <a:ext cx="1731980" cy="646331"/>
          </a:xfrm>
          <a:prstGeom prst="rect">
            <a:avLst/>
          </a:prstGeom>
          <a:noFill/>
        </p:spPr>
        <p:txBody>
          <a:bodyPr wrap="square" rtlCol="0">
            <a:spAutoFit/>
          </a:bodyPr>
          <a:lstStyle/>
          <a:p>
            <a:pPr algn="ctr"/>
            <a:r>
              <a:rPr lang="en-AU" dirty="0" smtClean="0">
                <a:solidFill>
                  <a:srgbClr val="B44500"/>
                </a:solidFill>
              </a:rPr>
              <a:t>EAE/AB Suite Ispecs</a:t>
            </a:r>
            <a:endParaRPr lang="en-AU" dirty="0">
              <a:solidFill>
                <a:srgbClr val="B44500"/>
              </a:solidFill>
            </a:endParaRPr>
          </a:p>
        </p:txBody>
      </p:sp>
      <p:sp>
        <p:nvSpPr>
          <p:cNvPr id="28" name="TextBox 27"/>
          <p:cNvSpPr txBox="1"/>
          <p:nvPr/>
        </p:nvSpPr>
        <p:spPr>
          <a:xfrm>
            <a:off x="5419725" y="2672671"/>
            <a:ext cx="1295400" cy="246221"/>
          </a:xfrm>
          <a:prstGeom prst="rect">
            <a:avLst/>
          </a:prstGeom>
          <a:noFill/>
        </p:spPr>
        <p:txBody>
          <a:bodyPr wrap="square" rtlCol="0">
            <a:spAutoFit/>
          </a:bodyPr>
          <a:lstStyle/>
          <a:p>
            <a:pPr algn="ctr"/>
            <a:r>
              <a:rPr lang="en-AU" sz="1000" dirty="0" smtClean="0"/>
              <a:t>Data Binding</a:t>
            </a:r>
            <a:endParaRPr lang="en-AU" sz="1000" dirty="0"/>
          </a:p>
        </p:txBody>
      </p:sp>
      <p:sp>
        <p:nvSpPr>
          <p:cNvPr id="29" name="TextBox 28"/>
          <p:cNvSpPr txBox="1"/>
          <p:nvPr/>
        </p:nvSpPr>
        <p:spPr>
          <a:xfrm>
            <a:off x="5429250" y="3529921"/>
            <a:ext cx="1295400" cy="246221"/>
          </a:xfrm>
          <a:prstGeom prst="rect">
            <a:avLst/>
          </a:prstGeom>
          <a:noFill/>
        </p:spPr>
        <p:txBody>
          <a:bodyPr wrap="square" rtlCol="0">
            <a:spAutoFit/>
          </a:bodyPr>
          <a:lstStyle/>
          <a:p>
            <a:pPr algn="ctr"/>
            <a:r>
              <a:rPr lang="en-AU" sz="1000" dirty="0" smtClean="0"/>
              <a:t>Data Binding</a:t>
            </a:r>
            <a:endParaRPr lang="en-AU" sz="1000" dirty="0"/>
          </a:p>
        </p:txBody>
      </p:sp>
      <p:sp>
        <p:nvSpPr>
          <p:cNvPr id="30" name="TextBox 29"/>
          <p:cNvSpPr txBox="1"/>
          <p:nvPr/>
        </p:nvSpPr>
        <p:spPr>
          <a:xfrm>
            <a:off x="2343150" y="2663146"/>
            <a:ext cx="1438275" cy="246221"/>
          </a:xfrm>
          <a:prstGeom prst="rect">
            <a:avLst/>
          </a:prstGeom>
          <a:noFill/>
        </p:spPr>
        <p:txBody>
          <a:bodyPr wrap="square" rtlCol="0">
            <a:spAutoFit/>
          </a:bodyPr>
          <a:lstStyle/>
          <a:p>
            <a:pPr algn="ctr"/>
            <a:r>
              <a:rPr lang="en-AU" sz="1000" dirty="0" smtClean="0"/>
              <a:t>Transaction Request</a:t>
            </a:r>
            <a:endParaRPr lang="en-AU" sz="1000" dirty="0"/>
          </a:p>
        </p:txBody>
      </p:sp>
      <p:sp>
        <p:nvSpPr>
          <p:cNvPr id="31" name="TextBox 30"/>
          <p:cNvSpPr txBox="1"/>
          <p:nvPr/>
        </p:nvSpPr>
        <p:spPr>
          <a:xfrm>
            <a:off x="2295525" y="3520396"/>
            <a:ext cx="1524000" cy="246221"/>
          </a:xfrm>
          <a:prstGeom prst="rect">
            <a:avLst/>
          </a:prstGeom>
          <a:noFill/>
        </p:spPr>
        <p:txBody>
          <a:bodyPr wrap="square" rtlCol="0">
            <a:spAutoFit/>
          </a:bodyPr>
          <a:lstStyle/>
          <a:p>
            <a:pPr algn="ctr"/>
            <a:r>
              <a:rPr lang="en-AU" sz="1000" dirty="0" smtClean="0"/>
              <a:t>Transaction Response</a:t>
            </a:r>
            <a:endParaRPr lang="en-AU" sz="1000" dirty="0"/>
          </a:p>
        </p:txBody>
      </p:sp>
      <p:sp>
        <p:nvSpPr>
          <p:cNvPr id="34" name="TextBox 33"/>
          <p:cNvSpPr txBox="1"/>
          <p:nvPr/>
        </p:nvSpPr>
        <p:spPr>
          <a:xfrm>
            <a:off x="3694189" y="3857914"/>
            <a:ext cx="1731980" cy="369332"/>
          </a:xfrm>
          <a:prstGeom prst="rect">
            <a:avLst/>
          </a:prstGeom>
          <a:noFill/>
        </p:spPr>
        <p:txBody>
          <a:bodyPr wrap="square" rtlCol="0">
            <a:spAutoFit/>
          </a:bodyPr>
          <a:lstStyle/>
          <a:p>
            <a:pPr algn="ctr"/>
            <a:r>
              <a:rPr lang="en-AU" dirty="0" smtClean="0">
                <a:solidFill>
                  <a:srgbClr val="B44500"/>
                </a:solidFill>
              </a:rPr>
              <a:t>.NET</a:t>
            </a:r>
            <a:endParaRPr lang="en-AU" dirty="0">
              <a:solidFill>
                <a:srgbClr val="B44500"/>
              </a:solidFill>
            </a:endParaRPr>
          </a:p>
        </p:txBody>
      </p:sp>
      <p:grpSp>
        <p:nvGrpSpPr>
          <p:cNvPr id="40" name="Group 39"/>
          <p:cNvGrpSpPr/>
          <p:nvPr/>
        </p:nvGrpSpPr>
        <p:grpSpPr>
          <a:xfrm>
            <a:off x="725424" y="4604252"/>
            <a:ext cx="7678218" cy="646762"/>
            <a:chOff x="725424" y="4604252"/>
            <a:chExt cx="7678218" cy="646762"/>
          </a:xfrm>
        </p:grpSpPr>
        <p:grpSp>
          <p:nvGrpSpPr>
            <p:cNvPr id="37" name="Group 36"/>
            <p:cNvGrpSpPr/>
            <p:nvPr/>
          </p:nvGrpSpPr>
          <p:grpSpPr>
            <a:xfrm>
              <a:off x="4582758" y="4606040"/>
              <a:ext cx="3820884" cy="643186"/>
              <a:chOff x="4582758" y="5251520"/>
              <a:chExt cx="3820884" cy="643186"/>
            </a:xfrm>
          </p:grpSpPr>
          <p:sp>
            <p:nvSpPr>
              <p:cNvPr id="33" name="Left Brace 32"/>
              <p:cNvSpPr/>
              <p:nvPr/>
            </p:nvSpPr>
            <p:spPr>
              <a:xfrm rot="16200000">
                <a:off x="6337554" y="3496724"/>
                <a:ext cx="311292" cy="3820884"/>
              </a:xfrm>
              <a:prstGeom prst="leftBrace">
                <a:avLst>
                  <a:gd name="adj1" fmla="val 42891"/>
                  <a:gd name="adj2" fmla="val 50000"/>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5" name="TextBox 34"/>
              <p:cNvSpPr txBox="1"/>
              <p:nvPr/>
            </p:nvSpPr>
            <p:spPr>
              <a:xfrm>
                <a:off x="5630669" y="5525374"/>
                <a:ext cx="1731980" cy="369332"/>
              </a:xfrm>
              <a:prstGeom prst="rect">
                <a:avLst/>
              </a:prstGeom>
              <a:noFill/>
            </p:spPr>
            <p:txBody>
              <a:bodyPr wrap="square" rtlCol="0">
                <a:spAutoFit/>
              </a:bodyPr>
              <a:lstStyle/>
              <a:p>
                <a:pPr algn="ctr"/>
                <a:r>
                  <a:rPr lang="en-AU" dirty="0" smtClean="0"/>
                  <a:t>Designer</a:t>
                </a:r>
                <a:endParaRPr lang="en-AU" dirty="0"/>
              </a:p>
            </p:txBody>
          </p:sp>
        </p:grpSp>
        <p:grpSp>
          <p:nvGrpSpPr>
            <p:cNvPr id="38" name="Group 37"/>
            <p:cNvGrpSpPr/>
            <p:nvPr/>
          </p:nvGrpSpPr>
          <p:grpSpPr>
            <a:xfrm>
              <a:off x="725424" y="4604252"/>
              <a:ext cx="3771272" cy="646762"/>
              <a:chOff x="725424" y="5249732"/>
              <a:chExt cx="3771272" cy="646762"/>
            </a:xfrm>
          </p:grpSpPr>
          <p:sp>
            <p:nvSpPr>
              <p:cNvPr id="32" name="Left Brace 31"/>
              <p:cNvSpPr/>
              <p:nvPr/>
            </p:nvSpPr>
            <p:spPr>
              <a:xfrm rot="16200000">
                <a:off x="2455414" y="3519742"/>
                <a:ext cx="311292" cy="3771272"/>
              </a:xfrm>
              <a:prstGeom prst="leftBrace">
                <a:avLst>
                  <a:gd name="adj1" fmla="val 42891"/>
                  <a:gd name="adj2" fmla="val 50000"/>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6" name="TextBox 35"/>
              <p:cNvSpPr txBox="1"/>
              <p:nvPr/>
            </p:nvSpPr>
            <p:spPr>
              <a:xfrm>
                <a:off x="1748819" y="5527162"/>
                <a:ext cx="1731980" cy="369332"/>
              </a:xfrm>
              <a:prstGeom prst="rect">
                <a:avLst/>
              </a:prstGeom>
              <a:noFill/>
            </p:spPr>
            <p:txBody>
              <a:bodyPr wrap="square" rtlCol="0">
                <a:spAutoFit/>
              </a:bodyPr>
              <a:lstStyle/>
              <a:p>
                <a:pPr algn="ctr"/>
                <a:r>
                  <a:rPr lang="en-AU" dirty="0" smtClean="0"/>
                  <a:t>Developer</a:t>
                </a:r>
                <a:endParaRPr lang="en-AU" dirty="0"/>
              </a:p>
            </p:txBody>
          </p:sp>
        </p:grpSp>
      </p:grpSp>
      <p:sp>
        <p:nvSpPr>
          <p:cNvPr id="39" name="Content Placeholder 2"/>
          <p:cNvSpPr txBox="1">
            <a:spLocks/>
          </p:cNvSpPr>
          <p:nvPr/>
        </p:nvSpPr>
        <p:spPr>
          <a:xfrm>
            <a:off x="652638" y="5545893"/>
            <a:ext cx="7695298" cy="1054932"/>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2000" b="0" i="0" u="none" strike="noStrike" kern="1200" cap="none" spc="0" normalizeH="0" baseline="0" noProof="0" dirty="0" smtClean="0">
                <a:ln>
                  <a:noFill/>
                </a:ln>
                <a:solidFill>
                  <a:schemeClr val="tx1"/>
                </a:solidFill>
                <a:effectLst/>
                <a:uLnTx/>
                <a:uFillTx/>
                <a:latin typeface="+mn-lt"/>
                <a:ea typeface="+mn-ea"/>
                <a:cs typeface="+mn-cs"/>
              </a:rPr>
              <a:t>Separates UI from Application/Presentation logic</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Facilitates automatic Data Binding</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2000" b="0" i="0" u="none" strike="noStrike" kern="1200" cap="none" spc="0" normalizeH="0" baseline="0" noProof="0" dirty="0" smtClean="0">
                <a:ln>
                  <a:noFill/>
                </a:ln>
                <a:solidFill>
                  <a:schemeClr val="tx1"/>
                </a:solidFill>
                <a:effectLst/>
                <a:uLnTx/>
                <a:uFillTx/>
                <a:latin typeface="+mn-lt"/>
                <a:ea typeface="+mn-ea"/>
                <a:cs typeface="+mn-cs"/>
              </a:rPr>
              <a:t>Enables Designers and Developers to work side by side</a:t>
            </a:r>
            <a:endParaRPr kumimoji="0" lang="en-AU"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P spid="28" grpId="0"/>
      <p:bldP spid="29" grpId="0"/>
      <p:bldP spid="30" grpId="0"/>
      <p:bldP spid="31" grpId="0"/>
      <p:bldP spid="34"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UI Designer Tools</a:t>
            </a:r>
            <a:endParaRPr lang="en-AU" dirty="0"/>
          </a:p>
        </p:txBody>
      </p:sp>
      <p:sp>
        <p:nvSpPr>
          <p:cNvPr id="4" name="Slide Number Placeholder 3"/>
          <p:cNvSpPr>
            <a:spLocks noGrp="1"/>
          </p:cNvSpPr>
          <p:nvPr>
            <p:ph type="sldNum" sz="quarter" idx="11"/>
          </p:nvPr>
        </p:nvSpPr>
        <p:spPr/>
        <p:txBody>
          <a:bodyPr/>
          <a:lstStyle/>
          <a:p>
            <a:fld id="{F3A0A0BA-DD78-4A37-8551-C21259D5916B}" type="slidenum">
              <a:rPr lang="en-US" smtClean="0"/>
              <a:pPr/>
              <a:t>14</a:t>
            </a:fld>
            <a:endParaRPr lang="en-US" dirty="0"/>
          </a:p>
        </p:txBody>
      </p:sp>
      <p:sp>
        <p:nvSpPr>
          <p:cNvPr id="6" name="Content Placeholder 2"/>
          <p:cNvSpPr>
            <a:spLocks noGrp="1"/>
          </p:cNvSpPr>
          <p:nvPr>
            <p:ph idx="1"/>
          </p:nvPr>
        </p:nvSpPr>
        <p:spPr>
          <a:xfrm>
            <a:off x="510990" y="1517142"/>
            <a:ext cx="8229600" cy="419238"/>
          </a:xfrm>
        </p:spPr>
        <p:txBody>
          <a:bodyPr>
            <a:normAutofit/>
          </a:bodyPr>
          <a:lstStyle/>
          <a:p>
            <a:pPr>
              <a:buNone/>
            </a:pPr>
            <a:r>
              <a:rPr lang="en-AU" sz="2000" dirty="0" smtClean="0"/>
              <a:t>Microsoft Expression Blend</a:t>
            </a:r>
          </a:p>
        </p:txBody>
      </p:sp>
      <p:pic>
        <p:nvPicPr>
          <p:cNvPr id="8" name="Picture 7" descr="AlternateView.png"/>
          <p:cNvPicPr>
            <a:picLocks noChangeAspect="1"/>
          </p:cNvPicPr>
          <p:nvPr/>
        </p:nvPicPr>
        <p:blipFill>
          <a:blip r:embed="rId3" cstate="print"/>
          <a:stretch>
            <a:fillRect/>
          </a:stretch>
        </p:blipFill>
        <p:spPr>
          <a:xfrm>
            <a:off x="209551" y="2048102"/>
            <a:ext cx="8705166" cy="401932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AU" dirty="0" smtClean="0">
                <a:solidFill>
                  <a:schemeClr val="tx2"/>
                </a:solidFill>
              </a:rPr>
              <a:t>Agenda</a:t>
            </a:r>
            <a:endParaRPr lang="en-AU" dirty="0">
              <a:solidFill>
                <a:schemeClr val="tx2"/>
              </a:solidFill>
            </a:endParaRPr>
          </a:p>
        </p:txBody>
      </p:sp>
      <p:sp>
        <p:nvSpPr>
          <p:cNvPr id="3" name="Content Placeholder 2"/>
          <p:cNvSpPr>
            <a:spLocks noGrp="1"/>
          </p:cNvSpPr>
          <p:nvPr>
            <p:ph idx="1"/>
          </p:nvPr>
        </p:nvSpPr>
        <p:spPr/>
        <p:txBody>
          <a:bodyPr/>
          <a:lstStyle/>
          <a:p>
            <a:r>
              <a:rPr lang="en-AU" dirty="0" smtClean="0">
                <a:solidFill>
                  <a:schemeClr val="bg2">
                    <a:lumMod val="60000"/>
                    <a:lumOff val="40000"/>
                  </a:schemeClr>
                </a:solidFill>
              </a:rPr>
              <a:t>A good UX</a:t>
            </a:r>
          </a:p>
          <a:p>
            <a:r>
              <a:rPr lang="en-AU" dirty="0" smtClean="0">
                <a:solidFill>
                  <a:schemeClr val="bg2">
                    <a:lumMod val="60000"/>
                    <a:lumOff val="40000"/>
                  </a:schemeClr>
                </a:solidFill>
              </a:rPr>
              <a:t>How Microsoft supports a good UX</a:t>
            </a:r>
          </a:p>
          <a:p>
            <a:r>
              <a:rPr lang="en-AU" dirty="0" smtClean="0">
                <a:solidFill>
                  <a:srgbClr val="FF0000"/>
                </a:solidFill>
              </a:rPr>
              <a:t>How CTC enables you to utilize the latest Microsoft Technologies</a:t>
            </a:r>
            <a:endParaRPr lang="en-AU" dirty="0">
              <a:solidFill>
                <a:srgbClr val="FF0000"/>
              </a:solidFill>
            </a:endParaRPr>
          </a:p>
        </p:txBody>
      </p:sp>
      <p:sp>
        <p:nvSpPr>
          <p:cNvPr id="4" name="Slide Number Placeholder 3"/>
          <p:cNvSpPr>
            <a:spLocks noGrp="1"/>
          </p:cNvSpPr>
          <p:nvPr>
            <p:ph type="sldNum" sz="quarter" idx="11"/>
          </p:nvPr>
        </p:nvSpPr>
        <p:spPr/>
        <p:txBody>
          <a:bodyPr/>
          <a:lstStyle/>
          <a:p>
            <a:fld id="{F3A0A0BA-DD78-4A37-8551-C21259D5916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252805" y="2678653"/>
            <a:ext cx="4147073" cy="578955"/>
          </a:xfrm>
          <a:prstGeom prst="rect">
            <a:avLst/>
          </a:prstGeom>
        </p:spPr>
        <p:txBody>
          <a:bodyPr/>
          <a:lstStyle/>
          <a:p>
            <a:pPr marL="54864" marR="0" lvl="0" indent="0" defTabSz="914400" rtl="0" eaLnBrk="1" fontAlgn="auto" latinLnBrk="0" hangingPunct="1">
              <a:lnSpc>
                <a:spcPct val="100000"/>
              </a:lnSpc>
              <a:spcBef>
                <a:spcPct val="0"/>
              </a:spcBef>
              <a:spcAft>
                <a:spcPts val="0"/>
              </a:spcAft>
              <a:buClrTx/>
              <a:buSzTx/>
              <a:buFontTx/>
              <a:buNone/>
              <a:tabLst/>
              <a:defRPr/>
            </a:pPr>
            <a:r>
              <a:rPr kumimoji="0" lang="en-AU"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Desktop</a:t>
            </a:r>
            <a:r>
              <a:rPr kumimoji="0" lang="en-AU"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Applications for Microsoft Windows Presentation Foundation</a:t>
            </a:r>
            <a:endParaRPr kumimoji="0" lang="en-AU"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F3A0A0BA-DD78-4A37-8551-C21259D5916B}" type="slidenum">
              <a:rPr lang="en-US" smtClean="0"/>
              <a:pPr/>
              <a:t>16</a:t>
            </a:fld>
            <a:endParaRPr lang="en-US" dirty="0"/>
          </a:p>
        </p:txBody>
      </p:sp>
      <p:pic>
        <p:nvPicPr>
          <p:cNvPr id="8" name="Picture 7" descr="BoxSilverlightGenerator.gif"/>
          <p:cNvPicPr>
            <a:picLocks noChangeAspect="1"/>
          </p:cNvPicPr>
          <p:nvPr/>
        </p:nvPicPr>
        <p:blipFill>
          <a:blip r:embed="rId3" cstate="print"/>
          <a:stretch>
            <a:fillRect/>
          </a:stretch>
        </p:blipFill>
        <p:spPr>
          <a:xfrm>
            <a:off x="5647302" y="238432"/>
            <a:ext cx="1866900" cy="2428875"/>
          </a:xfrm>
          <a:prstGeom prst="rect">
            <a:avLst/>
          </a:prstGeom>
          <a:effectLst>
            <a:outerShdw blurRad="50800" dist="38100" dir="2700000" algn="tl" rotWithShape="0">
              <a:prstClr val="black">
                <a:alpha val="40000"/>
              </a:prstClr>
            </a:outerShdw>
          </a:effectLst>
        </p:spPr>
      </p:pic>
      <p:pic>
        <p:nvPicPr>
          <p:cNvPr id="9" name="Picture 8" descr="BoxWPFGenerator.gif"/>
          <p:cNvPicPr>
            <a:picLocks noChangeAspect="1"/>
          </p:cNvPicPr>
          <p:nvPr/>
        </p:nvPicPr>
        <p:blipFill>
          <a:blip r:embed="rId4" cstate="print"/>
          <a:stretch>
            <a:fillRect/>
          </a:stretch>
        </p:blipFill>
        <p:spPr>
          <a:xfrm>
            <a:off x="1399373" y="227677"/>
            <a:ext cx="1847850" cy="2409825"/>
          </a:xfrm>
          <a:prstGeom prst="rect">
            <a:avLst/>
          </a:prstGeom>
          <a:effectLst>
            <a:outerShdw blurRad="50800" dist="38100" dir="2700000" algn="tl" rotWithShape="0">
              <a:prstClr val="black">
                <a:alpha val="40000"/>
              </a:prstClr>
            </a:outerShdw>
          </a:effectLst>
        </p:spPr>
      </p:pic>
      <p:pic>
        <p:nvPicPr>
          <p:cNvPr id="11" name="Picture 10" descr="BoxWCFGenerator.gif"/>
          <p:cNvPicPr>
            <a:picLocks noChangeAspect="1"/>
          </p:cNvPicPr>
          <p:nvPr/>
        </p:nvPicPr>
        <p:blipFill>
          <a:blip r:embed="rId5" cstate="print"/>
          <a:stretch>
            <a:fillRect/>
          </a:stretch>
        </p:blipFill>
        <p:spPr>
          <a:xfrm>
            <a:off x="1399727" y="3439731"/>
            <a:ext cx="1847850" cy="2409825"/>
          </a:xfrm>
          <a:prstGeom prst="rect">
            <a:avLst/>
          </a:prstGeom>
          <a:effectLst>
            <a:outerShdw blurRad="50800" dist="38100" dir="2700000" algn="tl" rotWithShape="0">
              <a:prstClr val="black">
                <a:alpha val="40000"/>
              </a:prstClr>
            </a:outerShdw>
          </a:effectLst>
        </p:spPr>
      </p:pic>
      <p:pic>
        <p:nvPicPr>
          <p:cNvPr id="13" name="Picture 12" descr="BoxASPNETWebFormsGenerator.gif"/>
          <p:cNvPicPr>
            <a:picLocks noChangeAspect="1"/>
          </p:cNvPicPr>
          <p:nvPr/>
        </p:nvPicPr>
        <p:blipFill>
          <a:blip r:embed="rId6" cstate="print"/>
          <a:stretch>
            <a:fillRect/>
          </a:stretch>
        </p:blipFill>
        <p:spPr>
          <a:xfrm>
            <a:off x="5665749" y="3434940"/>
            <a:ext cx="1857375" cy="2419350"/>
          </a:xfrm>
          <a:prstGeom prst="rect">
            <a:avLst/>
          </a:prstGeom>
          <a:effectLst>
            <a:outerShdw blurRad="50800" dist="38100" dir="2700000" algn="tl" rotWithShape="0">
              <a:prstClr val="black">
                <a:alpha val="40000"/>
              </a:prstClr>
            </a:outerShdw>
          </a:effectLst>
        </p:spPr>
      </p:pic>
      <p:sp>
        <p:nvSpPr>
          <p:cNvPr id="14" name="Rectangle 13"/>
          <p:cNvSpPr/>
          <p:nvPr/>
        </p:nvSpPr>
        <p:spPr>
          <a:xfrm>
            <a:off x="301214" y="3367420"/>
            <a:ext cx="8514094" cy="1080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rot="16200000">
            <a:off x="1307560" y="3403428"/>
            <a:ext cx="6263638" cy="10800"/>
          </a:xfrm>
          <a:prstGeom prst="rect">
            <a:avLst/>
          </a:prstGeom>
          <a:solidFill>
            <a:schemeClr val="accent1"/>
          </a:solidFill>
          <a:ln w="38100" cap="rnd" cmpd="sng" algn="ctr">
            <a:noFill/>
            <a:prstDash val="solid"/>
          </a:ln>
          <a:effectLst>
            <a:outerShdw blurRad="12700" dist="12700" algn="l" rotWithShape="0">
              <a:schemeClr val="bg1">
                <a:alpha val="7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Title 1"/>
          <p:cNvSpPr txBox="1">
            <a:spLocks/>
          </p:cNvSpPr>
          <p:nvPr/>
        </p:nvSpPr>
        <p:spPr>
          <a:xfrm>
            <a:off x="4622202" y="2680444"/>
            <a:ext cx="4147073" cy="578955"/>
          </a:xfrm>
          <a:prstGeom prst="rect">
            <a:avLst/>
          </a:prstGeom>
        </p:spPr>
        <p:txBody>
          <a:bodyPr/>
          <a:lstStyle/>
          <a:p>
            <a:pPr marL="54864" marR="0" lvl="0" indent="0" defTabSz="914400" rtl="0" eaLnBrk="1" fontAlgn="auto" latinLnBrk="0" hangingPunct="1">
              <a:lnSpc>
                <a:spcPct val="100000"/>
              </a:lnSpc>
              <a:spcBef>
                <a:spcPct val="0"/>
              </a:spcBef>
              <a:spcAft>
                <a:spcPts val="0"/>
              </a:spcAft>
              <a:buClrTx/>
              <a:buSzTx/>
              <a:buFontTx/>
              <a:buNone/>
              <a:tabLst/>
              <a:defRPr/>
            </a:pPr>
            <a:r>
              <a:rPr kumimoji="0" lang="en-AU"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Internet/Intranet</a:t>
            </a:r>
            <a:r>
              <a:rPr kumimoji="0" lang="en-AU"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Applications for Microsoft Silverlight</a:t>
            </a:r>
            <a:endParaRPr kumimoji="0" lang="en-AU"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9" name="Title 1"/>
          <p:cNvSpPr txBox="1">
            <a:spLocks/>
          </p:cNvSpPr>
          <p:nvPr/>
        </p:nvSpPr>
        <p:spPr>
          <a:xfrm>
            <a:off x="254593" y="5832535"/>
            <a:ext cx="4231346" cy="578955"/>
          </a:xfrm>
          <a:prstGeom prst="rect">
            <a:avLst/>
          </a:prstGeom>
        </p:spPr>
        <p:txBody>
          <a:bodyPr/>
          <a:lstStyle/>
          <a:p>
            <a:pPr marL="54864" marR="0" lvl="0" indent="0" defTabSz="914400" rtl="0" eaLnBrk="1" fontAlgn="auto" latinLnBrk="0" hangingPunct="1">
              <a:lnSpc>
                <a:spcPct val="100000"/>
              </a:lnSpc>
              <a:spcBef>
                <a:spcPct val="0"/>
              </a:spcBef>
              <a:spcAft>
                <a:spcPts val="0"/>
              </a:spcAft>
              <a:buClrTx/>
              <a:buSzTx/>
              <a:buFontTx/>
              <a:buNone/>
              <a:tabLst/>
              <a:defRPr/>
            </a:pPr>
            <a:r>
              <a:rPr lang="en-AU"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Data Services Interface</a:t>
            </a:r>
            <a:r>
              <a:rPr kumimoji="0" lang="en-AU"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for Microsoft Windows Communication Foundation</a:t>
            </a:r>
            <a:endParaRPr kumimoji="0" lang="en-AU"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20" name="Title 1"/>
          <p:cNvSpPr txBox="1">
            <a:spLocks/>
          </p:cNvSpPr>
          <p:nvPr/>
        </p:nvSpPr>
        <p:spPr>
          <a:xfrm>
            <a:off x="4623990" y="5834326"/>
            <a:ext cx="4147073" cy="578955"/>
          </a:xfrm>
          <a:prstGeom prst="rect">
            <a:avLst/>
          </a:prstGeom>
        </p:spPr>
        <p:txBody>
          <a:bodyPr/>
          <a:lstStyle/>
          <a:p>
            <a:pPr marL="54864" marR="0" lvl="0" indent="0" defTabSz="914400" rtl="0" eaLnBrk="1" fontAlgn="auto" latinLnBrk="0" hangingPunct="1">
              <a:lnSpc>
                <a:spcPct val="100000"/>
              </a:lnSpc>
              <a:spcBef>
                <a:spcPct val="0"/>
              </a:spcBef>
              <a:spcAft>
                <a:spcPts val="0"/>
              </a:spcAft>
              <a:buClrTx/>
              <a:buSzTx/>
              <a:buFontTx/>
              <a:buNone/>
              <a:tabLst/>
              <a:defRPr/>
            </a:pPr>
            <a:r>
              <a:rPr kumimoji="0" lang="en-AU"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Internet/Intranet</a:t>
            </a:r>
            <a:r>
              <a:rPr kumimoji="0" lang="en-AU" b="0" i="0" u="none" strike="noStrike" kern="1200" cap="none" spc="0" normalizeH="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Applications for Microsoft ASP.NET incl. AJAX</a:t>
            </a:r>
            <a:endParaRPr kumimoji="0" lang="en-AU"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pSp>
        <p:nvGrpSpPr>
          <p:cNvPr id="28" name="Group 27"/>
          <p:cNvGrpSpPr/>
          <p:nvPr/>
        </p:nvGrpSpPr>
        <p:grpSpPr>
          <a:xfrm>
            <a:off x="1323489" y="2764500"/>
            <a:ext cx="6239107" cy="785569"/>
            <a:chOff x="1334247" y="2764500"/>
            <a:chExt cx="6239107" cy="785569"/>
          </a:xfrm>
        </p:grpSpPr>
        <p:sp>
          <p:nvSpPr>
            <p:cNvPr id="24" name="Round Diagonal Corner Rectangle 23"/>
            <p:cNvSpPr/>
            <p:nvPr/>
          </p:nvSpPr>
          <p:spPr>
            <a:xfrm rot="21110415">
              <a:off x="1334247" y="2766553"/>
              <a:ext cx="6239107" cy="783516"/>
            </a:xfrm>
            <a:prstGeom prst="round2DiagRect">
              <a:avLst>
                <a:gd name="adj1" fmla="val 50000"/>
                <a:gd name="adj2" fmla="val 0"/>
              </a:avLst>
            </a:prstGeom>
            <a:ln/>
          </p:spPr>
          <p:style>
            <a:lnRef idx="0">
              <a:schemeClr val="accent5"/>
            </a:lnRef>
            <a:fillRef idx="3">
              <a:schemeClr val="accent5"/>
            </a:fillRef>
            <a:effectRef idx="3">
              <a:schemeClr val="accent5"/>
            </a:effectRef>
            <a:fontRef idx="minor">
              <a:schemeClr val="lt1"/>
            </a:fontRef>
          </p:style>
          <p:txBody>
            <a:bodyPr anchor="ctr"/>
            <a:lstStyle>
              <a:extLst/>
            </a:lstStyle>
            <a:p>
              <a:pPr algn="ctr" eaLnBrk="1" latinLnBrk="0" hangingPunct="1"/>
              <a:endParaRPr kumimoji="0" lang="en-US" dirty="0"/>
            </a:p>
          </p:txBody>
        </p:sp>
        <p:sp>
          <p:nvSpPr>
            <p:cNvPr id="25" name="Title 1"/>
            <p:cNvSpPr txBox="1">
              <a:spLocks/>
            </p:cNvSpPr>
            <p:nvPr/>
          </p:nvSpPr>
          <p:spPr>
            <a:xfrm rot="21110415">
              <a:off x="1388096" y="2764500"/>
              <a:ext cx="6132620" cy="774550"/>
            </a:xfrm>
            <a:prstGeom prst="rect">
              <a:avLst/>
            </a:prstGeom>
            <a:noFill/>
          </p:spPr>
          <p:style>
            <a:lnRef idx="0">
              <a:schemeClr val="accent6"/>
            </a:lnRef>
            <a:fillRef idx="3">
              <a:schemeClr val="accent6"/>
            </a:fillRef>
            <a:effectRef idx="3">
              <a:schemeClr val="accent6"/>
            </a:effectRef>
            <a:fontRef idx="minor">
              <a:schemeClr val="lt1"/>
            </a:fontRef>
          </p:style>
          <p:txBody>
            <a:bodyPr rIns="91440" anchor="t">
              <a:noAutofit/>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For EAE and AB Suite</a:t>
              </a:r>
              <a:endParaRPr kumimoji="0" lang="en-AU" sz="4400" b="1"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617791"/>
            <a:ext cx="8801100" cy="725359"/>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rPr>
              <a:t>Silverlight Application</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17</a:t>
            </a:fld>
            <a:endParaRPr lang="en-US" dirty="0"/>
          </a:p>
        </p:txBody>
      </p:sp>
      <p:grpSp>
        <p:nvGrpSpPr>
          <p:cNvPr id="19" name="Group 18"/>
          <p:cNvGrpSpPr/>
          <p:nvPr/>
        </p:nvGrpSpPr>
        <p:grpSpPr>
          <a:xfrm>
            <a:off x="2504506" y="2974554"/>
            <a:ext cx="3764095" cy="2739833"/>
            <a:chOff x="2504506" y="2974554"/>
            <a:chExt cx="3764095" cy="2739833"/>
          </a:xfrm>
        </p:grpSpPr>
        <p:graphicFrame>
          <p:nvGraphicFramePr>
            <p:cNvPr id="16" name="Diagram 15"/>
            <p:cNvGraphicFramePr/>
            <p:nvPr/>
          </p:nvGraphicFramePr>
          <p:xfrm>
            <a:off x="2504506" y="2974554"/>
            <a:ext cx="3764095" cy="2739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9"/>
            <p:cNvGrpSpPr>
              <a:grpSpLocks noChangeAspect="1"/>
            </p:cNvGrpSpPr>
            <p:nvPr/>
          </p:nvGrpSpPr>
          <p:grpSpPr>
            <a:xfrm>
              <a:off x="4805876" y="5037095"/>
              <a:ext cx="374849" cy="373106"/>
              <a:chOff x="4143372" y="285728"/>
              <a:chExt cx="682623" cy="679450"/>
            </a:xfrm>
          </p:grpSpPr>
          <p:pic>
            <p:nvPicPr>
              <p:cNvPr id="11" name="Picture 58" descr="C-Grey-Logo"/>
              <p:cNvPicPr>
                <a:picLocks noChangeAspect="1" noChangeArrowheads="1"/>
              </p:cNvPicPr>
              <p:nvPr/>
            </p:nvPicPr>
            <p:blipFill>
              <a:blip r:embed="rId8" cstate="print"/>
              <a:srcRect/>
              <a:stretch>
                <a:fillRect/>
              </a:stretch>
            </p:blipFill>
            <p:spPr bwMode="auto">
              <a:xfrm>
                <a:off x="4366676" y="472313"/>
                <a:ext cx="459319" cy="492865"/>
              </a:xfrm>
              <a:prstGeom prst="rect">
                <a:avLst/>
              </a:prstGeom>
              <a:noFill/>
              <a:ln w="9525">
                <a:noFill/>
                <a:miter lim="800000"/>
                <a:headEnd/>
                <a:tailEnd/>
              </a:ln>
            </p:spPr>
          </p:pic>
          <p:pic>
            <p:nvPicPr>
              <p:cNvPr id="12" name="Picture 59" descr="T-OrangeX3D"/>
              <p:cNvPicPr>
                <a:picLocks noChangeAspect="1" noChangeArrowheads="1"/>
              </p:cNvPicPr>
              <p:nvPr/>
            </p:nvPicPr>
            <p:blipFill>
              <a:blip r:embed="rId9" cstate="print"/>
              <a:srcRect/>
              <a:stretch>
                <a:fillRect/>
              </a:stretch>
            </p:blipFill>
            <p:spPr bwMode="auto">
              <a:xfrm>
                <a:off x="4265010" y="285728"/>
                <a:ext cx="423010" cy="394292"/>
              </a:xfrm>
              <a:prstGeom prst="rect">
                <a:avLst/>
              </a:prstGeom>
              <a:noFill/>
              <a:ln w="9525">
                <a:noFill/>
                <a:miter lim="800000"/>
                <a:headEnd/>
                <a:tailEnd/>
              </a:ln>
            </p:spPr>
          </p:pic>
          <p:pic>
            <p:nvPicPr>
              <p:cNvPr id="13" name="Picture 60" descr="C-OrangeX3D"/>
              <p:cNvPicPr>
                <a:picLocks noChangeAspect="1" noChangeArrowheads="1"/>
              </p:cNvPicPr>
              <p:nvPr/>
            </p:nvPicPr>
            <p:blipFill>
              <a:blip r:embed="rId10" cstate="print"/>
              <a:srcRect/>
              <a:stretch>
                <a:fillRect/>
              </a:stretch>
            </p:blipFill>
            <p:spPr bwMode="auto">
              <a:xfrm>
                <a:off x="4143372" y="511059"/>
                <a:ext cx="395777" cy="415415"/>
              </a:xfrm>
              <a:prstGeom prst="rect">
                <a:avLst/>
              </a:prstGeom>
              <a:noFill/>
              <a:ln w="9525">
                <a:noFill/>
                <a:miter lim="800000"/>
                <a:headEnd/>
                <a:tailEnd/>
              </a:ln>
            </p:spPr>
          </p:pic>
        </p:grpSp>
        <p:sp>
          <p:nvSpPr>
            <p:cNvPr id="15" name="TextBox 14"/>
            <p:cNvSpPr txBox="1"/>
            <p:nvPr/>
          </p:nvSpPr>
          <p:spPr>
            <a:xfrm>
              <a:off x="4076700" y="3343275"/>
              <a:ext cx="941283" cy="492443"/>
            </a:xfrm>
            <a:prstGeom prst="rect">
              <a:avLst/>
            </a:prstGeom>
            <a:noFill/>
          </p:spPr>
          <p:txBody>
            <a:bodyPr wrap="none" rtlCol="0">
              <a:spAutoFit/>
            </a:bodyPr>
            <a:lstStyle/>
            <a:p>
              <a:pPr algn="ctr"/>
              <a:r>
                <a:rPr lang="en-US" sz="1200" dirty="0" smtClean="0"/>
                <a:t>CTC</a:t>
              </a:r>
            </a:p>
            <a:p>
              <a:pPr algn="ctr"/>
              <a:endParaRPr lang="en-US" sz="400" dirty="0" smtClean="0"/>
            </a:p>
            <a:p>
              <a:pPr algn="ctr"/>
              <a:r>
                <a:rPr lang="en-US" sz="1000" dirty="0" smtClean="0"/>
                <a:t>Configurator</a:t>
              </a:r>
              <a:endParaRPr lang="en-US" sz="1000" dirty="0"/>
            </a:p>
          </p:txBody>
        </p:sp>
        <p:sp>
          <p:nvSpPr>
            <p:cNvPr id="17" name="TextBox 16"/>
            <p:cNvSpPr txBox="1"/>
            <p:nvPr/>
          </p:nvSpPr>
          <p:spPr>
            <a:xfrm>
              <a:off x="3514725" y="4114800"/>
              <a:ext cx="793807" cy="492443"/>
            </a:xfrm>
            <a:prstGeom prst="rect">
              <a:avLst/>
            </a:prstGeom>
            <a:noFill/>
          </p:spPr>
          <p:txBody>
            <a:bodyPr wrap="none" rtlCol="0">
              <a:spAutoFit/>
            </a:bodyPr>
            <a:lstStyle/>
            <a:p>
              <a:pPr algn="ctr"/>
              <a:r>
                <a:rPr lang="en-US" sz="1200" dirty="0" smtClean="0"/>
                <a:t>CTC</a:t>
              </a:r>
            </a:p>
            <a:p>
              <a:pPr algn="ctr"/>
              <a:endParaRPr lang="en-US" sz="400" dirty="0" smtClean="0"/>
            </a:p>
            <a:p>
              <a:pPr algn="ctr"/>
              <a:r>
                <a:rPr lang="en-US" sz="1000" dirty="0" smtClean="0"/>
                <a:t>Generator</a:t>
              </a:r>
              <a:endParaRPr lang="en-US" sz="1000" dirty="0"/>
            </a:p>
          </p:txBody>
        </p:sp>
        <p:sp>
          <p:nvSpPr>
            <p:cNvPr id="14" name="TextBox 13"/>
            <p:cNvSpPr txBox="1"/>
            <p:nvPr/>
          </p:nvSpPr>
          <p:spPr>
            <a:xfrm>
              <a:off x="4502643" y="4476750"/>
              <a:ext cx="1003800" cy="461665"/>
            </a:xfrm>
            <a:prstGeom prst="rect">
              <a:avLst/>
            </a:prstGeom>
            <a:noFill/>
          </p:spPr>
          <p:txBody>
            <a:bodyPr wrap="none" rtlCol="0">
              <a:spAutoFit/>
            </a:bodyPr>
            <a:lstStyle/>
            <a:p>
              <a:pPr algn="ctr"/>
              <a:r>
                <a:rPr lang="en-US" sz="1200" dirty="0" smtClean="0"/>
                <a:t>UI</a:t>
              </a:r>
            </a:p>
            <a:p>
              <a:pPr algn="ctr"/>
              <a:r>
                <a:rPr lang="en-US" sz="1200" dirty="0" smtClean="0"/>
                <a:t>Application</a:t>
              </a:r>
              <a:endParaRPr lang="en-US" sz="1200"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18</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23925" y="71438"/>
            <a:ext cx="7296150" cy="6715125"/>
            <a:chOff x="923925" y="71438"/>
            <a:chExt cx="7296150" cy="6715125"/>
          </a:xfrm>
        </p:grpSpPr>
        <p:pic>
          <p:nvPicPr>
            <p:cNvPr id="2050" name="Picture 2"/>
            <p:cNvPicPr>
              <a:picLocks noChangeAspect="1" noChangeArrowheads="1"/>
            </p:cNvPicPr>
            <p:nvPr/>
          </p:nvPicPr>
          <p:blipFill>
            <a:blip r:embed="rId3" cstate="print"/>
            <a:srcRect/>
            <a:stretch>
              <a:fillRect/>
            </a:stretch>
          </p:blipFill>
          <p:spPr bwMode="auto">
            <a:xfrm>
              <a:off x="923925" y="71438"/>
              <a:ext cx="7296150" cy="6715125"/>
            </a:xfrm>
            <a:prstGeom prst="rect">
              <a:avLst/>
            </a:prstGeom>
            <a:noFill/>
            <a:ln w="9525">
              <a:noFill/>
              <a:miter lim="800000"/>
              <a:headEnd/>
              <a:tailEnd/>
            </a:ln>
          </p:spPr>
        </p:pic>
        <p:pic>
          <p:nvPicPr>
            <p:cNvPr id="9" name="Picture 8" descr="Image1.gif"/>
            <p:cNvPicPr>
              <a:picLocks noChangeAspect="1"/>
            </p:cNvPicPr>
            <p:nvPr/>
          </p:nvPicPr>
          <p:blipFill>
            <a:blip r:embed="rId4" cstate="print"/>
            <a:stretch>
              <a:fillRect/>
            </a:stretch>
          </p:blipFill>
          <p:spPr>
            <a:xfrm>
              <a:off x="2571750" y="2719387"/>
              <a:ext cx="2476500" cy="180975"/>
            </a:xfrm>
            <a:prstGeom prst="rect">
              <a:avLst/>
            </a:prstGeom>
          </p:spPr>
        </p:pic>
      </p:grpSp>
      <p:pic>
        <p:nvPicPr>
          <p:cNvPr id="12" name="Picture 11" descr="Image1.gif"/>
          <p:cNvPicPr>
            <a:picLocks noChangeAspect="1"/>
          </p:cNvPicPr>
          <p:nvPr/>
        </p:nvPicPr>
        <p:blipFill>
          <a:blip r:embed="rId5" cstate="print"/>
          <a:stretch>
            <a:fillRect/>
          </a:stretch>
        </p:blipFill>
        <p:spPr>
          <a:xfrm>
            <a:off x="1695450" y="1042987"/>
            <a:ext cx="2105025" cy="1933575"/>
          </a:xfrm>
          <a:prstGeom prst="rect">
            <a:avLst/>
          </a:prstGeom>
          <a:effectLst>
            <a:outerShdw blurRad="50800" dist="38100" dir="2700000" algn="tl" rotWithShape="0">
              <a:prstClr val="black">
                <a:alpha val="40000"/>
              </a:prstClr>
            </a:outerShdw>
          </a:effectLst>
        </p:spPr>
      </p:pic>
      <p:pic>
        <p:nvPicPr>
          <p:cNvPr id="8" name="Picture 7" descr="Image1.gif"/>
          <p:cNvPicPr>
            <a:picLocks noChangeAspect="1"/>
          </p:cNvPicPr>
          <p:nvPr/>
        </p:nvPicPr>
        <p:blipFill>
          <a:blip r:embed="rId6" cstate="print"/>
          <a:stretch>
            <a:fillRect/>
          </a:stretch>
        </p:blipFill>
        <p:spPr>
          <a:xfrm>
            <a:off x="2571750" y="3662362"/>
            <a:ext cx="1695450" cy="1476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p:txBody>
          <a:bodyPr/>
          <a:lstStyle/>
          <a:p>
            <a:r>
              <a:rPr lang="en-AU" dirty="0" smtClean="0"/>
              <a:t>Generate Environment</a:t>
            </a:r>
            <a:endParaRPr lang="en-AU" dirty="0"/>
          </a:p>
        </p:txBody>
      </p:sp>
      <p:sp>
        <p:nvSpPr>
          <p:cNvPr id="2" name="Slide Number Placeholder 1"/>
          <p:cNvSpPr>
            <a:spLocks noGrp="1"/>
          </p:cNvSpPr>
          <p:nvPr>
            <p:ph type="sldNum" sz="quarter" idx="11"/>
          </p:nvPr>
        </p:nvSpPr>
        <p:spPr/>
        <p:txBody>
          <a:bodyPr/>
          <a:lstStyle/>
          <a:p>
            <a:fld id="{F3A0A0BA-DD78-4A37-8551-C21259D5916B}" type="slidenum">
              <a:rPr lang="en-US" smtClean="0"/>
              <a:pPr/>
              <a:t>19</a:t>
            </a:fld>
            <a:endParaRPr lang="en-US" dirty="0"/>
          </a:p>
        </p:txBody>
      </p:sp>
      <p:cxnSp>
        <p:nvCxnSpPr>
          <p:cNvPr id="6" name="Straight Connector 5"/>
          <p:cNvCxnSpPr/>
          <p:nvPr/>
        </p:nvCxnSpPr>
        <p:spPr>
          <a:xfrm flipV="1">
            <a:off x="3508569" y="5629414"/>
            <a:ext cx="200025" cy="158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a:endCxn id="22" idx="1"/>
          </p:cNvCxnSpPr>
          <p:nvPr/>
        </p:nvCxnSpPr>
        <p:spPr>
          <a:xfrm rot="16200000" flipH="1">
            <a:off x="6781947" y="5601633"/>
            <a:ext cx="368300" cy="47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V="1">
            <a:off x="5617876" y="4978539"/>
            <a:ext cx="493713" cy="15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3694964" y="4978539"/>
            <a:ext cx="227013" cy="15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3508569" y="4243526"/>
            <a:ext cx="206375"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rot="5400000">
            <a:off x="3008459" y="4936470"/>
            <a:ext cx="1393825" cy="7938"/>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Flowchart: Magnetic Disk 11"/>
          <p:cNvSpPr/>
          <p:nvPr/>
        </p:nvSpPr>
        <p:spPr>
          <a:xfrm>
            <a:off x="658166" y="3819664"/>
            <a:ext cx="639762" cy="860425"/>
          </a:xfrm>
          <a:prstGeom prst="flowChartMagneticDisk">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 name="Flowchart: Magnetic Disk 12"/>
          <p:cNvSpPr/>
          <p:nvPr/>
        </p:nvSpPr>
        <p:spPr>
          <a:xfrm>
            <a:off x="667691" y="5202376"/>
            <a:ext cx="639762" cy="858838"/>
          </a:xfrm>
          <a:prstGeom prst="flowChartMagneticDisk">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4" name="TextBox 9"/>
          <p:cNvSpPr txBox="1">
            <a:spLocks noChangeArrowheads="1"/>
          </p:cNvSpPr>
          <p:nvPr/>
        </p:nvSpPr>
        <p:spPr bwMode="auto">
          <a:xfrm>
            <a:off x="470841" y="3259276"/>
            <a:ext cx="1106487" cy="584200"/>
          </a:xfrm>
          <a:prstGeom prst="rect">
            <a:avLst/>
          </a:prstGeom>
          <a:noFill/>
          <a:ln w="9525">
            <a:noFill/>
            <a:miter lim="800000"/>
            <a:headEnd/>
            <a:tailEnd/>
          </a:ln>
        </p:spPr>
        <p:txBody>
          <a:bodyPr wrap="none">
            <a:spAutoFit/>
          </a:bodyPr>
          <a:lstStyle/>
          <a:p>
            <a:r>
              <a:rPr lang="en-US" sz="1600" dirty="0">
                <a:latin typeface="Rockwell" pitchFamily="18" charset="0"/>
              </a:rPr>
              <a:t>EAE</a:t>
            </a:r>
          </a:p>
          <a:p>
            <a:r>
              <a:rPr lang="en-US" sz="1600" dirty="0">
                <a:latin typeface="Rockwell" pitchFamily="18" charset="0"/>
              </a:rPr>
              <a:t>Model DB</a:t>
            </a:r>
          </a:p>
        </p:txBody>
      </p:sp>
      <p:sp>
        <p:nvSpPr>
          <p:cNvPr id="15" name="TextBox 10"/>
          <p:cNvSpPr txBox="1">
            <a:spLocks noChangeArrowheads="1"/>
          </p:cNvSpPr>
          <p:nvPr/>
        </p:nvSpPr>
        <p:spPr bwMode="auto">
          <a:xfrm>
            <a:off x="491478" y="6010414"/>
            <a:ext cx="1106488" cy="585787"/>
          </a:xfrm>
          <a:prstGeom prst="rect">
            <a:avLst/>
          </a:prstGeom>
          <a:noFill/>
          <a:ln w="9525">
            <a:noFill/>
            <a:miter lim="800000"/>
            <a:headEnd/>
            <a:tailEnd/>
          </a:ln>
        </p:spPr>
        <p:txBody>
          <a:bodyPr wrap="none">
            <a:spAutoFit/>
          </a:bodyPr>
          <a:lstStyle/>
          <a:p>
            <a:r>
              <a:rPr lang="en-US" sz="1600" dirty="0">
                <a:latin typeface="Rockwell" pitchFamily="18" charset="0"/>
              </a:rPr>
              <a:t>AB Suite</a:t>
            </a:r>
          </a:p>
          <a:p>
            <a:r>
              <a:rPr lang="en-US" sz="1600" dirty="0">
                <a:latin typeface="Rockwell" pitchFamily="18" charset="0"/>
              </a:rPr>
              <a:t>Model DB</a:t>
            </a:r>
          </a:p>
        </p:txBody>
      </p:sp>
      <p:sp>
        <p:nvSpPr>
          <p:cNvPr id="16" name="Rounded Rectangle 11"/>
          <p:cNvSpPr/>
          <p:nvPr/>
        </p:nvSpPr>
        <p:spPr bwMode="auto">
          <a:xfrm>
            <a:off x="1826566" y="3787914"/>
            <a:ext cx="1697037"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2"/>
          <p:cNvSpPr txBox="1">
            <a:spLocks noChangeArrowheads="1"/>
          </p:cNvSpPr>
          <p:nvPr/>
        </p:nvSpPr>
        <p:spPr bwMode="auto">
          <a:xfrm>
            <a:off x="1945946" y="3918281"/>
            <a:ext cx="1456440" cy="646331"/>
          </a:xfrm>
          <a:prstGeom prst="rect">
            <a:avLst/>
          </a:prstGeom>
          <a:noFill/>
          <a:ln w="9525">
            <a:noFill/>
            <a:miter lim="800000"/>
            <a:headEnd/>
            <a:tailEnd/>
          </a:ln>
        </p:spPr>
        <p:txBody>
          <a:bodyPr>
            <a:spAutoFit/>
          </a:bodyPr>
          <a:lstStyle/>
          <a:p>
            <a:r>
              <a:rPr lang="en-US" dirty="0">
                <a:solidFill>
                  <a:srgbClr val="FFFFFF"/>
                </a:solidFill>
                <a:latin typeface="Rockwell" pitchFamily="18" charset="0"/>
              </a:rPr>
              <a:t>EAE</a:t>
            </a:r>
          </a:p>
          <a:p>
            <a:r>
              <a:rPr lang="en-US" dirty="0">
                <a:solidFill>
                  <a:srgbClr val="FFFFFF"/>
                </a:solidFill>
                <a:latin typeface="Rockwell" pitchFamily="18" charset="0"/>
              </a:rPr>
              <a:t>Developer</a:t>
            </a:r>
          </a:p>
        </p:txBody>
      </p:sp>
      <p:sp>
        <p:nvSpPr>
          <p:cNvPr id="18" name="Rounded Rectangle 17"/>
          <p:cNvSpPr/>
          <p:nvPr/>
        </p:nvSpPr>
        <p:spPr bwMode="auto">
          <a:xfrm>
            <a:off x="1824978" y="5173801"/>
            <a:ext cx="1697038"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4"/>
          <p:cNvSpPr txBox="1">
            <a:spLocks noChangeArrowheads="1"/>
          </p:cNvSpPr>
          <p:nvPr/>
        </p:nvSpPr>
        <p:spPr bwMode="auto">
          <a:xfrm>
            <a:off x="1933338" y="5304167"/>
            <a:ext cx="1469297" cy="646331"/>
          </a:xfrm>
          <a:prstGeom prst="rect">
            <a:avLst/>
          </a:prstGeom>
          <a:noFill/>
          <a:ln w="9525">
            <a:noFill/>
            <a:miter lim="800000"/>
            <a:headEnd/>
            <a:tailEnd/>
          </a:ln>
        </p:spPr>
        <p:txBody>
          <a:bodyPr>
            <a:spAutoFit/>
          </a:bodyPr>
          <a:lstStyle/>
          <a:p>
            <a:r>
              <a:rPr lang="en-US" dirty="0">
                <a:solidFill>
                  <a:srgbClr val="FFFFFF"/>
                </a:solidFill>
                <a:latin typeface="Rockwell" pitchFamily="18" charset="0"/>
              </a:rPr>
              <a:t>AB Suite</a:t>
            </a:r>
          </a:p>
          <a:p>
            <a:r>
              <a:rPr lang="en-US" dirty="0">
                <a:solidFill>
                  <a:srgbClr val="FFFFFF"/>
                </a:solidFill>
                <a:latin typeface="Rockwell" pitchFamily="18" charset="0"/>
              </a:rPr>
              <a:t>Developer</a:t>
            </a:r>
          </a:p>
        </p:txBody>
      </p:sp>
      <p:sp>
        <p:nvSpPr>
          <p:cNvPr id="20" name="Rounded Rectangle 15"/>
          <p:cNvSpPr/>
          <p:nvPr/>
        </p:nvSpPr>
        <p:spPr bwMode="auto">
          <a:xfrm>
            <a:off x="3928416" y="4522889"/>
            <a:ext cx="1697037" cy="914437"/>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1" name="TextBox 16"/>
          <p:cNvSpPr txBox="1">
            <a:spLocks noChangeArrowheads="1"/>
          </p:cNvSpPr>
          <p:nvPr/>
        </p:nvSpPr>
        <p:spPr bwMode="auto">
          <a:xfrm>
            <a:off x="4003716" y="4506826"/>
            <a:ext cx="1537422" cy="923367"/>
          </a:xfrm>
          <a:prstGeom prst="rect">
            <a:avLst/>
          </a:prstGeom>
          <a:noFill/>
          <a:ln w="9525">
            <a:noFill/>
            <a:miter lim="800000"/>
            <a:headEnd/>
            <a:tailEnd/>
          </a:ln>
        </p:spPr>
        <p:txBody>
          <a:bodyPr>
            <a:spAutoFit/>
          </a:bodyPr>
          <a:lstStyle/>
          <a:p>
            <a:r>
              <a:rPr lang="en-US" dirty="0">
                <a:solidFill>
                  <a:srgbClr val="FFFFFF"/>
                </a:solidFill>
                <a:latin typeface="Rockwell" pitchFamily="18" charset="0"/>
              </a:rPr>
              <a:t>CE</a:t>
            </a:r>
          </a:p>
          <a:p>
            <a:r>
              <a:rPr lang="en-US" dirty="0">
                <a:solidFill>
                  <a:srgbClr val="FFFFFF"/>
                </a:solidFill>
                <a:latin typeface="Rockwell" pitchFamily="18" charset="0"/>
              </a:rPr>
              <a:t>Generate</a:t>
            </a:r>
          </a:p>
          <a:p>
            <a:r>
              <a:rPr lang="en-US" dirty="0">
                <a:solidFill>
                  <a:srgbClr val="FFFFFF"/>
                </a:solidFill>
                <a:latin typeface="Rockwell" pitchFamily="18" charset="0"/>
              </a:rPr>
              <a:t>Environment</a:t>
            </a:r>
          </a:p>
        </p:txBody>
      </p:sp>
      <p:sp>
        <p:nvSpPr>
          <p:cNvPr id="22" name="Flowchart: Magnetic Disk 21"/>
          <p:cNvSpPr/>
          <p:nvPr/>
        </p:nvSpPr>
        <p:spPr>
          <a:xfrm>
            <a:off x="6647803" y="5788164"/>
            <a:ext cx="639763" cy="860425"/>
          </a:xfrm>
          <a:prstGeom prst="flowChartMagneticDisk">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23" name="TextBox 24"/>
          <p:cNvSpPr txBox="1">
            <a:spLocks noChangeArrowheads="1"/>
          </p:cNvSpPr>
          <p:nvPr/>
        </p:nvSpPr>
        <p:spPr bwMode="auto">
          <a:xfrm>
            <a:off x="5313275" y="5953264"/>
            <a:ext cx="1366080" cy="646331"/>
          </a:xfrm>
          <a:prstGeom prst="rect">
            <a:avLst/>
          </a:prstGeom>
          <a:noFill/>
          <a:ln w="9525">
            <a:noFill/>
            <a:miter lim="800000"/>
            <a:headEnd/>
            <a:tailEnd/>
          </a:ln>
        </p:spPr>
        <p:txBody>
          <a:bodyPr wrap="none">
            <a:spAutoFit/>
          </a:bodyPr>
          <a:lstStyle/>
          <a:p>
            <a:r>
              <a:rPr lang="en-US" dirty="0">
                <a:latin typeface="Rockwell" pitchFamily="18" charset="0"/>
              </a:rPr>
              <a:t>Generated</a:t>
            </a:r>
          </a:p>
          <a:p>
            <a:r>
              <a:rPr lang="en-US" dirty="0" smtClean="0">
                <a:latin typeface="Rockwell" pitchFamily="18" charset="0"/>
              </a:rPr>
              <a:t>Solution</a:t>
            </a:r>
            <a:endParaRPr lang="en-US" dirty="0">
              <a:latin typeface="Rockwell" pitchFamily="18" charset="0"/>
            </a:endParaRPr>
          </a:p>
        </p:txBody>
      </p:sp>
      <p:cxnSp>
        <p:nvCxnSpPr>
          <p:cNvPr id="24" name="Straight Connector 23"/>
          <p:cNvCxnSpPr/>
          <p:nvPr/>
        </p:nvCxnSpPr>
        <p:spPr>
          <a:xfrm flipV="1">
            <a:off x="1304367" y="4245762"/>
            <a:ext cx="506390" cy="4115"/>
          </a:xfrm>
          <a:prstGeom prst="line">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13892" y="5631795"/>
            <a:ext cx="496865" cy="4885"/>
          </a:xfrm>
          <a:prstGeom prst="line">
            <a:avLst/>
          </a:prstGeom>
          <a:ln>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52" name="Group 51"/>
          <p:cNvGrpSpPr/>
          <p:nvPr/>
        </p:nvGrpSpPr>
        <p:grpSpPr>
          <a:xfrm>
            <a:off x="6122242" y="4503532"/>
            <a:ext cx="1697037" cy="914344"/>
            <a:chOff x="6122242" y="4313032"/>
            <a:chExt cx="1697037" cy="914344"/>
          </a:xfrm>
        </p:grpSpPr>
        <p:sp>
          <p:nvSpPr>
            <p:cNvPr id="30" name="Rounded Rectangle 29"/>
            <p:cNvSpPr/>
            <p:nvPr/>
          </p:nvSpPr>
          <p:spPr bwMode="auto">
            <a:xfrm>
              <a:off x="6122242" y="4313032"/>
              <a:ext cx="1697037" cy="91434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2" name="TextBox 20"/>
            <p:cNvSpPr txBox="1">
              <a:spLocks noChangeArrowheads="1"/>
            </p:cNvSpPr>
            <p:nvPr/>
          </p:nvSpPr>
          <p:spPr bwMode="auto">
            <a:xfrm>
              <a:off x="6244480" y="4412785"/>
              <a:ext cx="1427054" cy="646331"/>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Plug-In</a:t>
              </a:r>
            </a:p>
            <a:p>
              <a:r>
                <a:rPr lang="en-US" dirty="0" smtClean="0">
                  <a:solidFill>
                    <a:srgbClr val="FFFFFF"/>
                  </a:solidFill>
                  <a:latin typeface="Rockwell" pitchFamily="18" charset="0"/>
                </a:rPr>
                <a:t>Generators</a:t>
              </a:r>
              <a:endParaRPr lang="en-US" dirty="0">
                <a:solidFill>
                  <a:srgbClr val="FFFFFF"/>
                </a:solidFill>
                <a:latin typeface="Rockwell" pitchFamily="18" charset="0"/>
              </a:endParaRPr>
            </a:p>
          </p:txBody>
        </p:sp>
      </p:grpSp>
      <p:grpSp>
        <p:nvGrpSpPr>
          <p:cNvPr id="53" name="Group 52"/>
          <p:cNvGrpSpPr/>
          <p:nvPr/>
        </p:nvGrpSpPr>
        <p:grpSpPr>
          <a:xfrm>
            <a:off x="6122242" y="1476916"/>
            <a:ext cx="2481557" cy="3965350"/>
            <a:chOff x="6122242" y="1286416"/>
            <a:chExt cx="2481557" cy="3965350"/>
          </a:xfrm>
        </p:grpSpPr>
        <p:grpSp>
          <p:nvGrpSpPr>
            <p:cNvPr id="54" name="Group 3"/>
            <p:cNvGrpSpPr/>
            <p:nvPr/>
          </p:nvGrpSpPr>
          <p:grpSpPr>
            <a:xfrm>
              <a:off x="6905173" y="3478753"/>
              <a:ext cx="1698626" cy="937546"/>
              <a:chOff x="6683375" y="3863975"/>
              <a:chExt cx="1698626" cy="937546"/>
            </a:xfrm>
          </p:grpSpPr>
          <p:sp>
            <p:nvSpPr>
              <p:cNvPr id="76" name="Rounded Rectangle 4"/>
              <p:cNvSpPr/>
              <p:nvPr/>
            </p:nvSpPr>
            <p:spPr>
              <a:xfrm>
                <a:off x="6685403" y="3887121"/>
                <a:ext cx="1696598"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77" name="TextBox 82"/>
              <p:cNvSpPr txBox="1">
                <a:spLocks noChangeArrowheads="1"/>
              </p:cNvSpPr>
              <p:nvPr/>
            </p:nvSpPr>
            <p:spPr bwMode="auto">
              <a:xfrm>
                <a:off x="6683375" y="3863975"/>
                <a:ext cx="1601788" cy="260350"/>
              </a:xfrm>
              <a:prstGeom prst="rect">
                <a:avLst/>
              </a:prstGeom>
              <a:noFill/>
              <a:ln w="9525">
                <a:noFill/>
                <a:miter lim="800000"/>
                <a:headEnd/>
                <a:tailEnd/>
              </a:ln>
            </p:spPr>
            <p:txBody>
              <a:bodyPr>
                <a:spAutoFit/>
              </a:bodyPr>
              <a:lstStyle/>
              <a:p>
                <a:r>
                  <a:rPr lang="en-US" sz="1100" dirty="0">
                    <a:solidFill>
                      <a:srgbClr val="FFFFFF"/>
                    </a:solidFill>
                    <a:latin typeface="Rockwell" pitchFamily="18" charset="0"/>
                  </a:rPr>
                  <a:t>Plug-In      Generators</a:t>
                </a:r>
              </a:p>
            </p:txBody>
          </p:sp>
        </p:grpSp>
        <p:sp>
          <p:nvSpPr>
            <p:cNvPr id="55" name="Flowchart: Magnetic Disk 6"/>
            <p:cNvSpPr/>
            <p:nvPr/>
          </p:nvSpPr>
          <p:spPr>
            <a:xfrm>
              <a:off x="7230611" y="2508791"/>
              <a:ext cx="639762" cy="858837"/>
            </a:xfrm>
            <a:prstGeom prst="flowChartMagneticDisk">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grpSp>
          <p:nvGrpSpPr>
            <p:cNvPr id="56" name="Group 7"/>
            <p:cNvGrpSpPr/>
            <p:nvPr/>
          </p:nvGrpSpPr>
          <p:grpSpPr>
            <a:xfrm>
              <a:off x="6651318" y="3671480"/>
              <a:ext cx="1801502" cy="951861"/>
              <a:chOff x="6634240" y="3872454"/>
              <a:chExt cx="1801502" cy="951861"/>
            </a:xfrm>
          </p:grpSpPr>
          <p:sp>
            <p:nvSpPr>
              <p:cNvPr id="74" name="Rounded Rectangle 73"/>
              <p:cNvSpPr/>
              <p:nvPr/>
            </p:nvSpPr>
            <p:spPr bwMode="auto">
              <a:xfrm>
                <a:off x="6689658" y="3909971"/>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75" name="TextBox 20"/>
              <p:cNvSpPr txBox="1">
                <a:spLocks noChangeArrowheads="1"/>
              </p:cNvSpPr>
              <p:nvPr/>
            </p:nvSpPr>
            <p:spPr bwMode="auto">
              <a:xfrm>
                <a:off x="6634240" y="3872454"/>
                <a:ext cx="1801502" cy="261610"/>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ASP.NET Generator</a:t>
                </a:r>
                <a:endParaRPr lang="en-US" sz="1050" dirty="0">
                  <a:solidFill>
                    <a:srgbClr val="FFFFFF"/>
                  </a:solidFill>
                  <a:latin typeface="Rockwell" pitchFamily="18" charset="0"/>
                </a:endParaRPr>
              </a:p>
            </p:txBody>
          </p:sp>
        </p:grpSp>
        <p:sp>
          <p:nvSpPr>
            <p:cNvPr id="57" name="Rounded Rectangle 56"/>
            <p:cNvSpPr/>
            <p:nvPr/>
          </p:nvSpPr>
          <p:spPr bwMode="auto">
            <a:xfrm>
              <a:off x="6695623" y="1286416"/>
              <a:ext cx="1695450" cy="914400"/>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58" name="TextBox 22"/>
            <p:cNvSpPr txBox="1">
              <a:spLocks noChangeArrowheads="1"/>
            </p:cNvSpPr>
            <p:nvPr/>
          </p:nvSpPr>
          <p:spPr bwMode="auto">
            <a:xfrm>
              <a:off x="6759844" y="1383731"/>
              <a:ext cx="1545851" cy="646331"/>
            </a:xfrm>
            <a:prstGeom prst="rect">
              <a:avLst/>
            </a:prstGeom>
            <a:noFill/>
            <a:ln w="9525">
              <a:noFill/>
              <a:miter lim="800000"/>
              <a:headEnd/>
              <a:tailEnd/>
            </a:ln>
          </p:spPr>
          <p:txBody>
            <a:bodyPr wrap="none">
              <a:spAutoFit/>
            </a:bodyPr>
            <a:lstStyle/>
            <a:p>
              <a:r>
                <a:rPr lang="en-US" dirty="0">
                  <a:solidFill>
                    <a:srgbClr val="FFFFFF"/>
                  </a:solidFill>
                  <a:latin typeface="Rockwell" pitchFamily="18" charset="0"/>
                </a:rPr>
                <a:t>CTC</a:t>
              </a:r>
            </a:p>
            <a:p>
              <a:r>
                <a:rPr lang="en-US" dirty="0">
                  <a:solidFill>
                    <a:srgbClr val="FFFFFF"/>
                  </a:solidFill>
                  <a:latin typeface="Rockwell" pitchFamily="18" charset="0"/>
                </a:rPr>
                <a:t>Configurator</a:t>
              </a:r>
            </a:p>
          </p:txBody>
        </p:sp>
        <p:sp>
          <p:nvSpPr>
            <p:cNvPr id="59" name="TextBox 23"/>
            <p:cNvSpPr txBox="1">
              <a:spLocks noChangeArrowheads="1"/>
            </p:cNvSpPr>
            <p:nvPr/>
          </p:nvSpPr>
          <p:spPr bwMode="auto">
            <a:xfrm>
              <a:off x="6301923" y="2465928"/>
              <a:ext cx="1017588" cy="923925"/>
            </a:xfrm>
            <a:prstGeom prst="rect">
              <a:avLst/>
            </a:prstGeom>
            <a:noFill/>
            <a:ln w="9525">
              <a:noFill/>
              <a:miter lim="800000"/>
              <a:headEnd/>
              <a:tailEnd/>
            </a:ln>
          </p:spPr>
          <p:txBody>
            <a:bodyPr wrap="none">
              <a:spAutoFit/>
            </a:bodyPr>
            <a:lstStyle/>
            <a:p>
              <a:r>
                <a:rPr lang="en-US" dirty="0">
                  <a:latin typeface="Rockwell" pitchFamily="18" charset="0"/>
                </a:rPr>
                <a:t>CTC</a:t>
              </a:r>
            </a:p>
            <a:p>
              <a:r>
                <a:rPr lang="en-US" dirty="0">
                  <a:latin typeface="Rockwell" pitchFamily="18" charset="0"/>
                </a:rPr>
                <a:t>Config</a:t>
              </a:r>
            </a:p>
            <a:p>
              <a:r>
                <a:rPr lang="en-US" dirty="0">
                  <a:latin typeface="Rockwell" pitchFamily="18" charset="0"/>
                </a:rPr>
                <a:t>XML DB</a:t>
              </a:r>
            </a:p>
          </p:txBody>
        </p:sp>
        <p:cxnSp>
          <p:nvCxnSpPr>
            <p:cNvPr id="60" name="Straight Arrow Connector 13"/>
            <p:cNvCxnSpPr/>
            <p:nvPr/>
          </p:nvCxnSpPr>
          <p:spPr>
            <a:xfrm rot="16200000" flipH="1">
              <a:off x="7395710" y="2354804"/>
              <a:ext cx="307975"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p:nvPr/>
          </p:nvCxnSpPr>
          <p:spPr>
            <a:xfrm rot="16200000" flipH="1">
              <a:off x="7391742" y="3525584"/>
              <a:ext cx="317500" cy="15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2" name="Rounded Rectangle 15"/>
            <p:cNvSpPr/>
            <p:nvPr/>
          </p:nvSpPr>
          <p:spPr bwMode="auto">
            <a:xfrm>
              <a:off x="6505092" y="3899132"/>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63" name="TextBox 20"/>
            <p:cNvSpPr txBox="1">
              <a:spLocks noChangeArrowheads="1"/>
            </p:cNvSpPr>
            <p:nvPr/>
          </p:nvSpPr>
          <p:spPr bwMode="auto">
            <a:xfrm>
              <a:off x="6441768" y="3861980"/>
              <a:ext cx="2033510" cy="261610"/>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WCF Services Generator</a:t>
              </a:r>
              <a:endParaRPr lang="en-US" sz="1050" dirty="0">
                <a:solidFill>
                  <a:srgbClr val="FFFFFF"/>
                </a:solidFill>
                <a:latin typeface="Rockwell" pitchFamily="18" charset="0"/>
              </a:endParaRPr>
            </a:p>
          </p:txBody>
        </p:sp>
        <p:grpSp>
          <p:nvGrpSpPr>
            <p:cNvPr id="64" name="Group 25"/>
            <p:cNvGrpSpPr/>
            <p:nvPr/>
          </p:nvGrpSpPr>
          <p:grpSpPr>
            <a:xfrm>
              <a:off x="6226044" y="4073744"/>
              <a:ext cx="2033510" cy="951496"/>
              <a:chOff x="1141036" y="3848951"/>
              <a:chExt cx="2033510" cy="951496"/>
            </a:xfrm>
          </p:grpSpPr>
          <p:sp>
            <p:nvSpPr>
              <p:cNvPr id="72" name="Rounded Rectangle 71"/>
              <p:cNvSpPr/>
              <p:nvPr/>
            </p:nvSpPr>
            <p:spPr bwMode="auto">
              <a:xfrm>
                <a:off x="1204360" y="3886103"/>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73" name="TextBox 20"/>
              <p:cNvSpPr txBox="1">
                <a:spLocks noChangeArrowheads="1"/>
              </p:cNvSpPr>
              <p:nvPr/>
            </p:nvSpPr>
            <p:spPr bwMode="auto">
              <a:xfrm>
                <a:off x="1141036" y="3848951"/>
                <a:ext cx="2033510" cy="261610"/>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WPF Client Generator</a:t>
                </a:r>
                <a:endParaRPr lang="en-US" sz="1050" dirty="0">
                  <a:solidFill>
                    <a:srgbClr val="FFFFFF"/>
                  </a:solidFill>
                  <a:latin typeface="Rockwell" pitchFamily="18" charset="0"/>
                </a:endParaRPr>
              </a:p>
            </p:txBody>
          </p:sp>
        </p:grpSp>
        <p:grpSp>
          <p:nvGrpSpPr>
            <p:cNvPr id="65" name="Group 60"/>
            <p:cNvGrpSpPr/>
            <p:nvPr/>
          </p:nvGrpSpPr>
          <p:grpSpPr>
            <a:xfrm>
              <a:off x="6122242" y="4294447"/>
              <a:ext cx="1697037" cy="957319"/>
              <a:chOff x="6488014" y="4081521"/>
              <a:chExt cx="1697037" cy="957319"/>
            </a:xfrm>
          </p:grpSpPr>
          <p:sp>
            <p:nvSpPr>
              <p:cNvPr id="66" name="Rounded Rectangle 65"/>
              <p:cNvSpPr/>
              <p:nvPr/>
            </p:nvSpPr>
            <p:spPr bwMode="auto">
              <a:xfrm>
                <a:off x="6488014" y="4100106"/>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grpSp>
            <p:nvGrpSpPr>
              <p:cNvPr id="67" name="Group 50"/>
              <p:cNvGrpSpPr/>
              <p:nvPr/>
            </p:nvGrpSpPr>
            <p:grpSpPr>
              <a:xfrm>
                <a:off x="6610252" y="4081521"/>
                <a:ext cx="1431336" cy="957319"/>
                <a:chOff x="236748" y="505807"/>
                <a:chExt cx="1431336" cy="957319"/>
              </a:xfrm>
            </p:grpSpPr>
            <p:sp>
              <p:nvSpPr>
                <p:cNvPr id="68" name="TextBox 20"/>
                <p:cNvSpPr txBox="1">
                  <a:spLocks noChangeArrowheads="1"/>
                </p:cNvSpPr>
                <p:nvPr/>
              </p:nvSpPr>
              <p:spPr bwMode="auto">
                <a:xfrm>
                  <a:off x="236748" y="505807"/>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CTC</a:t>
                  </a:r>
                  <a:endParaRPr lang="en-US" dirty="0">
                    <a:solidFill>
                      <a:srgbClr val="FFFFFF"/>
                    </a:solidFill>
                    <a:latin typeface="Rockwell" pitchFamily="18" charset="0"/>
                  </a:endParaRPr>
                </a:p>
              </p:txBody>
            </p:sp>
            <p:sp>
              <p:nvSpPr>
                <p:cNvPr id="69" name="TextBox 20"/>
                <p:cNvSpPr txBox="1">
                  <a:spLocks noChangeArrowheads="1"/>
                </p:cNvSpPr>
                <p:nvPr/>
              </p:nvSpPr>
              <p:spPr bwMode="auto">
                <a:xfrm>
                  <a:off x="241030" y="700354"/>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Silverlight</a:t>
                  </a:r>
                  <a:endParaRPr lang="en-US" dirty="0">
                    <a:solidFill>
                      <a:srgbClr val="FFFFFF"/>
                    </a:solidFill>
                    <a:latin typeface="Rockwell" pitchFamily="18" charset="0"/>
                  </a:endParaRPr>
                </a:p>
              </p:txBody>
            </p:sp>
            <p:sp>
              <p:nvSpPr>
                <p:cNvPr id="70" name="TextBox 20"/>
                <p:cNvSpPr txBox="1">
                  <a:spLocks noChangeArrowheads="1"/>
                </p:cNvSpPr>
                <p:nvPr/>
              </p:nvSpPr>
              <p:spPr bwMode="auto">
                <a:xfrm>
                  <a:off x="238287" y="1093794"/>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Generator</a:t>
                  </a:r>
                  <a:endParaRPr lang="en-US" dirty="0">
                    <a:solidFill>
                      <a:srgbClr val="FFFFFF"/>
                    </a:solidFill>
                    <a:latin typeface="Rockwell" pitchFamily="18" charset="0"/>
                  </a:endParaRPr>
                </a:p>
              </p:txBody>
            </p:sp>
            <p:sp>
              <p:nvSpPr>
                <p:cNvPr id="71" name="TextBox 20"/>
                <p:cNvSpPr txBox="1">
                  <a:spLocks noChangeArrowheads="1"/>
                </p:cNvSpPr>
                <p:nvPr/>
              </p:nvSpPr>
              <p:spPr bwMode="auto">
                <a:xfrm>
                  <a:off x="238287" y="902928"/>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Client</a:t>
                  </a:r>
                  <a:endParaRPr lang="en-US" dirty="0">
                    <a:solidFill>
                      <a:srgbClr val="FFFFFF"/>
                    </a:solidFill>
                    <a:latin typeface="Rockwell" pitchFamily="18"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8.69766E-7 L 0.08767 -0.11821 " pathEditMode="relative" rAng="0" ptsTypes="AA">
                                      <p:cBhvr>
                                        <p:cTn id="6" dur="2000" fill="hold"/>
                                        <p:tgtEl>
                                          <p:spTgt spid="52"/>
                                        </p:tgtEl>
                                        <p:attrNameLst>
                                          <p:attrName>ppt_x</p:attrName>
                                          <p:attrName>ppt_y</p:attrName>
                                        </p:attrNameLst>
                                      </p:cBhvr>
                                      <p:rCtr x="44" y="-59"/>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5303"/>
            <a:ext cx="6450376" cy="3834422"/>
          </a:xfrm>
        </p:spPr>
        <p:txBody>
          <a:bodyPr>
            <a:normAutofit/>
          </a:bodyPr>
          <a:lstStyle/>
          <a:p>
            <a:r>
              <a:rPr lang="en-US" sz="2200" dirty="0" smtClean="0"/>
              <a:t>Specializes in client interface solutions to customers using EAE and AB Suite systems</a:t>
            </a:r>
          </a:p>
          <a:p>
            <a:endParaRPr lang="en-US" sz="2200" dirty="0" smtClean="0"/>
          </a:p>
          <a:p>
            <a:r>
              <a:rPr lang="en-US" sz="2200" dirty="0" smtClean="0"/>
              <a:t>The company aim is to  provide products and services that add value to EAE and AB Suite by enriching the End User Interface capabilities</a:t>
            </a:r>
          </a:p>
          <a:p>
            <a:endParaRPr lang="en-US" sz="2200" dirty="0" smtClean="0"/>
          </a:p>
          <a:p>
            <a:r>
              <a:rPr lang="en-US" sz="2200" dirty="0" smtClean="0"/>
              <a:t>Founded May 2007</a:t>
            </a:r>
          </a:p>
          <a:p>
            <a:endParaRPr lang="en-US" sz="2200" dirty="0" smtClean="0"/>
          </a:p>
          <a:p>
            <a:r>
              <a:rPr lang="en-US" sz="2200" dirty="0" smtClean="0"/>
              <a:t>Located in Adelaide, South Australia</a:t>
            </a:r>
          </a:p>
        </p:txBody>
      </p:sp>
      <p:sp>
        <p:nvSpPr>
          <p:cNvPr id="4" name="Title 1"/>
          <p:cNvSpPr>
            <a:spLocks noGrp="1"/>
          </p:cNvSpPr>
          <p:nvPr>
            <p:ph type="title"/>
          </p:nvPr>
        </p:nvSpPr>
        <p:spPr>
          <a:xfrm>
            <a:off x="457200" y="253536"/>
            <a:ext cx="8229600" cy="1143000"/>
          </a:xfrm>
        </p:spPr>
        <p:txBody>
          <a:bodyPr anchor="ctr"/>
          <a:lstStyle/>
          <a:p>
            <a:pPr algn="l"/>
            <a:r>
              <a:rPr lang="en-US" dirty="0" smtClean="0">
                <a:solidFill>
                  <a:srgbClr val="B54A01"/>
                </a:solidFill>
                <a:latin typeface="Elephant" pitchFamily="18" charset="0"/>
              </a:rPr>
              <a:t>Client Tools </a:t>
            </a:r>
            <a:r>
              <a:rPr lang="en-US" dirty="0" smtClean="0">
                <a:solidFill>
                  <a:srgbClr val="69704C"/>
                </a:solidFill>
                <a:latin typeface="Elephant" pitchFamily="18" charset="0"/>
              </a:rPr>
              <a:t>Consultancy</a:t>
            </a:r>
            <a:endParaRPr lang="en-US" dirty="0">
              <a:solidFill>
                <a:srgbClr val="69704C"/>
              </a:solidFill>
              <a:latin typeface="Elephant" pitchFamily="18" charset="0"/>
            </a:endParaRPr>
          </a:p>
        </p:txBody>
      </p:sp>
      <p:sp>
        <p:nvSpPr>
          <p:cNvPr id="6" name="Slide Number Placeholder 5"/>
          <p:cNvSpPr>
            <a:spLocks noGrp="1"/>
          </p:cNvSpPr>
          <p:nvPr>
            <p:ph type="sldNum" sz="quarter" idx="11"/>
          </p:nvPr>
        </p:nvSpPr>
        <p:spPr/>
        <p:txBody>
          <a:bodyPr/>
          <a:lstStyle/>
          <a:p>
            <a:fld id="{F3A0A0BA-DD78-4A37-8551-C21259D5916B}" type="slidenum">
              <a:rPr lang="en-US" smtClean="0"/>
              <a:pPr/>
              <a:t>2</a:t>
            </a:fld>
            <a:endParaRPr lang="en-US" dirty="0"/>
          </a:p>
        </p:txBody>
      </p:sp>
      <p:grpSp>
        <p:nvGrpSpPr>
          <p:cNvPr id="8" name="Group 7"/>
          <p:cNvGrpSpPr>
            <a:grpSpLocks noChangeAspect="1"/>
          </p:cNvGrpSpPr>
          <p:nvPr/>
        </p:nvGrpSpPr>
        <p:grpSpPr>
          <a:xfrm>
            <a:off x="7017745" y="1701050"/>
            <a:ext cx="937043" cy="932685"/>
            <a:chOff x="4143372" y="285728"/>
            <a:chExt cx="682625" cy="679450"/>
          </a:xfrm>
          <a:effectLst>
            <a:outerShdw blurRad="50800" dist="38100" dir="2700000" algn="tl" rotWithShape="0">
              <a:prstClr val="black">
                <a:alpha val="40000"/>
              </a:prstClr>
            </a:outerShdw>
          </a:effectLst>
        </p:grpSpPr>
        <p:pic>
          <p:nvPicPr>
            <p:cNvPr id="9"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10"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11"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pic>
        <p:nvPicPr>
          <p:cNvPr id="12" name="Picture 11" descr="Map-Australia.jpg"/>
          <p:cNvPicPr>
            <a:picLocks noChangeAspect="1"/>
          </p:cNvPicPr>
          <p:nvPr/>
        </p:nvPicPr>
        <p:blipFill>
          <a:blip r:embed="rId6" cstate="print"/>
          <a:stretch>
            <a:fillRect/>
          </a:stretch>
        </p:blipFill>
        <p:spPr>
          <a:xfrm>
            <a:off x="5762625" y="3808051"/>
            <a:ext cx="2980840" cy="2573700"/>
          </a:xfrm>
          <a:prstGeom prst="rect">
            <a:avLst/>
          </a:prstGeom>
        </p:spPr>
      </p:pic>
      <p:sp>
        <p:nvSpPr>
          <p:cNvPr id="13" name="Oval 12"/>
          <p:cNvSpPr>
            <a:spLocks noChangeAspect="1"/>
          </p:cNvSpPr>
          <p:nvPr/>
        </p:nvSpPr>
        <p:spPr>
          <a:xfrm>
            <a:off x="7496174" y="5572125"/>
            <a:ext cx="219076" cy="2190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13" descr="australia.gif"/>
          <p:cNvPicPr>
            <a:picLocks noChangeAspect="1"/>
          </p:cNvPicPr>
          <p:nvPr/>
        </p:nvPicPr>
        <p:blipFill>
          <a:blip r:embed="rId7" cstate="print"/>
          <a:stretch>
            <a:fillRect/>
          </a:stretch>
        </p:blipFill>
        <p:spPr>
          <a:xfrm>
            <a:off x="3524250" y="5653087"/>
            <a:ext cx="1428750" cy="714375"/>
          </a:xfrm>
          <a:prstGeom prst="rect">
            <a:avLst/>
          </a:prstGeom>
        </p:spPr>
      </p:pic>
      <p:pic>
        <p:nvPicPr>
          <p:cNvPr id="15" name="Picture 14" descr="denmark.gif"/>
          <p:cNvPicPr>
            <a:picLocks noChangeAspect="1"/>
          </p:cNvPicPr>
          <p:nvPr/>
        </p:nvPicPr>
        <p:blipFill>
          <a:blip r:embed="rId8" cstate="print"/>
          <a:stretch>
            <a:fillRect/>
          </a:stretch>
        </p:blipFill>
        <p:spPr>
          <a:xfrm>
            <a:off x="1590674" y="5648325"/>
            <a:ext cx="942975" cy="71666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617792"/>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Replacing Painted Controls </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20</a:t>
            </a:fld>
            <a:endParaRPr lang="en-US" dirty="0"/>
          </a:p>
        </p:txBody>
      </p:sp>
      <p:sp>
        <p:nvSpPr>
          <p:cNvPr id="14" name="Right Arrow 13"/>
          <p:cNvSpPr/>
          <p:nvPr/>
        </p:nvSpPr>
        <p:spPr>
          <a:xfrm rot="5400000">
            <a:off x="1419457" y="3378048"/>
            <a:ext cx="374572" cy="297456"/>
          </a:xfrm>
          <a:prstGeom prst="rightArrow">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9" name="Right Arrow 18"/>
          <p:cNvSpPr/>
          <p:nvPr/>
        </p:nvSpPr>
        <p:spPr>
          <a:xfrm rot="5400000">
            <a:off x="7315432" y="4397223"/>
            <a:ext cx="374572" cy="297456"/>
          </a:xfrm>
          <a:prstGeom prst="rightArrow">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20" name="Picture 19" descr="Image1.gif"/>
          <p:cNvPicPr>
            <a:picLocks noChangeAspect="1"/>
          </p:cNvPicPr>
          <p:nvPr/>
        </p:nvPicPr>
        <p:blipFill>
          <a:blip r:embed="rId3" cstate="print"/>
          <a:stretch>
            <a:fillRect/>
          </a:stretch>
        </p:blipFill>
        <p:spPr>
          <a:xfrm>
            <a:off x="1166812" y="2971800"/>
            <a:ext cx="866775" cy="190500"/>
          </a:xfrm>
          <a:prstGeom prst="rect">
            <a:avLst/>
          </a:prstGeom>
          <a:effectLst>
            <a:outerShdw blurRad="50800" dist="38100" dir="2700000" algn="tl" rotWithShape="0">
              <a:prstClr val="black">
                <a:alpha val="40000"/>
              </a:prstClr>
            </a:outerShdw>
          </a:effectLst>
        </p:spPr>
      </p:pic>
      <p:pic>
        <p:nvPicPr>
          <p:cNvPr id="22" name="Picture 21" descr="Image1.gif"/>
          <p:cNvPicPr>
            <a:picLocks noChangeAspect="1"/>
          </p:cNvPicPr>
          <p:nvPr/>
        </p:nvPicPr>
        <p:blipFill>
          <a:blip r:embed="rId4" cstate="print"/>
          <a:stretch>
            <a:fillRect/>
          </a:stretch>
        </p:blipFill>
        <p:spPr>
          <a:xfrm>
            <a:off x="319087" y="3852862"/>
            <a:ext cx="1838325" cy="1819275"/>
          </a:xfrm>
          <a:prstGeom prst="rect">
            <a:avLst/>
          </a:prstGeom>
          <a:effectLst>
            <a:outerShdw blurRad="50800" dist="38100" dir="2700000" algn="tl" rotWithShape="0">
              <a:prstClr val="black">
                <a:alpha val="40000"/>
              </a:prstClr>
            </a:outerShdw>
          </a:effectLst>
        </p:spPr>
      </p:pic>
      <p:pic>
        <p:nvPicPr>
          <p:cNvPr id="21" name="Picture 20" descr="Image1.gif"/>
          <p:cNvPicPr>
            <a:picLocks noChangeAspect="1"/>
          </p:cNvPicPr>
          <p:nvPr/>
        </p:nvPicPr>
        <p:blipFill>
          <a:blip r:embed="rId5" cstate="print"/>
          <a:stretch>
            <a:fillRect/>
          </a:stretch>
        </p:blipFill>
        <p:spPr>
          <a:xfrm>
            <a:off x="1419225" y="4591050"/>
            <a:ext cx="1695450" cy="1695450"/>
          </a:xfrm>
          <a:prstGeom prst="rect">
            <a:avLst/>
          </a:prstGeom>
          <a:effectLst>
            <a:outerShdw blurRad="50800" dist="38100" dir="2700000" algn="tl" rotWithShape="0">
              <a:prstClr val="black">
                <a:alpha val="40000"/>
              </a:prstClr>
            </a:outerShdw>
          </a:effectLst>
        </p:spPr>
      </p:pic>
      <p:pic>
        <p:nvPicPr>
          <p:cNvPr id="24" name="Picture 23" descr="Image1.gif"/>
          <p:cNvPicPr>
            <a:picLocks noChangeAspect="1"/>
          </p:cNvPicPr>
          <p:nvPr/>
        </p:nvPicPr>
        <p:blipFill>
          <a:blip r:embed="rId6" cstate="print"/>
          <a:stretch>
            <a:fillRect/>
          </a:stretch>
        </p:blipFill>
        <p:spPr>
          <a:xfrm>
            <a:off x="6196012" y="4857750"/>
            <a:ext cx="2581275" cy="1276350"/>
          </a:xfrm>
          <a:prstGeom prst="rect">
            <a:avLst/>
          </a:prstGeom>
          <a:effectLst>
            <a:outerShdw blurRad="50800" dist="38100" dir="2700000" algn="tl" rotWithShape="0">
              <a:prstClr val="black">
                <a:alpha val="40000"/>
              </a:prstClr>
            </a:outerShdw>
          </a:effectLst>
        </p:spPr>
      </p:pic>
      <p:pic>
        <p:nvPicPr>
          <p:cNvPr id="25" name="Picture 24" descr="Image1.gif"/>
          <p:cNvPicPr>
            <a:picLocks noChangeAspect="1"/>
          </p:cNvPicPr>
          <p:nvPr/>
        </p:nvPicPr>
        <p:blipFill>
          <a:blip r:embed="rId7" cstate="print"/>
          <a:stretch>
            <a:fillRect/>
          </a:stretch>
        </p:blipFill>
        <p:spPr>
          <a:xfrm>
            <a:off x="6238875" y="3033712"/>
            <a:ext cx="2476500" cy="1190625"/>
          </a:xfrm>
          <a:prstGeom prst="rect">
            <a:avLst/>
          </a:prstGeom>
          <a:effectLst>
            <a:outerShdw blurRad="50800" dist="38100" dir="2700000" algn="tl" rotWithShape="0">
              <a:prstClr val="black">
                <a:alpha val="40000"/>
              </a:prstClr>
            </a:outerShdw>
          </a:effectLst>
        </p:spPr>
      </p:pic>
      <p:grpSp>
        <p:nvGrpSpPr>
          <p:cNvPr id="26" name="Group 25"/>
          <p:cNvGrpSpPr/>
          <p:nvPr/>
        </p:nvGrpSpPr>
        <p:grpSpPr>
          <a:xfrm>
            <a:off x="2504506" y="2974554"/>
            <a:ext cx="3764095" cy="2739833"/>
            <a:chOff x="2504506" y="2974554"/>
            <a:chExt cx="3764095" cy="2739833"/>
          </a:xfrm>
        </p:grpSpPr>
        <p:graphicFrame>
          <p:nvGraphicFramePr>
            <p:cNvPr id="27" name="Diagram 26"/>
            <p:cNvGraphicFramePr/>
            <p:nvPr/>
          </p:nvGraphicFramePr>
          <p:xfrm>
            <a:off x="2504506" y="2974554"/>
            <a:ext cx="3764095" cy="27398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8" name="Group 9"/>
            <p:cNvGrpSpPr>
              <a:grpSpLocks noChangeAspect="1"/>
            </p:cNvGrpSpPr>
            <p:nvPr/>
          </p:nvGrpSpPr>
          <p:grpSpPr>
            <a:xfrm>
              <a:off x="4805876" y="5037095"/>
              <a:ext cx="374849" cy="373106"/>
              <a:chOff x="4143372" y="285728"/>
              <a:chExt cx="682623" cy="679450"/>
            </a:xfrm>
          </p:grpSpPr>
          <p:pic>
            <p:nvPicPr>
              <p:cNvPr id="32" name="Picture 58" descr="C-Grey-Logo"/>
              <p:cNvPicPr>
                <a:picLocks noChangeAspect="1" noChangeArrowheads="1"/>
              </p:cNvPicPr>
              <p:nvPr/>
            </p:nvPicPr>
            <p:blipFill>
              <a:blip r:embed="rId13" cstate="print"/>
              <a:srcRect/>
              <a:stretch>
                <a:fillRect/>
              </a:stretch>
            </p:blipFill>
            <p:spPr bwMode="auto">
              <a:xfrm>
                <a:off x="4366676" y="472313"/>
                <a:ext cx="459319" cy="492865"/>
              </a:xfrm>
              <a:prstGeom prst="rect">
                <a:avLst/>
              </a:prstGeom>
              <a:noFill/>
              <a:ln w="9525">
                <a:noFill/>
                <a:miter lim="800000"/>
                <a:headEnd/>
                <a:tailEnd/>
              </a:ln>
            </p:spPr>
          </p:pic>
          <p:pic>
            <p:nvPicPr>
              <p:cNvPr id="33" name="Picture 59" descr="T-OrangeX3D"/>
              <p:cNvPicPr>
                <a:picLocks noChangeAspect="1" noChangeArrowheads="1"/>
              </p:cNvPicPr>
              <p:nvPr/>
            </p:nvPicPr>
            <p:blipFill>
              <a:blip r:embed="rId14" cstate="print"/>
              <a:srcRect/>
              <a:stretch>
                <a:fillRect/>
              </a:stretch>
            </p:blipFill>
            <p:spPr bwMode="auto">
              <a:xfrm>
                <a:off x="4265010" y="285728"/>
                <a:ext cx="423010" cy="394292"/>
              </a:xfrm>
              <a:prstGeom prst="rect">
                <a:avLst/>
              </a:prstGeom>
              <a:noFill/>
              <a:ln w="9525">
                <a:noFill/>
                <a:miter lim="800000"/>
                <a:headEnd/>
                <a:tailEnd/>
              </a:ln>
            </p:spPr>
          </p:pic>
          <p:pic>
            <p:nvPicPr>
              <p:cNvPr id="34" name="Picture 60" descr="C-OrangeX3D"/>
              <p:cNvPicPr>
                <a:picLocks noChangeAspect="1" noChangeArrowheads="1"/>
              </p:cNvPicPr>
              <p:nvPr/>
            </p:nvPicPr>
            <p:blipFill>
              <a:blip r:embed="rId15" cstate="print"/>
              <a:srcRect/>
              <a:stretch>
                <a:fillRect/>
              </a:stretch>
            </p:blipFill>
            <p:spPr bwMode="auto">
              <a:xfrm>
                <a:off x="4143372" y="511059"/>
                <a:ext cx="395777" cy="415415"/>
              </a:xfrm>
              <a:prstGeom prst="rect">
                <a:avLst/>
              </a:prstGeom>
              <a:noFill/>
              <a:ln w="9525">
                <a:noFill/>
                <a:miter lim="800000"/>
                <a:headEnd/>
                <a:tailEnd/>
              </a:ln>
            </p:spPr>
          </p:pic>
        </p:grpSp>
        <p:sp>
          <p:nvSpPr>
            <p:cNvPr id="29" name="TextBox 28"/>
            <p:cNvSpPr txBox="1"/>
            <p:nvPr/>
          </p:nvSpPr>
          <p:spPr>
            <a:xfrm>
              <a:off x="4076700" y="3343275"/>
              <a:ext cx="941283" cy="492443"/>
            </a:xfrm>
            <a:prstGeom prst="rect">
              <a:avLst/>
            </a:prstGeom>
            <a:noFill/>
          </p:spPr>
          <p:txBody>
            <a:bodyPr wrap="none" rtlCol="0">
              <a:spAutoFit/>
            </a:bodyPr>
            <a:lstStyle/>
            <a:p>
              <a:pPr algn="ctr"/>
              <a:r>
                <a:rPr lang="en-US" sz="1200" dirty="0" smtClean="0"/>
                <a:t>CTC</a:t>
              </a:r>
            </a:p>
            <a:p>
              <a:pPr algn="ctr"/>
              <a:endParaRPr lang="en-US" sz="400" dirty="0" smtClean="0"/>
            </a:p>
            <a:p>
              <a:pPr algn="ctr"/>
              <a:r>
                <a:rPr lang="en-US" sz="1000" dirty="0" smtClean="0"/>
                <a:t>Configurator</a:t>
              </a:r>
              <a:endParaRPr lang="en-US" sz="1000" dirty="0"/>
            </a:p>
          </p:txBody>
        </p:sp>
        <p:sp>
          <p:nvSpPr>
            <p:cNvPr id="30" name="TextBox 29"/>
            <p:cNvSpPr txBox="1"/>
            <p:nvPr/>
          </p:nvSpPr>
          <p:spPr>
            <a:xfrm>
              <a:off x="3514725" y="4114800"/>
              <a:ext cx="793807" cy="492443"/>
            </a:xfrm>
            <a:prstGeom prst="rect">
              <a:avLst/>
            </a:prstGeom>
            <a:noFill/>
          </p:spPr>
          <p:txBody>
            <a:bodyPr wrap="none" rtlCol="0">
              <a:spAutoFit/>
            </a:bodyPr>
            <a:lstStyle/>
            <a:p>
              <a:pPr algn="ctr"/>
              <a:r>
                <a:rPr lang="en-US" sz="1200" dirty="0" smtClean="0"/>
                <a:t>CTC</a:t>
              </a:r>
            </a:p>
            <a:p>
              <a:pPr algn="ctr"/>
              <a:endParaRPr lang="en-US" sz="400" dirty="0" smtClean="0"/>
            </a:p>
            <a:p>
              <a:pPr algn="ctr"/>
              <a:r>
                <a:rPr lang="en-US" sz="1000" dirty="0" smtClean="0"/>
                <a:t>Generator</a:t>
              </a:r>
              <a:endParaRPr lang="en-US" sz="1000" dirty="0"/>
            </a:p>
          </p:txBody>
        </p:sp>
        <p:sp>
          <p:nvSpPr>
            <p:cNvPr id="31" name="TextBox 30"/>
            <p:cNvSpPr txBox="1"/>
            <p:nvPr/>
          </p:nvSpPr>
          <p:spPr>
            <a:xfrm>
              <a:off x="4502643" y="4476750"/>
              <a:ext cx="1003800" cy="461665"/>
            </a:xfrm>
            <a:prstGeom prst="rect">
              <a:avLst/>
            </a:prstGeom>
            <a:noFill/>
          </p:spPr>
          <p:txBody>
            <a:bodyPr wrap="none" rtlCol="0">
              <a:spAutoFit/>
            </a:bodyPr>
            <a:lstStyle/>
            <a:p>
              <a:pPr algn="ctr"/>
              <a:r>
                <a:rPr lang="en-US" sz="1200" dirty="0" smtClean="0"/>
                <a:t>UI</a:t>
              </a:r>
            </a:p>
            <a:p>
              <a:pPr algn="ctr"/>
              <a:r>
                <a:rPr lang="en-US" sz="1200" dirty="0" smtClean="0"/>
                <a:t>Application</a:t>
              </a:r>
              <a:endParaRPr lang="en-US" sz="12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21</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76200" y="71438"/>
            <a:ext cx="7296150" cy="671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22</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76200" y="71438"/>
            <a:ext cx="7296150" cy="6715125"/>
          </a:xfrm>
          <a:prstGeom prst="rect">
            <a:avLst/>
          </a:prstGeom>
          <a:noFill/>
          <a:ln w="9525">
            <a:noFill/>
            <a:miter lim="800000"/>
            <a:headEnd/>
            <a:tailEnd/>
          </a:ln>
        </p:spPr>
      </p:pic>
      <p:pic>
        <p:nvPicPr>
          <p:cNvPr id="6" name="Picture 5" descr="Image1.gif"/>
          <p:cNvPicPr>
            <a:picLocks noChangeAspect="1"/>
          </p:cNvPicPr>
          <p:nvPr/>
        </p:nvPicPr>
        <p:blipFill>
          <a:blip r:embed="rId4" cstate="print"/>
          <a:stretch>
            <a:fillRect/>
          </a:stretch>
        </p:blipFill>
        <p:spPr>
          <a:xfrm>
            <a:off x="1724025" y="3652837"/>
            <a:ext cx="1695450" cy="1476375"/>
          </a:xfrm>
          <a:prstGeom prst="rect">
            <a:avLst/>
          </a:prstGeom>
        </p:spPr>
      </p:pic>
      <p:grpSp>
        <p:nvGrpSpPr>
          <p:cNvPr id="13" name="Group 12"/>
          <p:cNvGrpSpPr/>
          <p:nvPr/>
        </p:nvGrpSpPr>
        <p:grpSpPr>
          <a:xfrm>
            <a:off x="1905000" y="28575"/>
            <a:ext cx="7200900" cy="5838825"/>
            <a:chOff x="1905000" y="28575"/>
            <a:chExt cx="7200900" cy="5838825"/>
          </a:xfrm>
        </p:grpSpPr>
        <p:pic>
          <p:nvPicPr>
            <p:cNvPr id="8" name="Picture 7" descr="ControlSubstitute.gif"/>
            <p:cNvPicPr>
              <a:picLocks noChangeAspect="1"/>
            </p:cNvPicPr>
            <p:nvPr/>
          </p:nvPicPr>
          <p:blipFill>
            <a:blip r:embed="rId5" cstate="print"/>
            <a:stretch>
              <a:fillRect/>
            </a:stretch>
          </p:blipFill>
          <p:spPr>
            <a:xfrm>
              <a:off x="1905000" y="28575"/>
              <a:ext cx="7200900" cy="5838825"/>
            </a:xfrm>
            <a:prstGeom prst="rect">
              <a:avLst/>
            </a:prstGeom>
          </p:spPr>
        </p:pic>
        <p:pic>
          <p:nvPicPr>
            <p:cNvPr id="9" name="Picture 8" descr="Elipse.gif"/>
            <p:cNvPicPr>
              <a:picLocks noChangeAspect="1"/>
            </p:cNvPicPr>
            <p:nvPr/>
          </p:nvPicPr>
          <p:blipFill>
            <a:blip r:embed="rId6" cstate="print"/>
            <a:stretch>
              <a:fillRect/>
            </a:stretch>
          </p:blipFill>
          <p:spPr>
            <a:xfrm>
              <a:off x="8872537" y="1476375"/>
              <a:ext cx="142875" cy="133350"/>
            </a:xfrm>
            <a:prstGeom prst="rect">
              <a:avLst/>
            </a:prstGeom>
          </p:spPr>
        </p:pic>
        <p:pic>
          <p:nvPicPr>
            <p:cNvPr id="10" name="Picture 9" descr="DropDownArrow.gif"/>
            <p:cNvPicPr>
              <a:picLocks noChangeAspect="1"/>
            </p:cNvPicPr>
            <p:nvPr/>
          </p:nvPicPr>
          <p:blipFill>
            <a:blip r:embed="rId7" cstate="print"/>
            <a:stretch>
              <a:fillRect/>
            </a:stretch>
          </p:blipFill>
          <p:spPr>
            <a:xfrm>
              <a:off x="8863012" y="1195387"/>
              <a:ext cx="161925" cy="142875"/>
            </a:xfrm>
            <a:prstGeom prst="rect">
              <a:avLst/>
            </a:prstGeom>
          </p:spPr>
        </p:pic>
        <p:pic>
          <p:nvPicPr>
            <p:cNvPr id="11" name="Picture 10" descr="DropDownArrow.gif"/>
            <p:cNvPicPr>
              <a:picLocks noChangeAspect="1"/>
            </p:cNvPicPr>
            <p:nvPr/>
          </p:nvPicPr>
          <p:blipFill>
            <a:blip r:embed="rId7" cstate="print"/>
            <a:stretch>
              <a:fillRect/>
            </a:stretch>
          </p:blipFill>
          <p:spPr>
            <a:xfrm>
              <a:off x="8863012" y="1633537"/>
              <a:ext cx="161925" cy="142875"/>
            </a:xfrm>
            <a:prstGeom prst="rect">
              <a:avLst/>
            </a:prstGeom>
          </p:spPr>
        </p:pic>
      </p:grpSp>
      <p:sp>
        <p:nvSpPr>
          <p:cNvPr id="14" name="Rectangle 13"/>
          <p:cNvSpPr/>
          <p:nvPr/>
        </p:nvSpPr>
        <p:spPr>
          <a:xfrm>
            <a:off x="7077075" y="1485900"/>
            <a:ext cx="981075" cy="1332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StandardControls.gif"/>
          <p:cNvPicPr>
            <a:picLocks noChangeAspect="1"/>
          </p:cNvPicPr>
          <p:nvPr/>
        </p:nvPicPr>
        <p:blipFill>
          <a:blip r:embed="rId8" cstate="print"/>
          <a:stretch>
            <a:fillRect/>
          </a:stretch>
        </p:blipFill>
        <p:spPr>
          <a:xfrm>
            <a:off x="7038975" y="1347787"/>
            <a:ext cx="1981200" cy="4067175"/>
          </a:xfrm>
          <a:prstGeom prst="rect">
            <a:avLst/>
          </a:prstGeom>
        </p:spPr>
      </p:pic>
      <p:pic>
        <p:nvPicPr>
          <p:cNvPr id="16" name="Picture 15" descr="CustomControls.gif"/>
          <p:cNvPicPr>
            <a:picLocks noChangeAspect="1"/>
          </p:cNvPicPr>
          <p:nvPr/>
        </p:nvPicPr>
        <p:blipFill>
          <a:blip r:embed="rId9" cstate="print"/>
          <a:stretch>
            <a:fillRect/>
          </a:stretch>
        </p:blipFill>
        <p:spPr>
          <a:xfrm>
            <a:off x="7038975" y="1781175"/>
            <a:ext cx="1981200" cy="1828800"/>
          </a:xfrm>
          <a:prstGeom prst="rect">
            <a:avLst/>
          </a:prstGeom>
        </p:spPr>
      </p:pic>
      <p:pic>
        <p:nvPicPr>
          <p:cNvPr id="17" name="Picture 16" descr="MatchOnField.gif"/>
          <p:cNvPicPr>
            <a:picLocks noChangeAspect="1"/>
          </p:cNvPicPr>
          <p:nvPr/>
        </p:nvPicPr>
        <p:blipFill>
          <a:blip r:embed="rId10" cstate="print"/>
          <a:stretch>
            <a:fillRect/>
          </a:stretch>
        </p:blipFill>
        <p:spPr>
          <a:xfrm>
            <a:off x="3295650" y="1866900"/>
            <a:ext cx="5657850"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23</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ust3.png"/>
          <p:cNvPicPr>
            <a:picLocks noChangeAspect="1"/>
          </p:cNvPicPr>
          <p:nvPr/>
        </p:nvPicPr>
        <p:blipFill>
          <a:blip r:embed="rId3" cstate="print"/>
          <a:stretch>
            <a:fillRect/>
          </a:stretch>
        </p:blipFill>
        <p:spPr>
          <a:xfrm>
            <a:off x="84306" y="72000"/>
            <a:ext cx="7294928" cy="6714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ComponentArtASPNET.png"/>
          <p:cNvPicPr>
            <a:picLocks noChangeAspect="1"/>
          </p:cNvPicPr>
          <p:nvPr/>
        </p:nvPicPr>
        <p:blipFill>
          <a:blip r:embed="rId3" cstate="print"/>
          <a:stretch>
            <a:fillRect/>
          </a:stretch>
        </p:blipFill>
        <p:spPr>
          <a:xfrm>
            <a:off x="5929152" y="2728862"/>
            <a:ext cx="2295846" cy="714475"/>
          </a:xfrm>
          <a:prstGeom prst="rect">
            <a:avLst/>
          </a:prstGeom>
          <a:effectLst>
            <a:outerShdw blurRad="50800" dist="38100" dir="2700000" algn="tl" rotWithShape="0">
              <a:prstClr val="black">
                <a:alpha val="40000"/>
              </a:prstClr>
            </a:outerShdw>
          </a:effectLst>
        </p:spPr>
      </p:pic>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Third Party Controls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24</a:t>
            </a:fld>
            <a:endParaRPr lang="en-US" dirty="0"/>
          </a:p>
        </p:txBody>
      </p:sp>
      <p:pic>
        <p:nvPicPr>
          <p:cNvPr id="21" name="Picture 20" descr="PeterBlum.png"/>
          <p:cNvPicPr>
            <a:picLocks noChangeAspect="1"/>
          </p:cNvPicPr>
          <p:nvPr/>
        </p:nvPicPr>
        <p:blipFill>
          <a:blip r:embed="rId4" cstate="print"/>
          <a:stretch>
            <a:fillRect/>
          </a:stretch>
        </p:blipFill>
        <p:spPr>
          <a:xfrm>
            <a:off x="758676" y="1579140"/>
            <a:ext cx="3219900" cy="857370"/>
          </a:xfrm>
          <a:prstGeom prst="rect">
            <a:avLst/>
          </a:prstGeom>
          <a:effectLst>
            <a:outerShdw blurRad="50800" dist="38100" dir="2700000" algn="tl" rotWithShape="0">
              <a:prstClr val="black">
                <a:alpha val="40000"/>
              </a:prstClr>
            </a:outerShdw>
          </a:effectLst>
        </p:spPr>
      </p:pic>
      <p:grpSp>
        <p:nvGrpSpPr>
          <p:cNvPr id="46" name="Group 45"/>
          <p:cNvGrpSpPr/>
          <p:nvPr/>
        </p:nvGrpSpPr>
        <p:grpSpPr>
          <a:xfrm>
            <a:off x="3449676" y="5180796"/>
            <a:ext cx="2200582" cy="1430522"/>
            <a:chOff x="3449676" y="5180796"/>
            <a:chExt cx="2200582" cy="1430522"/>
          </a:xfrm>
          <a:effectLst>
            <a:outerShdw blurRad="50800" dist="38100" dir="2700000" algn="tl" rotWithShape="0">
              <a:prstClr val="black">
                <a:alpha val="40000"/>
              </a:prstClr>
            </a:outerShdw>
          </a:effectLst>
        </p:grpSpPr>
        <p:pic>
          <p:nvPicPr>
            <p:cNvPr id="25" name="Picture 24" descr="TelerikRadControls.png"/>
            <p:cNvPicPr>
              <a:picLocks noChangeAspect="1"/>
            </p:cNvPicPr>
            <p:nvPr/>
          </p:nvPicPr>
          <p:blipFill>
            <a:blip r:embed="rId5" cstate="print"/>
            <a:stretch>
              <a:fillRect/>
            </a:stretch>
          </p:blipFill>
          <p:spPr>
            <a:xfrm>
              <a:off x="3449676" y="5887317"/>
              <a:ext cx="2200582" cy="724001"/>
            </a:xfrm>
            <a:prstGeom prst="rect">
              <a:avLst/>
            </a:prstGeom>
          </p:spPr>
        </p:pic>
        <p:pic>
          <p:nvPicPr>
            <p:cNvPr id="26" name="Picture 25" descr="telerikLogo.gif"/>
            <p:cNvPicPr>
              <a:picLocks noChangeAspect="1"/>
            </p:cNvPicPr>
            <p:nvPr/>
          </p:nvPicPr>
          <p:blipFill>
            <a:blip r:embed="rId6" cstate="print"/>
            <a:stretch>
              <a:fillRect/>
            </a:stretch>
          </p:blipFill>
          <p:spPr>
            <a:xfrm>
              <a:off x="3449828" y="5180796"/>
              <a:ext cx="2200275" cy="704850"/>
            </a:xfrm>
            <a:prstGeom prst="rect">
              <a:avLst/>
            </a:prstGeom>
          </p:spPr>
        </p:pic>
      </p:grpSp>
      <p:pic>
        <p:nvPicPr>
          <p:cNvPr id="27" name="Picture 26" descr="DevExpress.gif"/>
          <p:cNvPicPr>
            <a:picLocks noChangeAspect="1"/>
          </p:cNvPicPr>
          <p:nvPr/>
        </p:nvPicPr>
        <p:blipFill>
          <a:blip r:embed="rId7" cstate="print"/>
          <a:stretch>
            <a:fillRect/>
          </a:stretch>
        </p:blipFill>
        <p:spPr>
          <a:xfrm>
            <a:off x="6754370" y="5348458"/>
            <a:ext cx="1809750" cy="571500"/>
          </a:xfrm>
          <a:prstGeom prst="rect">
            <a:avLst/>
          </a:prstGeom>
          <a:effectLst>
            <a:outerShdw blurRad="50800" dist="38100" dir="2700000" algn="tl" rotWithShape="0">
              <a:prstClr val="black">
                <a:alpha val="40000"/>
              </a:prstClr>
            </a:outerShdw>
          </a:effectLst>
        </p:spPr>
      </p:pic>
      <p:grpSp>
        <p:nvGrpSpPr>
          <p:cNvPr id="28" name="Group 27"/>
          <p:cNvGrpSpPr/>
          <p:nvPr/>
        </p:nvGrpSpPr>
        <p:grpSpPr>
          <a:xfrm>
            <a:off x="321266" y="2559700"/>
            <a:ext cx="1781175" cy="2359905"/>
            <a:chOff x="5829701" y="918187"/>
            <a:chExt cx="1781175" cy="2359905"/>
          </a:xfrm>
          <a:effectLst>
            <a:outerShdw blurRad="50800" dist="38100" dir="2700000" algn="tl" rotWithShape="0">
              <a:prstClr val="black">
                <a:alpha val="40000"/>
              </a:prstClr>
            </a:outerShdw>
          </a:effectLst>
        </p:grpSpPr>
        <p:pic>
          <p:nvPicPr>
            <p:cNvPr id="29" name="Picture 28" descr="DundasChart.gif"/>
            <p:cNvPicPr>
              <a:picLocks noChangeAspect="1"/>
            </p:cNvPicPr>
            <p:nvPr/>
          </p:nvPicPr>
          <p:blipFill>
            <a:blip r:embed="rId8" cstate="print"/>
            <a:stretch>
              <a:fillRect/>
            </a:stretch>
          </p:blipFill>
          <p:spPr>
            <a:xfrm>
              <a:off x="5829701" y="1773142"/>
              <a:ext cx="1781175" cy="1504950"/>
            </a:xfrm>
            <a:prstGeom prst="rect">
              <a:avLst/>
            </a:prstGeom>
          </p:spPr>
        </p:pic>
        <p:pic>
          <p:nvPicPr>
            <p:cNvPr id="30" name="Picture 29" descr="DundasLogo.gif"/>
            <p:cNvPicPr>
              <a:picLocks noChangeAspect="1"/>
            </p:cNvPicPr>
            <p:nvPr/>
          </p:nvPicPr>
          <p:blipFill>
            <a:blip r:embed="rId9" cstate="print"/>
            <a:stretch>
              <a:fillRect/>
            </a:stretch>
          </p:blipFill>
          <p:spPr>
            <a:xfrm>
              <a:off x="5829701" y="918187"/>
              <a:ext cx="1781175" cy="857250"/>
            </a:xfrm>
            <a:prstGeom prst="rect">
              <a:avLst/>
            </a:prstGeom>
          </p:spPr>
        </p:pic>
      </p:grpSp>
      <p:pic>
        <p:nvPicPr>
          <p:cNvPr id="31" name="Picture 30" descr="LeadToolsLogo.gif"/>
          <p:cNvPicPr>
            <a:picLocks noChangeAspect="1"/>
          </p:cNvPicPr>
          <p:nvPr/>
        </p:nvPicPr>
        <p:blipFill>
          <a:blip r:embed="rId10" cstate="print"/>
          <a:stretch>
            <a:fillRect/>
          </a:stretch>
        </p:blipFill>
        <p:spPr>
          <a:xfrm>
            <a:off x="5671850" y="3740743"/>
            <a:ext cx="2228850" cy="390525"/>
          </a:xfrm>
          <a:prstGeom prst="rect">
            <a:avLst/>
          </a:prstGeom>
          <a:effectLst>
            <a:outerShdw blurRad="50800" dist="38100" dir="2700000" algn="tl" rotWithShape="0">
              <a:prstClr val="black">
                <a:alpha val="40000"/>
              </a:prstClr>
            </a:outerShdw>
          </a:effectLst>
        </p:spPr>
      </p:pic>
      <p:grpSp>
        <p:nvGrpSpPr>
          <p:cNvPr id="32" name="Group 31"/>
          <p:cNvGrpSpPr/>
          <p:nvPr/>
        </p:nvGrpSpPr>
        <p:grpSpPr>
          <a:xfrm>
            <a:off x="569050" y="5080364"/>
            <a:ext cx="2519497" cy="1502184"/>
            <a:chOff x="646169" y="4992229"/>
            <a:chExt cx="2519497" cy="1502184"/>
          </a:xfrm>
          <a:effectLst>
            <a:outerShdw blurRad="50800" dist="38100" dir="2700000" algn="tl" rotWithShape="0">
              <a:prstClr val="black">
                <a:alpha val="40000"/>
              </a:prstClr>
            </a:outerShdw>
          </a:effectLst>
        </p:grpSpPr>
        <p:pic>
          <p:nvPicPr>
            <p:cNvPr id="33" name="Picture 32" descr="ChartFx.png"/>
            <p:cNvPicPr>
              <a:picLocks noChangeAspect="1"/>
            </p:cNvPicPr>
            <p:nvPr/>
          </p:nvPicPr>
          <p:blipFill>
            <a:blip r:embed="rId11" cstate="print"/>
            <a:stretch>
              <a:fillRect/>
            </a:stretch>
          </p:blipFill>
          <p:spPr>
            <a:xfrm>
              <a:off x="646169" y="5359261"/>
              <a:ext cx="2519497" cy="480122"/>
            </a:xfrm>
            <a:prstGeom prst="rect">
              <a:avLst/>
            </a:prstGeom>
          </p:spPr>
        </p:pic>
        <p:pic>
          <p:nvPicPr>
            <p:cNvPr id="34" name="Picture 33" descr="GaugesFx.png"/>
            <p:cNvPicPr>
              <a:picLocks noChangeAspect="1"/>
            </p:cNvPicPr>
            <p:nvPr/>
          </p:nvPicPr>
          <p:blipFill>
            <a:blip r:embed="rId12" cstate="print"/>
            <a:stretch>
              <a:fillRect/>
            </a:stretch>
          </p:blipFill>
          <p:spPr>
            <a:xfrm>
              <a:off x="1283867" y="5836529"/>
              <a:ext cx="1877974" cy="655215"/>
            </a:xfrm>
            <a:prstGeom prst="rect">
              <a:avLst/>
            </a:prstGeom>
          </p:spPr>
        </p:pic>
        <p:pic>
          <p:nvPicPr>
            <p:cNvPr id="35" name="Picture 34" descr="GaugeFx.png"/>
            <p:cNvPicPr>
              <a:picLocks noChangeAspect="1"/>
            </p:cNvPicPr>
            <p:nvPr/>
          </p:nvPicPr>
          <p:blipFill>
            <a:blip r:embed="rId13" cstate="print"/>
            <a:stretch>
              <a:fillRect/>
            </a:stretch>
          </p:blipFill>
          <p:spPr>
            <a:xfrm>
              <a:off x="649994" y="5844418"/>
              <a:ext cx="649995" cy="649995"/>
            </a:xfrm>
            <a:prstGeom prst="rect">
              <a:avLst/>
            </a:prstGeom>
          </p:spPr>
        </p:pic>
        <p:pic>
          <p:nvPicPr>
            <p:cNvPr id="36" name="Picture 35" descr="SoftwareFxLogo.png"/>
            <p:cNvPicPr>
              <a:picLocks noChangeAspect="1"/>
            </p:cNvPicPr>
            <p:nvPr/>
          </p:nvPicPr>
          <p:blipFill>
            <a:blip r:embed="rId14" cstate="print"/>
            <a:stretch>
              <a:fillRect/>
            </a:stretch>
          </p:blipFill>
          <p:spPr>
            <a:xfrm>
              <a:off x="652202" y="4992229"/>
              <a:ext cx="2509639" cy="361968"/>
            </a:xfrm>
            <a:prstGeom prst="rect">
              <a:avLst/>
            </a:prstGeom>
          </p:spPr>
        </p:pic>
      </p:grpSp>
      <p:pic>
        <p:nvPicPr>
          <p:cNvPr id="37" name="Picture 36" descr="IntersoftSolutionsLogo.gif"/>
          <p:cNvPicPr>
            <a:picLocks noChangeAspect="1"/>
          </p:cNvPicPr>
          <p:nvPr/>
        </p:nvPicPr>
        <p:blipFill>
          <a:blip r:embed="rId15" cstate="print"/>
          <a:stretch>
            <a:fillRect/>
          </a:stretch>
        </p:blipFill>
        <p:spPr>
          <a:xfrm>
            <a:off x="2595850" y="3036869"/>
            <a:ext cx="2343150" cy="666750"/>
          </a:xfrm>
          <a:prstGeom prst="rect">
            <a:avLst/>
          </a:prstGeom>
          <a:effectLst>
            <a:outerShdw blurRad="50800" dist="38100" dir="2700000" algn="tl" rotWithShape="0">
              <a:prstClr val="black">
                <a:alpha val="40000"/>
              </a:prstClr>
            </a:outerShdw>
          </a:effectLst>
        </p:spPr>
      </p:pic>
      <p:pic>
        <p:nvPicPr>
          <p:cNvPr id="38" name="Picture 37" descr="InfragisticsLogo.gif"/>
          <p:cNvPicPr>
            <a:picLocks noChangeAspect="1"/>
          </p:cNvPicPr>
          <p:nvPr/>
        </p:nvPicPr>
        <p:blipFill>
          <a:blip r:embed="rId16" cstate="print"/>
          <a:stretch>
            <a:fillRect/>
          </a:stretch>
        </p:blipFill>
        <p:spPr>
          <a:xfrm>
            <a:off x="2978111" y="4112447"/>
            <a:ext cx="1866900" cy="504825"/>
          </a:xfrm>
          <a:prstGeom prst="rect">
            <a:avLst/>
          </a:prstGeom>
          <a:effectLst>
            <a:outerShdw blurRad="50800" dist="38100" dir="2700000" algn="tl" rotWithShape="0">
              <a:prstClr val="black">
                <a:alpha val="40000"/>
              </a:prstClr>
            </a:outerShdw>
          </a:effectLst>
        </p:spPr>
      </p:pic>
      <p:pic>
        <p:nvPicPr>
          <p:cNvPr id="41" name="Picture 40" descr="COneLogo.gif"/>
          <p:cNvPicPr>
            <a:picLocks noChangeAspect="1"/>
          </p:cNvPicPr>
          <p:nvPr/>
        </p:nvPicPr>
        <p:blipFill>
          <a:blip r:embed="rId17" cstate="print"/>
          <a:stretch>
            <a:fillRect/>
          </a:stretch>
        </p:blipFill>
        <p:spPr>
          <a:xfrm>
            <a:off x="5296645" y="4419026"/>
            <a:ext cx="3133725" cy="609600"/>
          </a:xfrm>
          <a:prstGeom prst="rect">
            <a:avLst/>
          </a:prstGeom>
          <a:effectLst>
            <a:outerShdw blurRad="50800" dist="38100" dir="2700000" algn="tl" rotWithShape="0">
              <a:prstClr val="black">
                <a:alpha val="40000"/>
              </a:prstClr>
            </a:outerShdw>
          </a:effectLst>
        </p:spPr>
      </p:pic>
      <p:pic>
        <p:nvPicPr>
          <p:cNvPr id="42" name="Picture 41" descr="ComponentArtSL.png"/>
          <p:cNvPicPr>
            <a:picLocks noChangeAspect="1"/>
          </p:cNvPicPr>
          <p:nvPr/>
        </p:nvPicPr>
        <p:blipFill>
          <a:blip r:embed="rId18" cstate="print"/>
          <a:stretch>
            <a:fillRect/>
          </a:stretch>
        </p:blipFill>
        <p:spPr>
          <a:xfrm>
            <a:off x="4748068" y="2076401"/>
            <a:ext cx="2067214" cy="704948"/>
          </a:xfrm>
          <a:prstGeom prst="rect">
            <a:avLst/>
          </a:prstGeom>
          <a:effectLst>
            <a:outerShdw blurRad="50800" dist="38100" dir="2700000" algn="tl" rotWithShape="0">
              <a:prstClr val="black">
                <a:alpha val="40000"/>
              </a:prstClr>
            </a:outerShdw>
          </a:effectLst>
        </p:spPr>
      </p:pic>
      <p:pic>
        <p:nvPicPr>
          <p:cNvPr id="44" name="Picture 43" descr="ComponentArtWPF.png"/>
          <p:cNvPicPr>
            <a:picLocks noChangeAspect="1"/>
          </p:cNvPicPr>
          <p:nvPr/>
        </p:nvPicPr>
        <p:blipFill>
          <a:blip r:embed="rId19" cstate="print"/>
          <a:stretch>
            <a:fillRect/>
          </a:stretch>
        </p:blipFill>
        <p:spPr>
          <a:xfrm>
            <a:off x="6476861" y="1576337"/>
            <a:ext cx="1981477" cy="714475"/>
          </a:xfrm>
          <a:prstGeom prst="rect">
            <a:avLst/>
          </a:prstGeom>
          <a:effectLst>
            <a:outerShdw blurRad="50800" dist="38100" dir="2700000" algn="tl" rotWithShape="0">
              <a:prstClr val="black">
                <a:alpha val="40000"/>
              </a:prstClr>
            </a:outerShdw>
          </a:effectLst>
        </p:spPr>
      </p:pic>
      <p:pic>
        <p:nvPicPr>
          <p:cNvPr id="45" name="Picture 44" descr="TelerikSL.png"/>
          <p:cNvPicPr>
            <a:picLocks noChangeAspect="1"/>
          </p:cNvPicPr>
          <p:nvPr/>
        </p:nvPicPr>
        <p:blipFill>
          <a:blip r:embed="rId20" cstate="print"/>
          <a:stretch>
            <a:fillRect/>
          </a:stretch>
        </p:blipFill>
        <p:spPr>
          <a:xfrm>
            <a:off x="5171986" y="5581614"/>
            <a:ext cx="1276528" cy="514422"/>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Custom Controls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25</a:t>
            </a:fld>
            <a:endParaRPr lang="en-US" dirty="0"/>
          </a:p>
        </p:txBody>
      </p:sp>
      <p:sp>
        <p:nvSpPr>
          <p:cNvPr id="32" name="Rectangle 31"/>
          <p:cNvSpPr/>
          <p:nvPr/>
        </p:nvSpPr>
        <p:spPr>
          <a:xfrm flipV="1">
            <a:off x="439207" y="4911603"/>
            <a:ext cx="233256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rot="16200000">
            <a:off x="288172" y="4014912"/>
            <a:ext cx="4975982" cy="9144"/>
          </a:xfrm>
          <a:prstGeom prst="rect">
            <a:avLst/>
          </a:prstGeom>
          <a:solidFill>
            <a:schemeClr val="accent1"/>
          </a:solidFill>
          <a:ln w="38100" cap="rnd" cmpd="sng" algn="ctr">
            <a:solidFill>
              <a:schemeClr val="accent3">
                <a:lumMod val="75000"/>
              </a:schemeClr>
            </a:solid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extBox 7"/>
          <p:cNvSpPr txBox="1"/>
          <p:nvPr/>
        </p:nvSpPr>
        <p:spPr>
          <a:xfrm>
            <a:off x="1067492" y="1442177"/>
            <a:ext cx="1000851" cy="276999"/>
          </a:xfrm>
          <a:prstGeom prst="rect">
            <a:avLst/>
          </a:prstGeom>
          <a:noFill/>
        </p:spPr>
        <p:txBody>
          <a:bodyPr wrap="none" rtlCol="0">
            <a:spAutoFit/>
          </a:bodyPr>
          <a:lstStyle/>
          <a:p>
            <a:r>
              <a:rPr lang="en-US" sz="1200" dirty="0" smtClean="0">
                <a:solidFill>
                  <a:srgbClr val="FFC000"/>
                </a:solidFill>
                <a:latin typeface="Arial" pitchFamily="34" charset="0"/>
                <a:cs typeface="Arial" pitchFamily="34" charset="0"/>
              </a:rPr>
              <a:t>Date Picker</a:t>
            </a:r>
            <a:endParaRPr lang="en-US" sz="1200" dirty="0">
              <a:solidFill>
                <a:srgbClr val="FFC000"/>
              </a:solidFill>
              <a:latin typeface="Arial" pitchFamily="34" charset="0"/>
              <a:cs typeface="Arial" pitchFamily="34" charset="0"/>
            </a:endParaRPr>
          </a:p>
        </p:txBody>
      </p:sp>
      <p:sp>
        <p:nvSpPr>
          <p:cNvPr id="9" name="TextBox 8"/>
          <p:cNvSpPr txBox="1"/>
          <p:nvPr/>
        </p:nvSpPr>
        <p:spPr>
          <a:xfrm>
            <a:off x="3843538" y="1440341"/>
            <a:ext cx="798617" cy="276999"/>
          </a:xfrm>
          <a:prstGeom prst="rect">
            <a:avLst/>
          </a:prstGeom>
          <a:noFill/>
        </p:spPr>
        <p:txBody>
          <a:bodyPr wrap="none" rtlCol="0">
            <a:spAutoFit/>
          </a:bodyPr>
          <a:lstStyle/>
          <a:p>
            <a:r>
              <a:rPr lang="en-US" sz="1200" dirty="0" smtClean="0">
                <a:solidFill>
                  <a:srgbClr val="FFC000"/>
                </a:solidFill>
                <a:latin typeface="Arial" pitchFamily="34" charset="0"/>
                <a:cs typeface="Arial" pitchFamily="34" charset="0"/>
              </a:rPr>
              <a:t>DataGrid</a:t>
            </a:r>
            <a:endParaRPr lang="en-US" sz="1200" dirty="0">
              <a:solidFill>
                <a:srgbClr val="FFC000"/>
              </a:solidFill>
              <a:latin typeface="Arial" pitchFamily="34" charset="0"/>
              <a:cs typeface="Arial" pitchFamily="34" charset="0"/>
            </a:endParaRPr>
          </a:p>
        </p:txBody>
      </p:sp>
      <p:sp>
        <p:nvSpPr>
          <p:cNvPr id="10" name="TextBox 9"/>
          <p:cNvSpPr txBox="1"/>
          <p:nvPr/>
        </p:nvSpPr>
        <p:spPr>
          <a:xfrm>
            <a:off x="6835113" y="3221514"/>
            <a:ext cx="743217" cy="276999"/>
          </a:xfrm>
          <a:prstGeom prst="rect">
            <a:avLst/>
          </a:prstGeom>
          <a:noFill/>
        </p:spPr>
        <p:txBody>
          <a:bodyPr wrap="none" rtlCol="0">
            <a:spAutoFit/>
          </a:bodyPr>
          <a:lstStyle/>
          <a:p>
            <a:r>
              <a:rPr lang="en-US" sz="1200" dirty="0" smtClean="0">
                <a:solidFill>
                  <a:srgbClr val="FFC000"/>
                </a:solidFill>
                <a:latin typeface="Arial" pitchFamily="34" charset="0"/>
                <a:cs typeface="Arial" pitchFamily="34" charset="0"/>
              </a:rPr>
              <a:t>Themes</a:t>
            </a:r>
            <a:endParaRPr lang="en-US" sz="1200" dirty="0">
              <a:solidFill>
                <a:srgbClr val="FFC000"/>
              </a:solidFill>
              <a:latin typeface="Arial" pitchFamily="34" charset="0"/>
              <a:cs typeface="Arial" pitchFamily="34" charset="0"/>
            </a:endParaRPr>
          </a:p>
        </p:txBody>
      </p:sp>
      <p:sp>
        <p:nvSpPr>
          <p:cNvPr id="11" name="TextBox 10"/>
          <p:cNvSpPr txBox="1"/>
          <p:nvPr/>
        </p:nvSpPr>
        <p:spPr>
          <a:xfrm>
            <a:off x="1233655" y="3532304"/>
            <a:ext cx="575799" cy="276999"/>
          </a:xfrm>
          <a:prstGeom prst="rect">
            <a:avLst/>
          </a:prstGeom>
          <a:noFill/>
        </p:spPr>
        <p:txBody>
          <a:bodyPr wrap="none" rtlCol="0">
            <a:spAutoFit/>
          </a:bodyPr>
          <a:lstStyle/>
          <a:p>
            <a:r>
              <a:rPr lang="en-US" sz="1200" dirty="0" smtClean="0">
                <a:solidFill>
                  <a:srgbClr val="FFC000"/>
                </a:solidFill>
                <a:latin typeface="Arial" pitchFamily="34" charset="0"/>
                <a:cs typeface="Arial" pitchFamily="34" charset="0"/>
              </a:rPr>
              <a:t>Slider</a:t>
            </a:r>
            <a:endParaRPr lang="en-US" sz="1200" dirty="0">
              <a:solidFill>
                <a:srgbClr val="FFC000"/>
              </a:solidFill>
              <a:latin typeface="Arial" pitchFamily="34" charset="0"/>
              <a:cs typeface="Arial" pitchFamily="34" charset="0"/>
            </a:endParaRPr>
          </a:p>
        </p:txBody>
      </p:sp>
      <p:sp>
        <p:nvSpPr>
          <p:cNvPr id="12" name="TextBox 11"/>
          <p:cNvSpPr txBox="1"/>
          <p:nvPr/>
        </p:nvSpPr>
        <p:spPr>
          <a:xfrm>
            <a:off x="3894125" y="3579908"/>
            <a:ext cx="763351" cy="276999"/>
          </a:xfrm>
          <a:prstGeom prst="rect">
            <a:avLst/>
          </a:prstGeom>
          <a:noFill/>
        </p:spPr>
        <p:txBody>
          <a:bodyPr wrap="none" rtlCol="0">
            <a:spAutoFit/>
          </a:bodyPr>
          <a:lstStyle/>
          <a:p>
            <a:r>
              <a:rPr lang="en-US" sz="1200" dirty="0" smtClean="0">
                <a:solidFill>
                  <a:srgbClr val="FFC000"/>
                </a:solidFill>
                <a:latin typeface="Arial" pitchFamily="34" charset="0"/>
                <a:cs typeface="Arial" pitchFamily="34" charset="0"/>
              </a:rPr>
              <a:t>Charting</a:t>
            </a:r>
            <a:endParaRPr lang="en-US" sz="1200" dirty="0">
              <a:solidFill>
                <a:srgbClr val="FFC000"/>
              </a:solidFill>
              <a:latin typeface="Arial" pitchFamily="34" charset="0"/>
              <a:cs typeface="Arial" pitchFamily="34" charset="0"/>
            </a:endParaRPr>
          </a:p>
        </p:txBody>
      </p:sp>
      <p:sp>
        <p:nvSpPr>
          <p:cNvPr id="13" name="TextBox 12"/>
          <p:cNvSpPr txBox="1"/>
          <p:nvPr/>
        </p:nvSpPr>
        <p:spPr>
          <a:xfrm>
            <a:off x="6699287" y="1436783"/>
            <a:ext cx="1007455" cy="276999"/>
          </a:xfrm>
          <a:prstGeom prst="rect">
            <a:avLst/>
          </a:prstGeom>
          <a:noFill/>
        </p:spPr>
        <p:txBody>
          <a:bodyPr wrap="none" rtlCol="0">
            <a:spAutoFit/>
          </a:bodyPr>
          <a:lstStyle/>
          <a:p>
            <a:r>
              <a:rPr lang="en-US" sz="1200" dirty="0" smtClean="0">
                <a:solidFill>
                  <a:srgbClr val="FFC000"/>
                </a:solidFill>
                <a:latin typeface="Arial" pitchFamily="34" charset="0"/>
                <a:cs typeface="Arial" pitchFamily="34" charset="0"/>
              </a:rPr>
              <a:t>VideoPlayer</a:t>
            </a:r>
            <a:endParaRPr lang="en-US" sz="1200" dirty="0">
              <a:solidFill>
                <a:srgbClr val="FFC000"/>
              </a:solidFill>
              <a:latin typeface="Arial" pitchFamily="34" charset="0"/>
              <a:cs typeface="Arial" pitchFamily="34" charset="0"/>
            </a:endParaRPr>
          </a:p>
        </p:txBody>
      </p:sp>
      <p:sp>
        <p:nvSpPr>
          <p:cNvPr id="14" name="TextBox 13"/>
          <p:cNvSpPr txBox="1"/>
          <p:nvPr/>
        </p:nvSpPr>
        <p:spPr>
          <a:xfrm>
            <a:off x="1155392" y="4945771"/>
            <a:ext cx="785280" cy="276999"/>
          </a:xfrm>
          <a:prstGeom prst="rect">
            <a:avLst/>
          </a:prstGeom>
          <a:noFill/>
        </p:spPr>
        <p:txBody>
          <a:bodyPr wrap="none" rtlCol="0">
            <a:spAutoFit/>
          </a:bodyPr>
          <a:lstStyle/>
          <a:p>
            <a:r>
              <a:rPr lang="en-US" sz="1200" dirty="0" smtClean="0">
                <a:solidFill>
                  <a:srgbClr val="FFC000"/>
                </a:solidFill>
                <a:latin typeface="Arial" pitchFamily="34" charset="0"/>
                <a:cs typeface="Arial" pitchFamily="34" charset="0"/>
              </a:rPr>
              <a:t>UpDown</a:t>
            </a:r>
            <a:endParaRPr lang="en-US" sz="1200" dirty="0">
              <a:solidFill>
                <a:srgbClr val="FFC000"/>
              </a:solidFill>
              <a:latin typeface="Arial" pitchFamily="34" charset="0"/>
              <a:cs typeface="Arial" pitchFamily="34" charset="0"/>
            </a:endParaRPr>
          </a:p>
        </p:txBody>
      </p:sp>
      <p:pic>
        <p:nvPicPr>
          <p:cNvPr id="23" name="Picture 22" descr="Chart1.gif"/>
          <p:cNvPicPr>
            <a:picLocks noChangeAspect="1"/>
          </p:cNvPicPr>
          <p:nvPr/>
        </p:nvPicPr>
        <p:blipFill>
          <a:blip r:embed="rId3" cstate="print"/>
          <a:stretch>
            <a:fillRect/>
          </a:stretch>
        </p:blipFill>
        <p:spPr>
          <a:xfrm>
            <a:off x="2990860" y="3914778"/>
            <a:ext cx="1920240" cy="1264920"/>
          </a:xfrm>
          <a:prstGeom prst="rect">
            <a:avLst/>
          </a:prstGeom>
        </p:spPr>
      </p:pic>
      <p:pic>
        <p:nvPicPr>
          <p:cNvPr id="24" name="Picture 23" descr="Chart2.gif"/>
          <p:cNvPicPr>
            <a:picLocks noChangeAspect="1"/>
          </p:cNvPicPr>
          <p:nvPr/>
        </p:nvPicPr>
        <p:blipFill>
          <a:blip r:embed="rId4" cstate="print"/>
          <a:stretch>
            <a:fillRect/>
          </a:stretch>
        </p:blipFill>
        <p:spPr>
          <a:xfrm>
            <a:off x="3705239" y="5033971"/>
            <a:ext cx="1920240" cy="1272540"/>
          </a:xfrm>
          <a:prstGeom prst="rect">
            <a:avLst/>
          </a:prstGeom>
        </p:spPr>
      </p:pic>
      <p:pic>
        <p:nvPicPr>
          <p:cNvPr id="25" name="Picture 24" descr="DatePicker.gif"/>
          <p:cNvPicPr>
            <a:picLocks noChangeAspect="1"/>
          </p:cNvPicPr>
          <p:nvPr/>
        </p:nvPicPr>
        <p:blipFill>
          <a:blip r:embed="rId5" cstate="print"/>
          <a:stretch>
            <a:fillRect/>
          </a:stretch>
        </p:blipFill>
        <p:spPr>
          <a:xfrm>
            <a:off x="800103" y="1738315"/>
            <a:ext cx="1414653" cy="1392079"/>
          </a:xfrm>
          <a:prstGeom prst="rect">
            <a:avLst/>
          </a:prstGeom>
        </p:spPr>
      </p:pic>
      <p:pic>
        <p:nvPicPr>
          <p:cNvPr id="26" name="Picture 25" descr="DataGrid.gif"/>
          <p:cNvPicPr>
            <a:picLocks noChangeAspect="1"/>
          </p:cNvPicPr>
          <p:nvPr/>
        </p:nvPicPr>
        <p:blipFill>
          <a:blip r:embed="rId6" cstate="print"/>
          <a:stretch>
            <a:fillRect/>
          </a:stretch>
        </p:blipFill>
        <p:spPr>
          <a:xfrm>
            <a:off x="3057528" y="1757365"/>
            <a:ext cx="2143125" cy="1020128"/>
          </a:xfrm>
          <a:prstGeom prst="rect">
            <a:avLst/>
          </a:prstGeom>
        </p:spPr>
      </p:pic>
      <p:grpSp>
        <p:nvGrpSpPr>
          <p:cNvPr id="45" name="Group 44"/>
          <p:cNvGrpSpPr/>
          <p:nvPr/>
        </p:nvGrpSpPr>
        <p:grpSpPr>
          <a:xfrm>
            <a:off x="857250" y="3852862"/>
            <a:ext cx="627084" cy="942975"/>
            <a:chOff x="809625" y="3471862"/>
            <a:chExt cx="627084" cy="942975"/>
          </a:xfrm>
        </p:grpSpPr>
        <p:pic>
          <p:nvPicPr>
            <p:cNvPr id="34" name="Picture 33" descr="Slider1.gif"/>
            <p:cNvPicPr>
              <a:picLocks noChangeAspect="1"/>
            </p:cNvPicPr>
            <p:nvPr/>
          </p:nvPicPr>
          <p:blipFill>
            <a:blip r:embed="rId7" cstate="print"/>
            <a:stretch>
              <a:fillRect/>
            </a:stretch>
          </p:blipFill>
          <p:spPr>
            <a:xfrm>
              <a:off x="809625" y="3471862"/>
              <a:ext cx="533400" cy="942975"/>
            </a:xfrm>
            <a:prstGeom prst="rect">
              <a:avLst/>
            </a:prstGeom>
          </p:spPr>
        </p:pic>
        <p:sp>
          <p:nvSpPr>
            <p:cNvPr id="36" name="TextBox 35"/>
            <p:cNvSpPr txBox="1"/>
            <p:nvPr/>
          </p:nvSpPr>
          <p:spPr>
            <a:xfrm>
              <a:off x="995563" y="3916841"/>
              <a:ext cx="441146" cy="230832"/>
            </a:xfrm>
            <a:prstGeom prst="rect">
              <a:avLst/>
            </a:prstGeom>
            <a:noFill/>
          </p:spPr>
          <p:txBody>
            <a:bodyPr wrap="none" rtlCol="0">
              <a:spAutoFit/>
            </a:bodyPr>
            <a:lstStyle/>
            <a:p>
              <a:r>
                <a:rPr lang="en-US" sz="900" b="1" dirty="0" smtClean="0">
                  <a:solidFill>
                    <a:schemeClr val="bg1"/>
                  </a:solidFill>
                  <a:latin typeface="Arial" pitchFamily="34" charset="0"/>
                  <a:cs typeface="Arial" pitchFamily="34" charset="0"/>
                </a:rPr>
                <a:t>7000</a:t>
              </a:r>
              <a:endParaRPr lang="en-US" sz="900" b="1" dirty="0">
                <a:solidFill>
                  <a:schemeClr val="bg1"/>
                </a:solidFill>
                <a:latin typeface="Arial" pitchFamily="34" charset="0"/>
                <a:cs typeface="Arial" pitchFamily="34" charset="0"/>
              </a:endParaRPr>
            </a:p>
          </p:txBody>
        </p:sp>
      </p:grpSp>
      <p:grpSp>
        <p:nvGrpSpPr>
          <p:cNvPr id="38" name="Group 37"/>
          <p:cNvGrpSpPr/>
          <p:nvPr/>
        </p:nvGrpSpPr>
        <p:grpSpPr>
          <a:xfrm>
            <a:off x="1266825" y="3852862"/>
            <a:ext cx="1331934" cy="257175"/>
            <a:chOff x="1381125" y="3471862"/>
            <a:chExt cx="1331934" cy="257175"/>
          </a:xfrm>
        </p:grpSpPr>
        <p:pic>
          <p:nvPicPr>
            <p:cNvPr id="35" name="Picture 34" descr="Slider2.gif"/>
            <p:cNvPicPr>
              <a:picLocks noChangeAspect="1"/>
            </p:cNvPicPr>
            <p:nvPr/>
          </p:nvPicPr>
          <p:blipFill>
            <a:blip r:embed="rId8" cstate="print"/>
            <a:stretch>
              <a:fillRect/>
            </a:stretch>
          </p:blipFill>
          <p:spPr>
            <a:xfrm>
              <a:off x="1381125" y="3471862"/>
              <a:ext cx="1314450" cy="257175"/>
            </a:xfrm>
            <a:prstGeom prst="rect">
              <a:avLst/>
            </a:prstGeom>
          </p:spPr>
        </p:pic>
        <p:sp>
          <p:nvSpPr>
            <p:cNvPr id="37" name="TextBox 36"/>
            <p:cNvSpPr txBox="1"/>
            <p:nvPr/>
          </p:nvSpPr>
          <p:spPr>
            <a:xfrm>
              <a:off x="2271913" y="3488216"/>
              <a:ext cx="441146" cy="230832"/>
            </a:xfrm>
            <a:prstGeom prst="rect">
              <a:avLst/>
            </a:prstGeom>
            <a:noFill/>
          </p:spPr>
          <p:txBody>
            <a:bodyPr wrap="none" rtlCol="0">
              <a:spAutoFit/>
            </a:bodyPr>
            <a:lstStyle/>
            <a:p>
              <a:r>
                <a:rPr lang="en-US" sz="900" b="1" dirty="0" smtClean="0">
                  <a:solidFill>
                    <a:schemeClr val="bg1"/>
                  </a:solidFill>
                  <a:latin typeface="Arial" pitchFamily="34" charset="0"/>
                  <a:cs typeface="Arial" pitchFamily="34" charset="0"/>
                </a:rPr>
                <a:t>6000</a:t>
              </a:r>
              <a:endParaRPr lang="en-US" sz="900" b="1" dirty="0">
                <a:solidFill>
                  <a:schemeClr val="bg1"/>
                </a:solidFill>
                <a:latin typeface="Arial" pitchFamily="34" charset="0"/>
                <a:cs typeface="Arial" pitchFamily="34" charset="0"/>
              </a:endParaRPr>
            </a:p>
          </p:txBody>
        </p:sp>
      </p:grpSp>
      <p:grpSp>
        <p:nvGrpSpPr>
          <p:cNvPr id="49" name="Group 48"/>
          <p:cNvGrpSpPr/>
          <p:nvPr/>
        </p:nvGrpSpPr>
        <p:grpSpPr>
          <a:xfrm>
            <a:off x="585988" y="5393215"/>
            <a:ext cx="1633337" cy="217010"/>
            <a:chOff x="700288" y="5393215"/>
            <a:chExt cx="1633337" cy="217010"/>
          </a:xfrm>
        </p:grpSpPr>
        <p:pic>
          <p:nvPicPr>
            <p:cNvPr id="41" name="Picture 40" descr="UpDown1.gif"/>
            <p:cNvPicPr>
              <a:picLocks noChangeAspect="1"/>
            </p:cNvPicPr>
            <p:nvPr/>
          </p:nvPicPr>
          <p:blipFill>
            <a:blip r:embed="rId9" cstate="print"/>
            <a:stretch>
              <a:fillRect/>
            </a:stretch>
          </p:blipFill>
          <p:spPr>
            <a:xfrm>
              <a:off x="1724025" y="5400675"/>
              <a:ext cx="609600" cy="209550"/>
            </a:xfrm>
            <a:prstGeom prst="rect">
              <a:avLst/>
            </a:prstGeom>
          </p:spPr>
        </p:pic>
        <p:sp>
          <p:nvSpPr>
            <p:cNvPr id="44" name="TextBox 43"/>
            <p:cNvSpPr txBox="1"/>
            <p:nvPr/>
          </p:nvSpPr>
          <p:spPr>
            <a:xfrm>
              <a:off x="700288" y="5393215"/>
              <a:ext cx="1033262" cy="217009"/>
            </a:xfrm>
            <a:prstGeom prst="rect">
              <a:avLst/>
            </a:prstGeom>
            <a:noFill/>
          </p:spPr>
          <p:txBody>
            <a:bodyPr wrap="square" rtlCol="0">
              <a:spAutoFit/>
            </a:bodyPr>
            <a:lstStyle/>
            <a:p>
              <a:pPr algn="r"/>
              <a:r>
                <a:rPr lang="en-US" sz="800" b="1" dirty="0" smtClean="0">
                  <a:solidFill>
                    <a:schemeClr val="bg1"/>
                  </a:solidFill>
                  <a:latin typeface="Arial" pitchFamily="34" charset="0"/>
                  <a:cs typeface="Arial" pitchFamily="34" charset="0"/>
                </a:rPr>
                <a:t>Credit Limit</a:t>
              </a:r>
              <a:endParaRPr lang="en-US" sz="800" b="1" dirty="0">
                <a:solidFill>
                  <a:schemeClr val="bg1"/>
                </a:solidFill>
                <a:latin typeface="Arial" pitchFamily="34" charset="0"/>
                <a:cs typeface="Arial" pitchFamily="34" charset="0"/>
              </a:endParaRPr>
            </a:p>
          </p:txBody>
        </p:sp>
      </p:grpSp>
      <p:grpSp>
        <p:nvGrpSpPr>
          <p:cNvPr id="50" name="Group 49"/>
          <p:cNvGrpSpPr/>
          <p:nvPr/>
        </p:nvGrpSpPr>
        <p:grpSpPr>
          <a:xfrm>
            <a:off x="585988" y="5726591"/>
            <a:ext cx="1319012" cy="226534"/>
            <a:chOff x="700288" y="5726591"/>
            <a:chExt cx="1319012" cy="226534"/>
          </a:xfrm>
        </p:grpSpPr>
        <p:pic>
          <p:nvPicPr>
            <p:cNvPr id="43" name="Picture 42" descr="UpDown2.gif"/>
            <p:cNvPicPr>
              <a:picLocks noChangeAspect="1"/>
            </p:cNvPicPr>
            <p:nvPr/>
          </p:nvPicPr>
          <p:blipFill>
            <a:blip r:embed="rId10" cstate="print"/>
            <a:stretch>
              <a:fillRect/>
            </a:stretch>
          </p:blipFill>
          <p:spPr>
            <a:xfrm>
              <a:off x="1733550" y="5743575"/>
              <a:ext cx="285750" cy="209550"/>
            </a:xfrm>
            <a:prstGeom prst="rect">
              <a:avLst/>
            </a:prstGeom>
          </p:spPr>
        </p:pic>
        <p:sp>
          <p:nvSpPr>
            <p:cNvPr id="46" name="TextBox 45"/>
            <p:cNvSpPr txBox="1"/>
            <p:nvPr/>
          </p:nvSpPr>
          <p:spPr>
            <a:xfrm>
              <a:off x="700288" y="5726591"/>
              <a:ext cx="1033262" cy="215444"/>
            </a:xfrm>
            <a:prstGeom prst="rect">
              <a:avLst/>
            </a:prstGeom>
            <a:noFill/>
          </p:spPr>
          <p:txBody>
            <a:bodyPr wrap="square" rtlCol="0">
              <a:spAutoFit/>
            </a:bodyPr>
            <a:lstStyle/>
            <a:p>
              <a:pPr algn="r"/>
              <a:r>
                <a:rPr lang="en-US" sz="800" b="1" dirty="0" smtClean="0">
                  <a:solidFill>
                    <a:schemeClr val="bg1"/>
                  </a:solidFill>
                  <a:latin typeface="Arial" pitchFamily="34" charset="0"/>
                  <a:cs typeface="Arial" pitchFamily="34" charset="0"/>
                </a:rPr>
                <a:t>Customer Type</a:t>
              </a:r>
              <a:endParaRPr lang="en-US" sz="800" b="1" dirty="0">
                <a:solidFill>
                  <a:schemeClr val="bg1"/>
                </a:solidFill>
                <a:latin typeface="Arial" pitchFamily="34" charset="0"/>
                <a:cs typeface="Arial" pitchFamily="34" charset="0"/>
              </a:endParaRPr>
            </a:p>
          </p:txBody>
        </p:sp>
      </p:grpSp>
      <p:pic>
        <p:nvPicPr>
          <p:cNvPr id="53" name="Picture 52" descr="VideoPlayer.gif"/>
          <p:cNvPicPr>
            <a:picLocks noChangeAspect="1"/>
          </p:cNvPicPr>
          <p:nvPr/>
        </p:nvPicPr>
        <p:blipFill>
          <a:blip r:embed="rId11" cstate="print"/>
          <a:stretch>
            <a:fillRect/>
          </a:stretch>
        </p:blipFill>
        <p:spPr>
          <a:xfrm>
            <a:off x="6186490" y="1747837"/>
            <a:ext cx="1953577" cy="1313498"/>
          </a:xfrm>
          <a:prstGeom prst="rect">
            <a:avLst/>
          </a:prstGeom>
        </p:spPr>
      </p:pic>
      <p:pic>
        <p:nvPicPr>
          <p:cNvPr id="48" name="Picture 47" descr="Themes3.png"/>
          <p:cNvPicPr>
            <a:picLocks noChangeAspect="1"/>
          </p:cNvPicPr>
          <p:nvPr/>
        </p:nvPicPr>
        <p:blipFill>
          <a:blip r:embed="rId12" cstate="print"/>
          <a:stretch>
            <a:fillRect/>
          </a:stretch>
        </p:blipFill>
        <p:spPr>
          <a:xfrm>
            <a:off x="5956117" y="3498469"/>
            <a:ext cx="2317008" cy="1101595"/>
          </a:xfrm>
          <a:prstGeom prst="rect">
            <a:avLst/>
          </a:prstGeom>
        </p:spPr>
      </p:pic>
      <p:pic>
        <p:nvPicPr>
          <p:cNvPr id="40" name="Picture 39" descr="Themes1.png"/>
          <p:cNvPicPr>
            <a:picLocks noChangeAspect="1"/>
          </p:cNvPicPr>
          <p:nvPr/>
        </p:nvPicPr>
        <p:blipFill>
          <a:blip r:embed="rId13" cstate="print"/>
          <a:stretch>
            <a:fillRect/>
          </a:stretch>
        </p:blipFill>
        <p:spPr>
          <a:xfrm>
            <a:off x="6200775" y="3854056"/>
            <a:ext cx="2324924" cy="1109437"/>
          </a:xfrm>
          <a:prstGeom prst="rect">
            <a:avLst/>
          </a:prstGeom>
        </p:spPr>
      </p:pic>
      <p:pic>
        <p:nvPicPr>
          <p:cNvPr id="47" name="Picture 46" descr="Themes2.png"/>
          <p:cNvPicPr>
            <a:picLocks noChangeAspect="1"/>
          </p:cNvPicPr>
          <p:nvPr/>
        </p:nvPicPr>
        <p:blipFill>
          <a:blip r:embed="rId14" cstate="print"/>
          <a:stretch>
            <a:fillRect/>
          </a:stretch>
        </p:blipFill>
        <p:spPr>
          <a:xfrm>
            <a:off x="6438068" y="4228713"/>
            <a:ext cx="2317008" cy="1109725"/>
          </a:xfrm>
          <a:prstGeom prst="rect">
            <a:avLst/>
          </a:prstGeom>
        </p:spPr>
      </p:pic>
      <p:sp>
        <p:nvSpPr>
          <p:cNvPr id="54" name="Rectangle 4"/>
          <p:cNvSpPr>
            <a:spLocks noChangeArrowheads="1"/>
          </p:cNvSpPr>
          <p:nvPr/>
        </p:nvSpPr>
        <p:spPr bwMode="auto">
          <a:xfrm>
            <a:off x="2844800" y="5187950"/>
            <a:ext cx="880369" cy="1323439"/>
          </a:xfrm>
          <a:prstGeom prst="rect">
            <a:avLst/>
          </a:prstGeom>
          <a:noFill/>
          <a:ln w="9525">
            <a:noFill/>
            <a:miter lim="800000"/>
            <a:headEnd/>
            <a:tailEnd/>
          </a:ln>
        </p:spPr>
        <p:txBody>
          <a:bodyPr wrap="none">
            <a:spAutoFit/>
          </a:bodyPr>
          <a:lstStyle/>
          <a:p>
            <a:pPr marL="85725" indent="-85725"/>
            <a:r>
              <a:rPr lang="en-US" sz="1000" dirty="0" smtClean="0">
                <a:latin typeface="Arial" pitchFamily="34" charset="0"/>
                <a:cs typeface="Arial" pitchFamily="34" charset="0"/>
              </a:rPr>
              <a:t>Chart Types</a:t>
            </a:r>
          </a:p>
          <a:p>
            <a:pPr marL="85725" indent="-85725">
              <a:buFont typeface="Arial" pitchFamily="34" charset="0"/>
              <a:buChar char="•"/>
            </a:pPr>
            <a:r>
              <a:rPr lang="en-US" sz="1000" dirty="0" smtClean="0">
                <a:latin typeface="Arial" pitchFamily="34" charset="0"/>
                <a:cs typeface="Arial" pitchFamily="34" charset="0"/>
              </a:rPr>
              <a:t>Column</a:t>
            </a:r>
          </a:p>
          <a:p>
            <a:pPr marL="85725" indent="-85725">
              <a:buFont typeface="Arial" pitchFamily="34" charset="0"/>
              <a:buChar char="•"/>
            </a:pPr>
            <a:r>
              <a:rPr lang="en-US" sz="1000" dirty="0" smtClean="0">
                <a:latin typeface="Arial" pitchFamily="34" charset="0"/>
                <a:cs typeface="Arial" pitchFamily="34" charset="0"/>
              </a:rPr>
              <a:t>Bar</a:t>
            </a:r>
          </a:p>
          <a:p>
            <a:pPr marL="85725" indent="-85725">
              <a:buFont typeface="Arial" pitchFamily="34" charset="0"/>
              <a:buChar char="•"/>
            </a:pPr>
            <a:r>
              <a:rPr lang="en-US" sz="1000" dirty="0" smtClean="0">
                <a:latin typeface="Arial" pitchFamily="34" charset="0"/>
                <a:cs typeface="Arial" pitchFamily="34" charset="0"/>
              </a:rPr>
              <a:t>Pie</a:t>
            </a:r>
          </a:p>
          <a:p>
            <a:pPr marL="85725" indent="-85725">
              <a:buFont typeface="Arial" pitchFamily="34" charset="0"/>
              <a:buChar char="•"/>
            </a:pPr>
            <a:r>
              <a:rPr lang="en-US" sz="1000" dirty="0" smtClean="0">
                <a:latin typeface="Arial" pitchFamily="34" charset="0"/>
                <a:cs typeface="Arial" pitchFamily="34" charset="0"/>
              </a:rPr>
              <a:t>Line</a:t>
            </a:r>
          </a:p>
          <a:p>
            <a:pPr marL="85725" indent="-85725">
              <a:buFont typeface="Arial" pitchFamily="34" charset="0"/>
              <a:buChar char="•"/>
            </a:pPr>
            <a:r>
              <a:rPr lang="en-US" sz="1000" dirty="0" smtClean="0">
                <a:latin typeface="Arial" pitchFamily="34" charset="0"/>
                <a:cs typeface="Arial" pitchFamily="34" charset="0"/>
              </a:rPr>
              <a:t>Area</a:t>
            </a:r>
          </a:p>
          <a:p>
            <a:pPr marL="85725" indent="-85725">
              <a:buFont typeface="Arial" pitchFamily="34" charset="0"/>
              <a:buChar char="•"/>
            </a:pPr>
            <a:r>
              <a:rPr lang="en-US" sz="1000" dirty="0" smtClean="0">
                <a:latin typeface="Arial" pitchFamily="34" charset="0"/>
                <a:cs typeface="Arial" pitchFamily="34" charset="0"/>
              </a:rPr>
              <a:t>Bubble</a:t>
            </a:r>
          </a:p>
          <a:p>
            <a:pPr marL="85725" indent="-85725">
              <a:buFont typeface="Arial" pitchFamily="34" charset="0"/>
              <a:buChar char="•"/>
            </a:pPr>
            <a:r>
              <a:rPr lang="en-US" sz="1000" dirty="0" smtClean="0">
                <a:latin typeface="Arial" pitchFamily="34" charset="0"/>
                <a:cs typeface="Arial" pitchFamily="34" charset="0"/>
              </a:rPr>
              <a:t>Scatter</a:t>
            </a:r>
            <a:endParaRPr lang="en-US" sz="1000" dirty="0">
              <a:latin typeface="Arial" pitchFamily="34" charset="0"/>
              <a:cs typeface="Arial" pitchFamily="34" charset="0"/>
            </a:endParaRPr>
          </a:p>
        </p:txBody>
      </p:sp>
      <p:sp>
        <p:nvSpPr>
          <p:cNvPr id="55" name="Rectangle 4"/>
          <p:cNvSpPr>
            <a:spLocks noChangeArrowheads="1"/>
          </p:cNvSpPr>
          <p:nvPr/>
        </p:nvSpPr>
        <p:spPr bwMode="auto">
          <a:xfrm>
            <a:off x="2987675" y="2835275"/>
            <a:ext cx="1378904" cy="553998"/>
          </a:xfrm>
          <a:prstGeom prst="rect">
            <a:avLst/>
          </a:prstGeom>
          <a:noFill/>
          <a:ln w="9525">
            <a:noFill/>
            <a:miter lim="800000"/>
            <a:headEnd/>
            <a:tailEnd/>
          </a:ln>
        </p:spPr>
        <p:txBody>
          <a:bodyPr wrap="none">
            <a:spAutoFit/>
          </a:bodyPr>
          <a:lstStyle/>
          <a:p>
            <a:pPr marL="85725" indent="-85725">
              <a:buFont typeface="Arial" pitchFamily="34" charset="0"/>
              <a:buChar char="•"/>
            </a:pPr>
            <a:r>
              <a:rPr lang="en-US" sz="1000" dirty="0" smtClean="0">
                <a:latin typeface="Arial" pitchFamily="34" charset="0"/>
                <a:cs typeface="Arial" pitchFamily="34" charset="0"/>
              </a:rPr>
              <a:t>Column Sorting</a:t>
            </a:r>
          </a:p>
          <a:p>
            <a:pPr marL="85725" indent="-85725">
              <a:buFont typeface="Arial" pitchFamily="34" charset="0"/>
              <a:buChar char="•"/>
            </a:pPr>
            <a:r>
              <a:rPr lang="en-US" sz="1000" dirty="0" smtClean="0">
                <a:latin typeface="Arial" pitchFamily="34" charset="0"/>
                <a:cs typeface="Arial" pitchFamily="34" charset="0"/>
              </a:rPr>
              <a:t>Column Resizing</a:t>
            </a:r>
          </a:p>
          <a:p>
            <a:pPr marL="85725" indent="-85725">
              <a:buFont typeface="Arial" pitchFamily="34" charset="0"/>
              <a:buChar char="•"/>
            </a:pPr>
            <a:r>
              <a:rPr lang="en-US" sz="1000" dirty="0" smtClean="0">
                <a:latin typeface="Arial" pitchFamily="34" charset="0"/>
                <a:cs typeface="Arial" pitchFamily="34" charset="0"/>
              </a:rPr>
              <a:t>Column Reordering</a:t>
            </a:r>
            <a:endParaRPr lang="en-US" sz="1000" dirty="0">
              <a:latin typeface="Arial" pitchFamily="34" charset="0"/>
              <a:cs typeface="Arial" pitchFamily="34" charset="0"/>
            </a:endParaRPr>
          </a:p>
        </p:txBody>
      </p:sp>
      <p:sp>
        <p:nvSpPr>
          <p:cNvPr id="59" name="Rectangle 58"/>
          <p:cNvSpPr/>
          <p:nvPr/>
        </p:nvSpPr>
        <p:spPr>
          <a:xfrm flipV="1">
            <a:off x="420157" y="3492378"/>
            <a:ext cx="233256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0" name="Rectangle 59"/>
          <p:cNvSpPr/>
          <p:nvPr/>
        </p:nvSpPr>
        <p:spPr>
          <a:xfrm>
            <a:off x="2791882" y="3493652"/>
            <a:ext cx="303741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rot="16200000">
            <a:off x="3349060" y="4024093"/>
            <a:ext cx="4975982" cy="9144"/>
          </a:xfrm>
          <a:prstGeom prst="rect">
            <a:avLst/>
          </a:prstGeom>
          <a:solidFill>
            <a:schemeClr val="accent1"/>
          </a:solidFill>
          <a:ln w="38100" cap="rnd" cmpd="sng" algn="ctr">
            <a:solidFill>
              <a:schemeClr val="accent3">
                <a:lumMod val="75000"/>
              </a:schemeClr>
            </a:solid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1" name="Rectangle 60"/>
          <p:cNvSpPr/>
          <p:nvPr/>
        </p:nvSpPr>
        <p:spPr>
          <a:xfrm>
            <a:off x="5858932" y="3198377"/>
            <a:ext cx="288501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2" name="Rectangle 61"/>
          <p:cNvSpPr/>
          <p:nvPr/>
        </p:nvSpPr>
        <p:spPr>
          <a:xfrm>
            <a:off x="5839882" y="5646302"/>
            <a:ext cx="288501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3" name="TextBox 62"/>
          <p:cNvSpPr txBox="1"/>
          <p:nvPr/>
        </p:nvSpPr>
        <p:spPr>
          <a:xfrm>
            <a:off x="6530313" y="5678964"/>
            <a:ext cx="1470274" cy="276999"/>
          </a:xfrm>
          <a:prstGeom prst="rect">
            <a:avLst/>
          </a:prstGeom>
          <a:noFill/>
        </p:spPr>
        <p:txBody>
          <a:bodyPr wrap="none" rtlCol="0">
            <a:spAutoFit/>
          </a:bodyPr>
          <a:lstStyle/>
          <a:p>
            <a:r>
              <a:rPr lang="en-US" sz="1200" dirty="0" smtClean="0">
                <a:solidFill>
                  <a:srgbClr val="FFC000"/>
                </a:solidFill>
                <a:latin typeface="Arial" pitchFamily="34" charset="0"/>
                <a:cs typeface="Arial" pitchFamily="34" charset="0"/>
              </a:rPr>
              <a:t>Additional Controls</a:t>
            </a:r>
            <a:endParaRPr lang="en-US" sz="1200" dirty="0">
              <a:solidFill>
                <a:srgbClr val="FFC000"/>
              </a:solidFill>
              <a:latin typeface="Arial" pitchFamily="34" charset="0"/>
              <a:cs typeface="Arial" pitchFamily="34" charset="0"/>
            </a:endParaRPr>
          </a:p>
        </p:txBody>
      </p:sp>
      <p:sp>
        <p:nvSpPr>
          <p:cNvPr id="64" name="Rectangle 4"/>
          <p:cNvSpPr>
            <a:spLocks noChangeArrowheads="1"/>
          </p:cNvSpPr>
          <p:nvPr/>
        </p:nvSpPr>
        <p:spPr bwMode="auto">
          <a:xfrm>
            <a:off x="5864225" y="5321300"/>
            <a:ext cx="822661" cy="246221"/>
          </a:xfrm>
          <a:prstGeom prst="rect">
            <a:avLst/>
          </a:prstGeom>
          <a:noFill/>
          <a:ln w="9525">
            <a:noFill/>
            <a:miter lim="800000"/>
            <a:headEnd/>
            <a:tailEnd/>
          </a:ln>
        </p:spPr>
        <p:txBody>
          <a:bodyPr wrap="none">
            <a:spAutoFit/>
          </a:bodyPr>
          <a:lstStyle/>
          <a:p>
            <a:pPr marL="85725" indent="-85725"/>
            <a:r>
              <a:rPr lang="en-US" sz="1000" dirty="0" smtClean="0">
                <a:latin typeface="Arial" pitchFamily="34" charset="0"/>
                <a:cs typeface="Arial" pitchFamily="34" charset="0"/>
              </a:rPr>
              <a:t>11 Themes</a:t>
            </a:r>
            <a:endParaRPr lang="en-US" sz="1000" dirty="0">
              <a:latin typeface="Arial" pitchFamily="34" charset="0"/>
              <a:cs typeface="Arial" pitchFamily="34" charset="0"/>
            </a:endParaRPr>
          </a:p>
        </p:txBody>
      </p:sp>
      <p:sp>
        <p:nvSpPr>
          <p:cNvPr id="65" name="Rectangle 4"/>
          <p:cNvSpPr>
            <a:spLocks noChangeArrowheads="1"/>
          </p:cNvSpPr>
          <p:nvPr/>
        </p:nvSpPr>
        <p:spPr bwMode="auto">
          <a:xfrm>
            <a:off x="6130925" y="5988050"/>
            <a:ext cx="2127505" cy="400110"/>
          </a:xfrm>
          <a:prstGeom prst="rect">
            <a:avLst/>
          </a:prstGeom>
          <a:noFill/>
          <a:ln w="9525">
            <a:noFill/>
            <a:miter lim="800000"/>
            <a:headEnd/>
            <a:tailEnd/>
          </a:ln>
        </p:spPr>
        <p:txBody>
          <a:bodyPr wrap="none">
            <a:spAutoFit/>
          </a:bodyPr>
          <a:lstStyle/>
          <a:p>
            <a:pPr marL="85725" indent="-85725"/>
            <a:r>
              <a:rPr lang="en-US" sz="1000" dirty="0" smtClean="0">
                <a:latin typeface="Arial" pitchFamily="34" charset="0"/>
                <a:cs typeface="Arial" pitchFamily="34" charset="0"/>
              </a:rPr>
              <a:t>Additional custom controls can be</a:t>
            </a:r>
          </a:p>
          <a:p>
            <a:pPr marL="85725" indent="-85725"/>
            <a:r>
              <a:rPr lang="en-US" sz="1000" dirty="0" smtClean="0">
                <a:latin typeface="Arial" pitchFamily="34" charset="0"/>
                <a:cs typeface="Arial" pitchFamily="34" charset="0"/>
              </a:rPr>
              <a:t>added by customers or CTC.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417767"/>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ListBox      DataGrid      Chart</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26</a:t>
            </a:fld>
            <a:endParaRPr lang="en-US" dirty="0"/>
          </a:p>
        </p:txBody>
      </p:sp>
      <p:grpSp>
        <p:nvGrpSpPr>
          <p:cNvPr id="2" name="Group 25"/>
          <p:cNvGrpSpPr/>
          <p:nvPr/>
        </p:nvGrpSpPr>
        <p:grpSpPr>
          <a:xfrm>
            <a:off x="2504506" y="2298279"/>
            <a:ext cx="3764095" cy="2739833"/>
            <a:chOff x="2504506" y="2974554"/>
            <a:chExt cx="3764095" cy="2739833"/>
          </a:xfrm>
        </p:grpSpPr>
        <p:graphicFrame>
          <p:nvGraphicFramePr>
            <p:cNvPr id="27" name="Diagram 26"/>
            <p:cNvGraphicFramePr/>
            <p:nvPr/>
          </p:nvGraphicFramePr>
          <p:xfrm>
            <a:off x="2504506" y="2974554"/>
            <a:ext cx="3764095" cy="2739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9"/>
            <p:cNvGrpSpPr>
              <a:grpSpLocks noChangeAspect="1"/>
            </p:cNvGrpSpPr>
            <p:nvPr/>
          </p:nvGrpSpPr>
          <p:grpSpPr>
            <a:xfrm>
              <a:off x="4805876" y="5037095"/>
              <a:ext cx="374849" cy="373106"/>
              <a:chOff x="4143372" y="285728"/>
              <a:chExt cx="682623" cy="679450"/>
            </a:xfrm>
          </p:grpSpPr>
          <p:pic>
            <p:nvPicPr>
              <p:cNvPr id="32" name="Picture 58" descr="C-Grey-Logo"/>
              <p:cNvPicPr>
                <a:picLocks noChangeAspect="1" noChangeArrowheads="1"/>
              </p:cNvPicPr>
              <p:nvPr/>
            </p:nvPicPr>
            <p:blipFill>
              <a:blip r:embed="rId8" cstate="print"/>
              <a:srcRect/>
              <a:stretch>
                <a:fillRect/>
              </a:stretch>
            </p:blipFill>
            <p:spPr bwMode="auto">
              <a:xfrm>
                <a:off x="4366676" y="472313"/>
                <a:ext cx="459319" cy="492865"/>
              </a:xfrm>
              <a:prstGeom prst="rect">
                <a:avLst/>
              </a:prstGeom>
              <a:noFill/>
              <a:ln w="9525">
                <a:noFill/>
                <a:miter lim="800000"/>
                <a:headEnd/>
                <a:tailEnd/>
              </a:ln>
            </p:spPr>
          </p:pic>
          <p:pic>
            <p:nvPicPr>
              <p:cNvPr id="33" name="Picture 59" descr="T-OrangeX3D"/>
              <p:cNvPicPr>
                <a:picLocks noChangeAspect="1" noChangeArrowheads="1"/>
              </p:cNvPicPr>
              <p:nvPr/>
            </p:nvPicPr>
            <p:blipFill>
              <a:blip r:embed="rId9" cstate="print"/>
              <a:srcRect/>
              <a:stretch>
                <a:fillRect/>
              </a:stretch>
            </p:blipFill>
            <p:spPr bwMode="auto">
              <a:xfrm>
                <a:off x="4265010" y="285728"/>
                <a:ext cx="423010" cy="394292"/>
              </a:xfrm>
              <a:prstGeom prst="rect">
                <a:avLst/>
              </a:prstGeom>
              <a:noFill/>
              <a:ln w="9525">
                <a:noFill/>
                <a:miter lim="800000"/>
                <a:headEnd/>
                <a:tailEnd/>
              </a:ln>
            </p:spPr>
          </p:pic>
          <p:pic>
            <p:nvPicPr>
              <p:cNvPr id="34" name="Picture 60" descr="C-OrangeX3D"/>
              <p:cNvPicPr>
                <a:picLocks noChangeAspect="1" noChangeArrowheads="1"/>
              </p:cNvPicPr>
              <p:nvPr/>
            </p:nvPicPr>
            <p:blipFill>
              <a:blip r:embed="rId10" cstate="print"/>
              <a:srcRect/>
              <a:stretch>
                <a:fillRect/>
              </a:stretch>
            </p:blipFill>
            <p:spPr bwMode="auto">
              <a:xfrm>
                <a:off x="4143372" y="511059"/>
                <a:ext cx="395777" cy="415415"/>
              </a:xfrm>
              <a:prstGeom prst="rect">
                <a:avLst/>
              </a:prstGeom>
              <a:noFill/>
              <a:ln w="9525">
                <a:noFill/>
                <a:miter lim="800000"/>
                <a:headEnd/>
                <a:tailEnd/>
              </a:ln>
            </p:spPr>
          </p:pic>
        </p:grpSp>
        <p:sp>
          <p:nvSpPr>
            <p:cNvPr id="29" name="TextBox 28"/>
            <p:cNvSpPr txBox="1"/>
            <p:nvPr/>
          </p:nvSpPr>
          <p:spPr>
            <a:xfrm>
              <a:off x="4076700" y="3343275"/>
              <a:ext cx="941283" cy="492443"/>
            </a:xfrm>
            <a:prstGeom prst="rect">
              <a:avLst/>
            </a:prstGeom>
            <a:noFill/>
          </p:spPr>
          <p:txBody>
            <a:bodyPr wrap="none" rtlCol="0">
              <a:spAutoFit/>
            </a:bodyPr>
            <a:lstStyle/>
            <a:p>
              <a:pPr algn="ctr"/>
              <a:r>
                <a:rPr lang="en-US" sz="1200" dirty="0" smtClean="0"/>
                <a:t>CTC</a:t>
              </a:r>
            </a:p>
            <a:p>
              <a:pPr algn="ctr"/>
              <a:endParaRPr lang="en-US" sz="400" dirty="0" smtClean="0"/>
            </a:p>
            <a:p>
              <a:pPr algn="ctr"/>
              <a:r>
                <a:rPr lang="en-US" sz="1000" dirty="0" smtClean="0"/>
                <a:t>Configurator</a:t>
              </a:r>
              <a:endParaRPr lang="en-US" sz="1000" dirty="0"/>
            </a:p>
          </p:txBody>
        </p:sp>
        <p:sp>
          <p:nvSpPr>
            <p:cNvPr id="30" name="TextBox 29"/>
            <p:cNvSpPr txBox="1"/>
            <p:nvPr/>
          </p:nvSpPr>
          <p:spPr>
            <a:xfrm>
              <a:off x="3514725" y="4114800"/>
              <a:ext cx="793807" cy="492443"/>
            </a:xfrm>
            <a:prstGeom prst="rect">
              <a:avLst/>
            </a:prstGeom>
            <a:noFill/>
          </p:spPr>
          <p:txBody>
            <a:bodyPr wrap="none" rtlCol="0">
              <a:spAutoFit/>
            </a:bodyPr>
            <a:lstStyle/>
            <a:p>
              <a:pPr algn="ctr"/>
              <a:r>
                <a:rPr lang="en-US" sz="1200" dirty="0" smtClean="0"/>
                <a:t>CTC</a:t>
              </a:r>
            </a:p>
            <a:p>
              <a:pPr algn="ctr"/>
              <a:endParaRPr lang="en-US" sz="400" dirty="0" smtClean="0"/>
            </a:p>
            <a:p>
              <a:pPr algn="ctr"/>
              <a:r>
                <a:rPr lang="en-US" sz="1000" dirty="0" smtClean="0"/>
                <a:t>Generator</a:t>
              </a:r>
              <a:endParaRPr lang="en-US" sz="1000" dirty="0"/>
            </a:p>
          </p:txBody>
        </p:sp>
        <p:sp>
          <p:nvSpPr>
            <p:cNvPr id="31" name="TextBox 30"/>
            <p:cNvSpPr txBox="1"/>
            <p:nvPr/>
          </p:nvSpPr>
          <p:spPr>
            <a:xfrm>
              <a:off x="4502643" y="4476750"/>
              <a:ext cx="1003800" cy="461665"/>
            </a:xfrm>
            <a:prstGeom prst="rect">
              <a:avLst/>
            </a:prstGeom>
            <a:noFill/>
          </p:spPr>
          <p:txBody>
            <a:bodyPr wrap="none" rtlCol="0">
              <a:spAutoFit/>
            </a:bodyPr>
            <a:lstStyle/>
            <a:p>
              <a:pPr algn="ctr"/>
              <a:r>
                <a:rPr lang="en-US" sz="1200" dirty="0" smtClean="0"/>
                <a:t>UI</a:t>
              </a:r>
            </a:p>
            <a:p>
              <a:pPr algn="ctr"/>
              <a:r>
                <a:rPr lang="en-US" sz="1200" dirty="0" smtClean="0"/>
                <a:t>Application</a:t>
              </a:r>
              <a:endParaRPr lang="en-US" sz="1200" dirty="0"/>
            </a:p>
          </p:txBody>
        </p:sp>
      </p:grpSp>
      <p:sp>
        <p:nvSpPr>
          <p:cNvPr id="19" name="Right Arrow 18"/>
          <p:cNvSpPr/>
          <p:nvPr/>
        </p:nvSpPr>
        <p:spPr>
          <a:xfrm>
            <a:off x="2333630" y="5598063"/>
            <a:ext cx="374572" cy="29745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0" name="Right Arrow 19"/>
          <p:cNvSpPr/>
          <p:nvPr/>
        </p:nvSpPr>
        <p:spPr>
          <a:xfrm>
            <a:off x="5425352" y="5605752"/>
            <a:ext cx="374572" cy="29745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2" name="Right Arrow 21"/>
          <p:cNvSpPr/>
          <p:nvPr/>
        </p:nvSpPr>
        <p:spPr>
          <a:xfrm>
            <a:off x="3028955" y="1692813"/>
            <a:ext cx="374572" cy="29745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3" name="Right Arrow 22"/>
          <p:cNvSpPr/>
          <p:nvPr/>
        </p:nvSpPr>
        <p:spPr>
          <a:xfrm>
            <a:off x="6248405" y="1692813"/>
            <a:ext cx="374572" cy="29745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25" name="Picture 24" descr="ListDemo1.png"/>
          <p:cNvPicPr>
            <a:picLocks noChangeAspect="1"/>
          </p:cNvPicPr>
          <p:nvPr/>
        </p:nvPicPr>
        <p:blipFill>
          <a:blip r:embed="rId11" cstate="print"/>
          <a:stretch>
            <a:fillRect/>
          </a:stretch>
        </p:blipFill>
        <p:spPr>
          <a:xfrm>
            <a:off x="518890" y="5332934"/>
            <a:ext cx="1643285" cy="941823"/>
          </a:xfrm>
          <a:prstGeom prst="rect">
            <a:avLst/>
          </a:prstGeom>
        </p:spPr>
      </p:pic>
      <p:pic>
        <p:nvPicPr>
          <p:cNvPr id="26" name="Picture 25" descr="ListDemo2.png"/>
          <p:cNvPicPr>
            <a:picLocks noChangeAspect="1"/>
          </p:cNvPicPr>
          <p:nvPr/>
        </p:nvPicPr>
        <p:blipFill>
          <a:blip r:embed="rId12" cstate="print"/>
          <a:stretch>
            <a:fillRect/>
          </a:stretch>
        </p:blipFill>
        <p:spPr>
          <a:xfrm>
            <a:off x="2857500" y="5324348"/>
            <a:ext cx="2419682" cy="929158"/>
          </a:xfrm>
          <a:prstGeom prst="rect">
            <a:avLst/>
          </a:prstGeom>
        </p:spPr>
      </p:pic>
      <p:pic>
        <p:nvPicPr>
          <p:cNvPr id="35" name="Picture 34" descr="ListDemo4.png"/>
          <p:cNvPicPr>
            <a:picLocks noChangeAspect="1"/>
          </p:cNvPicPr>
          <p:nvPr/>
        </p:nvPicPr>
        <p:blipFill>
          <a:blip r:embed="rId13" cstate="print"/>
          <a:stretch>
            <a:fillRect/>
          </a:stretch>
        </p:blipFill>
        <p:spPr>
          <a:xfrm>
            <a:off x="7000876" y="4580166"/>
            <a:ext cx="1733792" cy="1486107"/>
          </a:xfrm>
          <a:prstGeom prst="rect">
            <a:avLst/>
          </a:prstGeom>
        </p:spPr>
      </p:pic>
      <p:pic>
        <p:nvPicPr>
          <p:cNvPr id="28" name="Picture 27" descr="ListDemo3.png"/>
          <p:cNvPicPr>
            <a:picLocks noChangeAspect="1"/>
          </p:cNvPicPr>
          <p:nvPr/>
        </p:nvPicPr>
        <p:blipFill>
          <a:blip r:embed="rId14" cstate="print"/>
          <a:stretch>
            <a:fillRect/>
          </a:stretch>
        </p:blipFill>
        <p:spPr>
          <a:xfrm>
            <a:off x="5915024" y="4962325"/>
            <a:ext cx="1476575" cy="14765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27</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ist1.png"/>
          <p:cNvPicPr>
            <a:picLocks noChangeAspect="1"/>
          </p:cNvPicPr>
          <p:nvPr/>
        </p:nvPicPr>
        <p:blipFill>
          <a:blip r:embed="rId3" cstate="print"/>
          <a:stretch>
            <a:fillRect/>
          </a:stretch>
        </p:blipFill>
        <p:spPr>
          <a:xfrm>
            <a:off x="737886" y="0"/>
            <a:ext cx="7668228"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28</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ist2.png"/>
          <p:cNvPicPr>
            <a:picLocks noChangeAspect="1"/>
          </p:cNvPicPr>
          <p:nvPr/>
        </p:nvPicPr>
        <p:blipFill>
          <a:blip r:embed="rId3" cstate="print"/>
          <a:stretch>
            <a:fillRect/>
          </a:stretch>
        </p:blipFill>
        <p:spPr>
          <a:xfrm>
            <a:off x="737886" y="0"/>
            <a:ext cx="7668228"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29</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ist3.png"/>
          <p:cNvPicPr>
            <a:picLocks noChangeAspect="1"/>
          </p:cNvPicPr>
          <p:nvPr/>
        </p:nvPicPr>
        <p:blipFill>
          <a:blip r:embed="rId3" cstate="print"/>
          <a:stretch>
            <a:fillRect/>
          </a:stretch>
        </p:blipFill>
        <p:spPr>
          <a:xfrm>
            <a:off x="737886" y="0"/>
            <a:ext cx="7668228"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AU" dirty="0" smtClean="0">
                <a:solidFill>
                  <a:schemeClr val="tx2"/>
                </a:solidFill>
              </a:rPr>
              <a:t>Agenda</a:t>
            </a:r>
            <a:endParaRPr lang="en-AU" dirty="0">
              <a:solidFill>
                <a:schemeClr val="tx2"/>
              </a:solidFill>
            </a:endParaRPr>
          </a:p>
        </p:txBody>
      </p:sp>
      <p:sp>
        <p:nvSpPr>
          <p:cNvPr id="3" name="Content Placeholder 2"/>
          <p:cNvSpPr>
            <a:spLocks noGrp="1"/>
          </p:cNvSpPr>
          <p:nvPr>
            <p:ph idx="1"/>
          </p:nvPr>
        </p:nvSpPr>
        <p:spPr/>
        <p:txBody>
          <a:bodyPr/>
          <a:lstStyle/>
          <a:p>
            <a:r>
              <a:rPr lang="en-AU" dirty="0" smtClean="0"/>
              <a:t>A good UX</a:t>
            </a:r>
          </a:p>
          <a:p>
            <a:r>
              <a:rPr lang="en-AU" dirty="0" smtClean="0"/>
              <a:t>How Microsoft supports a good UX</a:t>
            </a:r>
          </a:p>
          <a:p>
            <a:r>
              <a:rPr lang="en-AU" dirty="0" smtClean="0"/>
              <a:t>How CTC enables you to utilize the latest Microsoft Technologies</a:t>
            </a:r>
            <a:endParaRPr lang="en-AU" dirty="0"/>
          </a:p>
        </p:txBody>
      </p:sp>
      <p:sp>
        <p:nvSpPr>
          <p:cNvPr id="4" name="Slide Number Placeholder 3"/>
          <p:cNvSpPr>
            <a:spLocks noGrp="1"/>
          </p:cNvSpPr>
          <p:nvPr>
            <p:ph type="sldNum" sz="quarter" idx="11"/>
          </p:nvPr>
        </p:nvSpPr>
        <p:spPr/>
        <p:txBody>
          <a:bodyPr/>
          <a:lstStyle/>
          <a:p>
            <a:fld id="{F3A0A0BA-DD78-4A37-8551-C21259D5916B}" type="slidenum">
              <a:rPr lang="en-US" smtClean="0"/>
              <a:pPr/>
              <a:t>3</a:t>
            </a:fld>
            <a:endParaRPr lang="en-US" dirty="0"/>
          </a:p>
        </p:txBody>
      </p:sp>
      <p:sp>
        <p:nvSpPr>
          <p:cNvPr id="5" name="Content Placeholder 2"/>
          <p:cNvSpPr txBox="1">
            <a:spLocks/>
          </p:cNvSpPr>
          <p:nvPr/>
        </p:nvSpPr>
        <p:spPr>
          <a:xfrm>
            <a:off x="457200" y="1646237"/>
            <a:ext cx="8229600" cy="4526280"/>
          </a:xfrm>
          <a:prstGeom prst="rect">
            <a:avLst/>
          </a:prstGeom>
        </p:spPr>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3200" b="0" i="0" u="none" strike="noStrike" kern="1200" cap="none" spc="0" normalizeH="0" baseline="0" noProof="0" dirty="0" smtClean="0">
                <a:ln>
                  <a:noFill/>
                </a:ln>
                <a:solidFill>
                  <a:srgbClr val="FF0000"/>
                </a:solidFill>
                <a:effectLst/>
                <a:uLnTx/>
                <a:uFillTx/>
                <a:latin typeface="+mn-lt"/>
                <a:ea typeface="+mn-ea"/>
                <a:cs typeface="+mn-cs"/>
              </a:rPr>
              <a:t>A good 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30</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ist4.png"/>
          <p:cNvPicPr>
            <a:picLocks noChangeAspect="1"/>
          </p:cNvPicPr>
          <p:nvPr/>
        </p:nvPicPr>
        <p:blipFill>
          <a:blip r:embed="rId3" cstate="print"/>
          <a:stretch>
            <a:fillRect/>
          </a:stretch>
        </p:blipFill>
        <p:spPr>
          <a:xfrm>
            <a:off x="737886" y="0"/>
            <a:ext cx="7668228"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31</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st5.png"/>
          <p:cNvPicPr>
            <a:picLocks noChangeAspect="1"/>
          </p:cNvPicPr>
          <p:nvPr/>
        </p:nvPicPr>
        <p:blipFill>
          <a:blip r:embed="rId3" cstate="print"/>
          <a:stretch>
            <a:fillRect/>
          </a:stretch>
        </p:blipFill>
        <p:spPr>
          <a:xfrm>
            <a:off x="737886" y="0"/>
            <a:ext cx="7668228"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32</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st6.png"/>
          <p:cNvPicPr>
            <a:picLocks noChangeAspect="1"/>
          </p:cNvPicPr>
          <p:nvPr/>
        </p:nvPicPr>
        <p:blipFill>
          <a:blip r:embed="rId3" cstate="print"/>
          <a:stretch>
            <a:fillRect/>
          </a:stretch>
        </p:blipFill>
        <p:spPr>
          <a:xfrm>
            <a:off x="737886" y="0"/>
            <a:ext cx="7668228"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33</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st7.png"/>
          <p:cNvPicPr>
            <a:picLocks noChangeAspect="1"/>
          </p:cNvPicPr>
          <p:nvPr/>
        </p:nvPicPr>
        <p:blipFill>
          <a:blip r:embed="rId3" cstate="print"/>
          <a:stretch>
            <a:fillRect/>
          </a:stretch>
        </p:blipFill>
        <p:spPr>
          <a:xfrm>
            <a:off x="737886" y="0"/>
            <a:ext cx="7668228"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Buttons1.png"/>
          <p:cNvPicPr>
            <a:picLocks noChangeAspect="1"/>
          </p:cNvPicPr>
          <p:nvPr/>
        </p:nvPicPr>
        <p:blipFill>
          <a:blip r:embed="rId3" cstate="print"/>
          <a:stretch>
            <a:fillRect/>
          </a:stretch>
        </p:blipFill>
        <p:spPr>
          <a:xfrm>
            <a:off x="529899" y="1904395"/>
            <a:ext cx="1828709" cy="3254481"/>
          </a:xfrm>
          <a:prstGeom prst="rect">
            <a:avLst/>
          </a:prstGeom>
        </p:spPr>
      </p:pic>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Customizing Controls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34</a:t>
            </a:fld>
            <a:endParaRPr lang="en-US" dirty="0"/>
          </a:p>
        </p:txBody>
      </p:sp>
      <p:sp>
        <p:nvSpPr>
          <p:cNvPr id="38" name="TextBox 37"/>
          <p:cNvSpPr txBox="1"/>
          <p:nvPr/>
        </p:nvSpPr>
        <p:spPr>
          <a:xfrm>
            <a:off x="539826" y="1421174"/>
            <a:ext cx="7700790" cy="430887"/>
          </a:xfrm>
          <a:prstGeom prst="rect">
            <a:avLst/>
          </a:prstGeom>
          <a:noFill/>
        </p:spPr>
        <p:txBody>
          <a:bodyPr wrap="square" rtlCol="0">
            <a:spAutoFit/>
          </a:bodyPr>
          <a:lstStyle/>
          <a:p>
            <a:r>
              <a:rPr lang="en-US" sz="2200" dirty="0" smtClean="0">
                <a:solidFill>
                  <a:schemeClr val="tx2">
                    <a:lumMod val="90000"/>
                  </a:schemeClr>
                </a:solidFill>
              </a:rPr>
              <a:t>Any property available on the controls can be specified.</a:t>
            </a:r>
          </a:p>
        </p:txBody>
      </p:sp>
      <p:pic>
        <p:nvPicPr>
          <p:cNvPr id="45" name="Picture 44" descr="Properties.png"/>
          <p:cNvPicPr>
            <a:picLocks noChangeAspect="1"/>
          </p:cNvPicPr>
          <p:nvPr/>
        </p:nvPicPr>
        <p:blipFill>
          <a:blip r:embed="rId4" cstate="print"/>
          <a:stretch>
            <a:fillRect/>
          </a:stretch>
        </p:blipFill>
        <p:spPr>
          <a:xfrm>
            <a:off x="6382098" y="1932629"/>
            <a:ext cx="1781014" cy="4496746"/>
          </a:xfrm>
          <a:prstGeom prst="rect">
            <a:avLst/>
          </a:prstGeom>
        </p:spPr>
      </p:pic>
      <p:pic>
        <p:nvPicPr>
          <p:cNvPr id="57" name="Picture 56" descr="Buttons2.png"/>
          <p:cNvPicPr>
            <a:picLocks noChangeAspect="1"/>
          </p:cNvPicPr>
          <p:nvPr/>
        </p:nvPicPr>
        <p:blipFill>
          <a:blip r:embed="rId5" cstate="print"/>
          <a:stretch>
            <a:fillRect/>
          </a:stretch>
        </p:blipFill>
        <p:spPr>
          <a:xfrm>
            <a:off x="1538136" y="2328583"/>
            <a:ext cx="1828769" cy="3248574"/>
          </a:xfrm>
          <a:prstGeom prst="rect">
            <a:avLst/>
          </a:prstGeom>
        </p:spPr>
      </p:pic>
      <p:pic>
        <p:nvPicPr>
          <p:cNvPr id="49" name="Picture 48" descr="Buttons3.png"/>
          <p:cNvPicPr>
            <a:picLocks noChangeAspect="1"/>
          </p:cNvPicPr>
          <p:nvPr/>
        </p:nvPicPr>
        <p:blipFill>
          <a:blip r:embed="rId6" cstate="print"/>
          <a:stretch>
            <a:fillRect/>
          </a:stretch>
        </p:blipFill>
        <p:spPr>
          <a:xfrm>
            <a:off x="2519215" y="2733400"/>
            <a:ext cx="1813337" cy="3240858"/>
          </a:xfrm>
          <a:prstGeom prst="rect">
            <a:avLst/>
          </a:prstGeom>
        </p:spPr>
      </p:pic>
      <p:pic>
        <p:nvPicPr>
          <p:cNvPr id="50" name="Picture 49" descr="Buttons4.png"/>
          <p:cNvPicPr>
            <a:picLocks noChangeAspect="1"/>
          </p:cNvPicPr>
          <p:nvPr/>
        </p:nvPicPr>
        <p:blipFill>
          <a:blip r:embed="rId7" cstate="print"/>
          <a:stretch>
            <a:fillRect/>
          </a:stretch>
        </p:blipFill>
        <p:spPr>
          <a:xfrm>
            <a:off x="3600295" y="3171550"/>
            <a:ext cx="1821053" cy="324085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617792"/>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Control Properties</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35</a:t>
            </a:fld>
            <a:endParaRPr lang="en-US" dirty="0"/>
          </a:p>
        </p:txBody>
      </p:sp>
      <p:grpSp>
        <p:nvGrpSpPr>
          <p:cNvPr id="2" name="Group 25"/>
          <p:cNvGrpSpPr/>
          <p:nvPr/>
        </p:nvGrpSpPr>
        <p:grpSpPr>
          <a:xfrm>
            <a:off x="2504506" y="2974554"/>
            <a:ext cx="3764095" cy="2739833"/>
            <a:chOff x="2504506" y="2974554"/>
            <a:chExt cx="3764095" cy="2739833"/>
          </a:xfrm>
        </p:grpSpPr>
        <p:graphicFrame>
          <p:nvGraphicFramePr>
            <p:cNvPr id="27" name="Diagram 26"/>
            <p:cNvGraphicFramePr/>
            <p:nvPr/>
          </p:nvGraphicFramePr>
          <p:xfrm>
            <a:off x="2504506" y="2974554"/>
            <a:ext cx="3764095" cy="2739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9"/>
            <p:cNvGrpSpPr>
              <a:grpSpLocks noChangeAspect="1"/>
            </p:cNvGrpSpPr>
            <p:nvPr/>
          </p:nvGrpSpPr>
          <p:grpSpPr>
            <a:xfrm>
              <a:off x="4805876" y="5037095"/>
              <a:ext cx="374849" cy="373106"/>
              <a:chOff x="4143372" y="285728"/>
              <a:chExt cx="682623" cy="679450"/>
            </a:xfrm>
          </p:grpSpPr>
          <p:pic>
            <p:nvPicPr>
              <p:cNvPr id="32" name="Picture 58" descr="C-Grey-Logo"/>
              <p:cNvPicPr>
                <a:picLocks noChangeAspect="1" noChangeArrowheads="1"/>
              </p:cNvPicPr>
              <p:nvPr/>
            </p:nvPicPr>
            <p:blipFill>
              <a:blip r:embed="rId8" cstate="print"/>
              <a:srcRect/>
              <a:stretch>
                <a:fillRect/>
              </a:stretch>
            </p:blipFill>
            <p:spPr bwMode="auto">
              <a:xfrm>
                <a:off x="4366676" y="472313"/>
                <a:ext cx="459319" cy="492865"/>
              </a:xfrm>
              <a:prstGeom prst="rect">
                <a:avLst/>
              </a:prstGeom>
              <a:noFill/>
              <a:ln w="9525">
                <a:noFill/>
                <a:miter lim="800000"/>
                <a:headEnd/>
                <a:tailEnd/>
              </a:ln>
            </p:spPr>
          </p:pic>
          <p:pic>
            <p:nvPicPr>
              <p:cNvPr id="33" name="Picture 59" descr="T-OrangeX3D"/>
              <p:cNvPicPr>
                <a:picLocks noChangeAspect="1" noChangeArrowheads="1"/>
              </p:cNvPicPr>
              <p:nvPr/>
            </p:nvPicPr>
            <p:blipFill>
              <a:blip r:embed="rId9" cstate="print"/>
              <a:srcRect/>
              <a:stretch>
                <a:fillRect/>
              </a:stretch>
            </p:blipFill>
            <p:spPr bwMode="auto">
              <a:xfrm>
                <a:off x="4265010" y="285728"/>
                <a:ext cx="423010" cy="394292"/>
              </a:xfrm>
              <a:prstGeom prst="rect">
                <a:avLst/>
              </a:prstGeom>
              <a:noFill/>
              <a:ln w="9525">
                <a:noFill/>
                <a:miter lim="800000"/>
                <a:headEnd/>
                <a:tailEnd/>
              </a:ln>
            </p:spPr>
          </p:pic>
          <p:pic>
            <p:nvPicPr>
              <p:cNvPr id="34" name="Picture 60" descr="C-OrangeX3D"/>
              <p:cNvPicPr>
                <a:picLocks noChangeAspect="1" noChangeArrowheads="1"/>
              </p:cNvPicPr>
              <p:nvPr/>
            </p:nvPicPr>
            <p:blipFill>
              <a:blip r:embed="rId10" cstate="print"/>
              <a:srcRect/>
              <a:stretch>
                <a:fillRect/>
              </a:stretch>
            </p:blipFill>
            <p:spPr bwMode="auto">
              <a:xfrm>
                <a:off x="4143372" y="511059"/>
                <a:ext cx="395777" cy="415415"/>
              </a:xfrm>
              <a:prstGeom prst="rect">
                <a:avLst/>
              </a:prstGeom>
              <a:noFill/>
              <a:ln w="9525">
                <a:noFill/>
                <a:miter lim="800000"/>
                <a:headEnd/>
                <a:tailEnd/>
              </a:ln>
            </p:spPr>
          </p:pic>
        </p:grpSp>
        <p:sp>
          <p:nvSpPr>
            <p:cNvPr id="29" name="TextBox 28"/>
            <p:cNvSpPr txBox="1"/>
            <p:nvPr/>
          </p:nvSpPr>
          <p:spPr>
            <a:xfrm>
              <a:off x="4076700" y="3343275"/>
              <a:ext cx="941283" cy="492443"/>
            </a:xfrm>
            <a:prstGeom prst="rect">
              <a:avLst/>
            </a:prstGeom>
            <a:noFill/>
          </p:spPr>
          <p:txBody>
            <a:bodyPr wrap="none" rtlCol="0">
              <a:spAutoFit/>
            </a:bodyPr>
            <a:lstStyle/>
            <a:p>
              <a:pPr algn="ctr"/>
              <a:r>
                <a:rPr lang="en-US" sz="1200" dirty="0" smtClean="0"/>
                <a:t>CTC</a:t>
              </a:r>
            </a:p>
            <a:p>
              <a:pPr algn="ctr"/>
              <a:endParaRPr lang="en-US" sz="400" dirty="0" smtClean="0"/>
            </a:p>
            <a:p>
              <a:pPr algn="ctr"/>
              <a:r>
                <a:rPr lang="en-US" sz="1000" dirty="0" smtClean="0"/>
                <a:t>Configurator</a:t>
              </a:r>
              <a:endParaRPr lang="en-US" sz="1000" dirty="0"/>
            </a:p>
          </p:txBody>
        </p:sp>
        <p:sp>
          <p:nvSpPr>
            <p:cNvPr id="30" name="TextBox 29"/>
            <p:cNvSpPr txBox="1"/>
            <p:nvPr/>
          </p:nvSpPr>
          <p:spPr>
            <a:xfrm>
              <a:off x="3514725" y="4114800"/>
              <a:ext cx="793807" cy="492443"/>
            </a:xfrm>
            <a:prstGeom prst="rect">
              <a:avLst/>
            </a:prstGeom>
            <a:noFill/>
          </p:spPr>
          <p:txBody>
            <a:bodyPr wrap="none" rtlCol="0">
              <a:spAutoFit/>
            </a:bodyPr>
            <a:lstStyle/>
            <a:p>
              <a:pPr algn="ctr"/>
              <a:r>
                <a:rPr lang="en-US" sz="1200" dirty="0" smtClean="0"/>
                <a:t>CTC</a:t>
              </a:r>
            </a:p>
            <a:p>
              <a:pPr algn="ctr"/>
              <a:endParaRPr lang="en-US" sz="400" dirty="0" smtClean="0"/>
            </a:p>
            <a:p>
              <a:pPr algn="ctr"/>
              <a:r>
                <a:rPr lang="en-US" sz="1000" dirty="0" smtClean="0"/>
                <a:t>Generator</a:t>
              </a:r>
              <a:endParaRPr lang="en-US" sz="1000" dirty="0"/>
            </a:p>
          </p:txBody>
        </p:sp>
        <p:sp>
          <p:nvSpPr>
            <p:cNvPr id="31" name="TextBox 30"/>
            <p:cNvSpPr txBox="1"/>
            <p:nvPr/>
          </p:nvSpPr>
          <p:spPr>
            <a:xfrm>
              <a:off x="4502643" y="4476750"/>
              <a:ext cx="1003800" cy="461665"/>
            </a:xfrm>
            <a:prstGeom prst="rect">
              <a:avLst/>
            </a:prstGeom>
            <a:noFill/>
          </p:spPr>
          <p:txBody>
            <a:bodyPr wrap="none" rtlCol="0">
              <a:spAutoFit/>
            </a:bodyPr>
            <a:lstStyle/>
            <a:p>
              <a:pPr algn="ctr"/>
              <a:r>
                <a:rPr lang="en-US" sz="1200" dirty="0" smtClean="0"/>
                <a:t>UI</a:t>
              </a:r>
            </a:p>
            <a:p>
              <a:pPr algn="ctr"/>
              <a:r>
                <a:rPr lang="en-US" sz="1200" dirty="0" smtClean="0"/>
                <a:t>Application</a:t>
              </a:r>
              <a:endParaRPr lang="en-US" sz="1200"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36</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enu1.png"/>
          <p:cNvPicPr>
            <a:picLocks noChangeAspect="1"/>
          </p:cNvPicPr>
          <p:nvPr/>
        </p:nvPicPr>
        <p:blipFill>
          <a:blip r:embed="rId3" cstate="print"/>
          <a:stretch>
            <a:fillRect/>
          </a:stretch>
        </p:blipFill>
        <p:spPr>
          <a:xfrm>
            <a:off x="62612" y="85726"/>
            <a:ext cx="6435540" cy="663027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37</a:t>
            </a:fld>
            <a:endParaRPr lang="en-US" dirty="0"/>
          </a:p>
        </p:txBody>
      </p:sp>
      <p:sp>
        <p:nvSpPr>
          <p:cNvPr id="3" name="Rectangle 2"/>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enu2.png"/>
          <p:cNvPicPr>
            <a:picLocks noChangeAspect="1"/>
          </p:cNvPicPr>
          <p:nvPr/>
        </p:nvPicPr>
        <p:blipFill>
          <a:blip r:embed="rId3" cstate="print"/>
          <a:stretch>
            <a:fillRect/>
          </a:stretch>
        </p:blipFill>
        <p:spPr>
          <a:xfrm>
            <a:off x="62612" y="85726"/>
            <a:ext cx="6435540" cy="6630275"/>
          </a:xfrm>
          <a:prstGeom prst="rect">
            <a:avLst/>
          </a:prstGeom>
        </p:spPr>
      </p:pic>
      <p:grpSp>
        <p:nvGrpSpPr>
          <p:cNvPr id="11" name="Group 10"/>
          <p:cNvGrpSpPr/>
          <p:nvPr/>
        </p:nvGrpSpPr>
        <p:grpSpPr>
          <a:xfrm>
            <a:off x="1885950" y="57150"/>
            <a:ext cx="7200900" cy="6086475"/>
            <a:chOff x="1885950" y="57150"/>
            <a:chExt cx="7200900" cy="6086475"/>
          </a:xfrm>
        </p:grpSpPr>
        <p:pic>
          <p:nvPicPr>
            <p:cNvPr id="8" name="Picture 7" descr="ControlSpecification.gif"/>
            <p:cNvPicPr>
              <a:picLocks noChangeAspect="1"/>
            </p:cNvPicPr>
            <p:nvPr/>
          </p:nvPicPr>
          <p:blipFill>
            <a:blip r:embed="rId4" cstate="print"/>
            <a:stretch>
              <a:fillRect/>
            </a:stretch>
          </p:blipFill>
          <p:spPr>
            <a:xfrm>
              <a:off x="1885950" y="57150"/>
              <a:ext cx="7200900" cy="6086475"/>
            </a:xfrm>
            <a:prstGeom prst="rect">
              <a:avLst/>
            </a:prstGeom>
          </p:spPr>
        </p:pic>
        <p:pic>
          <p:nvPicPr>
            <p:cNvPr id="9" name="Picture 8" descr="DropDownArrow.gif"/>
            <p:cNvPicPr>
              <a:picLocks noChangeAspect="1"/>
            </p:cNvPicPr>
            <p:nvPr/>
          </p:nvPicPr>
          <p:blipFill>
            <a:blip r:embed="rId5" cstate="print"/>
            <a:stretch>
              <a:fillRect/>
            </a:stretch>
          </p:blipFill>
          <p:spPr>
            <a:xfrm>
              <a:off x="8843962" y="1204912"/>
              <a:ext cx="161925" cy="142875"/>
            </a:xfrm>
            <a:prstGeom prst="rect">
              <a:avLst/>
            </a:prstGeom>
          </p:spPr>
        </p:pic>
        <p:pic>
          <p:nvPicPr>
            <p:cNvPr id="10" name="Picture 9" descr="Elipse.gif"/>
            <p:cNvPicPr>
              <a:picLocks noChangeAspect="1"/>
            </p:cNvPicPr>
            <p:nvPr/>
          </p:nvPicPr>
          <p:blipFill>
            <a:blip r:embed="rId6" cstate="print"/>
            <a:stretch>
              <a:fillRect/>
            </a:stretch>
          </p:blipFill>
          <p:spPr>
            <a:xfrm>
              <a:off x="8863012" y="1352550"/>
              <a:ext cx="142875" cy="133350"/>
            </a:xfrm>
            <a:prstGeom prst="rect">
              <a:avLst/>
            </a:prstGeom>
          </p:spPr>
        </p:pic>
      </p:grpSp>
      <p:pic>
        <p:nvPicPr>
          <p:cNvPr id="12" name="Picture 11" descr="ControlsSL2.gif"/>
          <p:cNvPicPr>
            <a:picLocks noChangeAspect="1"/>
          </p:cNvPicPr>
          <p:nvPr/>
        </p:nvPicPr>
        <p:blipFill>
          <a:blip r:embed="rId7" cstate="print"/>
          <a:stretch>
            <a:fillRect/>
          </a:stretch>
        </p:blipFill>
        <p:spPr>
          <a:xfrm>
            <a:off x="6615112" y="1352550"/>
            <a:ext cx="2390775" cy="3810000"/>
          </a:xfrm>
          <a:prstGeom prst="rect">
            <a:avLst/>
          </a:prstGeom>
        </p:spPr>
      </p:pic>
      <p:pic>
        <p:nvPicPr>
          <p:cNvPr id="13" name="Picture 12" descr="ControlSpecificationEditor1.gif"/>
          <p:cNvPicPr>
            <a:picLocks noChangeAspect="1"/>
          </p:cNvPicPr>
          <p:nvPr/>
        </p:nvPicPr>
        <p:blipFill>
          <a:blip r:embed="rId8" cstate="print"/>
          <a:stretch>
            <a:fillRect/>
          </a:stretch>
        </p:blipFill>
        <p:spPr>
          <a:xfrm>
            <a:off x="4238625" y="1514475"/>
            <a:ext cx="3905250" cy="5219700"/>
          </a:xfrm>
          <a:prstGeom prst="rect">
            <a:avLst/>
          </a:prstGeom>
        </p:spPr>
      </p:pic>
      <p:pic>
        <p:nvPicPr>
          <p:cNvPr id="14" name="Picture 13" descr="ControlSpecificationEditor2.gif"/>
          <p:cNvPicPr>
            <a:picLocks noChangeAspect="1"/>
          </p:cNvPicPr>
          <p:nvPr/>
        </p:nvPicPr>
        <p:blipFill>
          <a:blip r:embed="rId9" cstate="print"/>
          <a:stretch>
            <a:fillRect/>
          </a:stretch>
        </p:blipFill>
        <p:spPr>
          <a:xfrm>
            <a:off x="4238625" y="1514475"/>
            <a:ext cx="3905250" cy="521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Generate Options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38</a:t>
            </a:fld>
            <a:endParaRPr lang="en-US" dirty="0"/>
          </a:p>
        </p:txBody>
      </p:sp>
      <p:sp>
        <p:nvSpPr>
          <p:cNvPr id="4" name="Content Placeholder 2"/>
          <p:cNvSpPr>
            <a:spLocks noGrp="1"/>
          </p:cNvSpPr>
          <p:nvPr>
            <p:ph idx="1"/>
          </p:nvPr>
        </p:nvSpPr>
        <p:spPr>
          <a:xfrm>
            <a:off x="457200" y="1430718"/>
            <a:ext cx="5337672" cy="5084382"/>
          </a:xfrm>
        </p:spPr>
        <p:txBody>
          <a:bodyPr>
            <a:noAutofit/>
          </a:bodyPr>
          <a:lstStyle/>
          <a:p>
            <a:r>
              <a:rPr lang="en-US" sz="2200" dirty="0" smtClean="0"/>
              <a:t>Eliminate manual processes</a:t>
            </a:r>
          </a:p>
          <a:p>
            <a:pPr lvl="1"/>
            <a:r>
              <a:rPr lang="en-US" sz="1600" dirty="0" smtClean="0"/>
              <a:t>Automatically installs infrastructure files</a:t>
            </a:r>
          </a:p>
          <a:p>
            <a:pPr lvl="1"/>
            <a:r>
              <a:rPr lang="en-US" sz="1600" dirty="0" smtClean="0"/>
              <a:t>Automatically creates virtual directory</a:t>
            </a:r>
          </a:p>
          <a:p>
            <a:pPr lvl="1"/>
            <a:r>
              <a:rPr lang="en-US" sz="1600" dirty="0" smtClean="0"/>
              <a:t>Automatically resets IIS to avoid generate errors</a:t>
            </a:r>
          </a:p>
          <a:p>
            <a:pPr lvl="1"/>
            <a:r>
              <a:rPr lang="en-US" sz="1600" dirty="0" smtClean="0"/>
              <a:t>Automatically builds generated application</a:t>
            </a:r>
          </a:p>
          <a:p>
            <a:pPr lvl="1"/>
            <a:r>
              <a:rPr lang="en-US" sz="1600" dirty="0" smtClean="0"/>
              <a:t>Automatically upgrades infrastructure files</a:t>
            </a:r>
          </a:p>
          <a:p>
            <a:pPr>
              <a:buNone/>
            </a:pPr>
            <a:endParaRPr lang="en-US" sz="800" dirty="0" smtClean="0"/>
          </a:p>
          <a:p>
            <a:r>
              <a:rPr lang="en-US" sz="2200" dirty="0" smtClean="0"/>
              <a:t>Runtime options</a:t>
            </a:r>
          </a:p>
          <a:p>
            <a:pPr lvl="1"/>
            <a:r>
              <a:rPr lang="en-US" sz="1600" dirty="0" smtClean="0"/>
              <a:t>Keep Session Alive</a:t>
            </a:r>
          </a:p>
          <a:p>
            <a:pPr lvl="1"/>
            <a:r>
              <a:rPr lang="en-US" sz="1600" dirty="0" smtClean="0"/>
              <a:t>Prevent double transmit</a:t>
            </a:r>
          </a:p>
          <a:p>
            <a:pPr lvl="1"/>
            <a:r>
              <a:rPr lang="en-US" sz="1600" dirty="0" smtClean="0"/>
              <a:t>Date Format</a:t>
            </a:r>
          </a:p>
          <a:p>
            <a:pPr>
              <a:buNone/>
            </a:pPr>
            <a:endParaRPr lang="en-US" sz="800" dirty="0" smtClean="0"/>
          </a:p>
          <a:p>
            <a:r>
              <a:rPr lang="en-US" sz="2200" dirty="0" smtClean="0"/>
              <a:t>User own code</a:t>
            </a:r>
          </a:p>
          <a:p>
            <a:pPr lvl="1"/>
            <a:r>
              <a:rPr lang="en-US" sz="1600" dirty="0" smtClean="0"/>
              <a:t>Create Custom Code Module</a:t>
            </a:r>
          </a:p>
          <a:p>
            <a:pPr>
              <a:buNone/>
            </a:pPr>
            <a:endParaRPr lang="en-US" sz="800" dirty="0" smtClean="0"/>
          </a:p>
          <a:p>
            <a:r>
              <a:rPr lang="en-US" sz="2200" dirty="0" smtClean="0"/>
              <a:t>External Forms Painter</a:t>
            </a:r>
          </a:p>
          <a:p>
            <a:pPr lvl="1"/>
            <a:r>
              <a:rPr lang="en-US" sz="1600" dirty="0" smtClean="0"/>
              <a:t>M-V-VM Design Pattern</a:t>
            </a:r>
          </a:p>
          <a:p>
            <a:pPr lvl="1"/>
            <a:r>
              <a:rPr lang="en-US" sz="1600" dirty="0" smtClean="0"/>
              <a:t>Create Alternate View</a:t>
            </a:r>
          </a:p>
        </p:txBody>
      </p:sp>
      <p:pic>
        <p:nvPicPr>
          <p:cNvPr id="7" name="Picture 6" descr="Options.gif"/>
          <p:cNvPicPr>
            <a:picLocks noChangeAspect="1"/>
          </p:cNvPicPr>
          <p:nvPr/>
        </p:nvPicPr>
        <p:blipFill>
          <a:blip r:embed="rId3" cstate="print"/>
          <a:stretch>
            <a:fillRect/>
          </a:stretch>
        </p:blipFill>
        <p:spPr>
          <a:xfrm>
            <a:off x="5803961" y="1538287"/>
            <a:ext cx="3001901" cy="461486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CopyFrom as Grid Option</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39</a:t>
            </a:fld>
            <a:endParaRPr lang="en-US" dirty="0"/>
          </a:p>
        </p:txBody>
      </p:sp>
      <p:pic>
        <p:nvPicPr>
          <p:cNvPr id="10" name="Picture 9" descr="CopyFrom1A.png"/>
          <p:cNvPicPr>
            <a:picLocks noChangeAspect="1"/>
          </p:cNvPicPr>
          <p:nvPr/>
        </p:nvPicPr>
        <p:blipFill>
          <a:blip r:embed="rId3" cstate="print"/>
          <a:stretch>
            <a:fillRect/>
          </a:stretch>
        </p:blipFill>
        <p:spPr>
          <a:xfrm>
            <a:off x="509923" y="1695451"/>
            <a:ext cx="5205011" cy="4576218"/>
          </a:xfrm>
          <a:prstGeom prst="rect">
            <a:avLst/>
          </a:prstGeom>
        </p:spPr>
      </p:pic>
      <p:pic>
        <p:nvPicPr>
          <p:cNvPr id="11" name="Picture 10" descr="CopyFrom2.png"/>
          <p:cNvPicPr>
            <a:picLocks noChangeAspect="1"/>
          </p:cNvPicPr>
          <p:nvPr/>
        </p:nvPicPr>
        <p:blipFill>
          <a:blip r:embed="rId4" cstate="print"/>
          <a:stretch>
            <a:fillRect/>
          </a:stretch>
        </p:blipFill>
        <p:spPr>
          <a:xfrm>
            <a:off x="3481723" y="1695451"/>
            <a:ext cx="5205011" cy="4576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Phone.png"/>
          <p:cNvPicPr>
            <a:picLocks noChangeAspect="1"/>
          </p:cNvPicPr>
          <p:nvPr/>
        </p:nvPicPr>
        <p:blipFill>
          <a:blip r:embed="rId3" cstate="print"/>
          <a:stretch>
            <a:fillRect/>
          </a:stretch>
        </p:blipFill>
        <p:spPr>
          <a:xfrm>
            <a:off x="675041" y="152401"/>
            <a:ext cx="2012569" cy="3810000"/>
          </a:xfrm>
          <a:prstGeom prst="rect">
            <a:avLst/>
          </a:prstGeom>
        </p:spPr>
      </p:pic>
      <p:sp>
        <p:nvSpPr>
          <p:cNvPr id="4" name="Slide Number Placeholder 3"/>
          <p:cNvSpPr>
            <a:spLocks noGrp="1"/>
          </p:cNvSpPr>
          <p:nvPr>
            <p:ph type="sldNum" sz="quarter" idx="12"/>
          </p:nvPr>
        </p:nvSpPr>
        <p:spPr/>
        <p:txBody>
          <a:bodyPr/>
          <a:lstStyle/>
          <a:p>
            <a:fld id="{F3A0A0BA-DD78-4A37-8551-C21259D5916B}" type="slidenum">
              <a:rPr lang="en-US" smtClean="0"/>
              <a:pPr/>
              <a:t>4</a:t>
            </a:fld>
            <a:endParaRPr lang="en-US" dirty="0"/>
          </a:p>
        </p:txBody>
      </p:sp>
      <p:pic>
        <p:nvPicPr>
          <p:cNvPr id="7" name="Picture 6" descr="DShop.gif"/>
          <p:cNvPicPr>
            <a:picLocks noChangeAspect="1"/>
          </p:cNvPicPr>
          <p:nvPr/>
        </p:nvPicPr>
        <p:blipFill>
          <a:blip r:embed="rId4" cstate="print"/>
          <a:stretch>
            <a:fillRect/>
          </a:stretch>
        </p:blipFill>
        <p:spPr>
          <a:xfrm>
            <a:off x="3305287" y="234532"/>
            <a:ext cx="5562275" cy="3882285"/>
          </a:xfrm>
          <a:prstGeom prst="rect">
            <a:avLst/>
          </a:prstGeom>
        </p:spPr>
      </p:pic>
      <p:pic>
        <p:nvPicPr>
          <p:cNvPr id="9" name="Picture 8" descr="WoodgroveFinancial.gif"/>
          <p:cNvPicPr>
            <a:picLocks noChangeAspect="1"/>
          </p:cNvPicPr>
          <p:nvPr/>
        </p:nvPicPr>
        <p:blipFill>
          <a:blip r:embed="rId5" cstate="print"/>
          <a:stretch>
            <a:fillRect/>
          </a:stretch>
        </p:blipFill>
        <p:spPr>
          <a:xfrm>
            <a:off x="296733" y="952445"/>
            <a:ext cx="4684842" cy="4033586"/>
          </a:xfrm>
          <a:prstGeom prst="rect">
            <a:avLst/>
          </a:prstGeom>
        </p:spPr>
      </p:pic>
      <p:pic>
        <p:nvPicPr>
          <p:cNvPr id="6" name="Picture 5" descr="UI4.png"/>
          <p:cNvPicPr>
            <a:picLocks noChangeAspect="1"/>
          </p:cNvPicPr>
          <p:nvPr/>
        </p:nvPicPr>
        <p:blipFill>
          <a:blip r:embed="rId6" cstate="print"/>
          <a:stretch>
            <a:fillRect/>
          </a:stretch>
        </p:blipFill>
        <p:spPr>
          <a:xfrm>
            <a:off x="3897103" y="1609725"/>
            <a:ext cx="4734971" cy="4248150"/>
          </a:xfrm>
          <a:prstGeom prst="rect">
            <a:avLst/>
          </a:prstGeom>
        </p:spPr>
      </p:pic>
      <p:pic>
        <p:nvPicPr>
          <p:cNvPr id="12" name="Picture 11" descr="WindowsPhone.gif"/>
          <p:cNvPicPr>
            <a:picLocks noChangeAspect="1"/>
          </p:cNvPicPr>
          <p:nvPr/>
        </p:nvPicPr>
        <p:blipFill>
          <a:blip r:embed="rId7" cstate="print"/>
          <a:stretch>
            <a:fillRect/>
          </a:stretch>
        </p:blipFill>
        <p:spPr>
          <a:xfrm>
            <a:off x="6612649" y="866775"/>
            <a:ext cx="1936038" cy="3781425"/>
          </a:xfrm>
          <a:prstGeom prst="rect">
            <a:avLst/>
          </a:prstGeom>
        </p:spPr>
      </p:pic>
      <p:pic>
        <p:nvPicPr>
          <p:cNvPr id="8" name="Picture 7" descr="MSHealth.png"/>
          <p:cNvPicPr>
            <a:picLocks noChangeAspect="1"/>
          </p:cNvPicPr>
          <p:nvPr/>
        </p:nvPicPr>
        <p:blipFill>
          <a:blip r:embed="rId8" cstate="print"/>
          <a:stretch>
            <a:fillRect/>
          </a:stretch>
        </p:blipFill>
        <p:spPr>
          <a:xfrm>
            <a:off x="1095934" y="2552700"/>
            <a:ext cx="6714565" cy="4076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par>
                          <p:cTn id="8" fill="hold">
                            <p:stCondLst>
                              <p:cond delay="500"/>
                            </p:stCondLst>
                            <p:childTnLst>
                              <p:par>
                                <p:cTn id="9" presetID="4" presetClass="entr" presetSubtype="32"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box(out)">
                                      <p:cBhvr>
                                        <p:cTn id="11" dur="500"/>
                                        <p:tgtEl>
                                          <p:spTgt spid="10"/>
                                        </p:tgtEl>
                                      </p:cBhvr>
                                    </p:animEffect>
                                  </p:childTnLst>
                                </p:cTn>
                              </p:par>
                            </p:childTnLst>
                          </p:cTn>
                        </p:par>
                        <p:par>
                          <p:cTn id="12" fill="hold">
                            <p:stCondLst>
                              <p:cond delay="2000"/>
                            </p:stCondLst>
                            <p:childTnLst>
                              <p:par>
                                <p:cTn id="13" presetID="4" presetClass="entr" presetSubtype="32"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box(out)">
                                      <p:cBhvr>
                                        <p:cTn id="15" dur="500"/>
                                        <p:tgtEl>
                                          <p:spTgt spid="9"/>
                                        </p:tgtEl>
                                      </p:cBhvr>
                                    </p:animEffect>
                                  </p:childTnLst>
                                </p:cTn>
                              </p:par>
                            </p:childTnLst>
                          </p:cTn>
                        </p:par>
                        <p:par>
                          <p:cTn id="16" fill="hold">
                            <p:stCondLst>
                              <p:cond delay="3500"/>
                            </p:stCondLst>
                            <p:childTnLst>
                              <p:par>
                                <p:cTn id="17" presetID="4" presetClass="entr" presetSubtype="32"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box(out)">
                                      <p:cBhvr>
                                        <p:cTn id="19" dur="500"/>
                                        <p:tgtEl>
                                          <p:spTgt spid="6"/>
                                        </p:tgtEl>
                                      </p:cBhvr>
                                    </p:animEffect>
                                  </p:childTnLst>
                                </p:cTn>
                              </p:par>
                            </p:childTnLst>
                          </p:cTn>
                        </p:par>
                        <p:par>
                          <p:cTn id="20" fill="hold">
                            <p:stCondLst>
                              <p:cond delay="5000"/>
                            </p:stCondLst>
                            <p:childTnLst>
                              <p:par>
                                <p:cTn id="21" presetID="4" presetClass="entr" presetSubtype="32" fill="hold"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box(out)">
                                      <p:cBhvr>
                                        <p:cTn id="23" dur="500"/>
                                        <p:tgtEl>
                                          <p:spTgt spid="12"/>
                                        </p:tgtEl>
                                      </p:cBhvr>
                                    </p:animEffect>
                                  </p:childTnLst>
                                </p:cTn>
                              </p:par>
                            </p:childTnLst>
                          </p:cTn>
                        </p:par>
                        <p:par>
                          <p:cTn id="24" fill="hold">
                            <p:stCondLst>
                              <p:cond delay="6500"/>
                            </p:stCondLst>
                            <p:childTnLst>
                              <p:par>
                                <p:cTn id="25" presetID="4" presetClass="entr" presetSubtype="32"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Multi View: side-by-side</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40</a:t>
            </a:fld>
            <a:endParaRPr lang="en-US" dirty="0"/>
          </a:p>
        </p:txBody>
      </p:sp>
      <p:pic>
        <p:nvPicPr>
          <p:cNvPr id="5" name="Picture 4" descr="MultiViewSideBySide.png"/>
          <p:cNvPicPr>
            <a:picLocks noChangeAspect="1"/>
          </p:cNvPicPr>
          <p:nvPr/>
        </p:nvPicPr>
        <p:blipFill>
          <a:blip r:embed="rId3" cstate="print"/>
          <a:stretch>
            <a:fillRect/>
          </a:stretch>
        </p:blipFill>
        <p:spPr>
          <a:xfrm>
            <a:off x="1287124" y="1524001"/>
            <a:ext cx="6322992" cy="504863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Multi View: tabs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41</a:t>
            </a:fld>
            <a:endParaRPr lang="en-US" dirty="0"/>
          </a:p>
        </p:txBody>
      </p:sp>
      <p:pic>
        <p:nvPicPr>
          <p:cNvPr id="8" name="Picture 7" descr="MultiViewTabs1.png"/>
          <p:cNvPicPr>
            <a:picLocks noChangeAspect="1"/>
          </p:cNvPicPr>
          <p:nvPr/>
        </p:nvPicPr>
        <p:blipFill>
          <a:blip r:embed="rId3" cstate="print"/>
          <a:stretch>
            <a:fillRect/>
          </a:stretch>
        </p:blipFill>
        <p:spPr>
          <a:xfrm>
            <a:off x="1945327" y="1524009"/>
            <a:ext cx="5584701" cy="5105801"/>
          </a:xfrm>
          <a:prstGeom prst="rect">
            <a:avLst/>
          </a:prstGeom>
        </p:spPr>
      </p:pic>
      <p:pic>
        <p:nvPicPr>
          <p:cNvPr id="9" name="Picture 8" descr="MultiViewTabs2.png"/>
          <p:cNvPicPr>
            <a:picLocks noChangeAspect="1"/>
          </p:cNvPicPr>
          <p:nvPr/>
        </p:nvPicPr>
        <p:blipFill>
          <a:blip r:embed="rId4" cstate="print"/>
          <a:stretch>
            <a:fillRect/>
          </a:stretch>
        </p:blipFill>
        <p:spPr>
          <a:xfrm>
            <a:off x="1945327" y="1524009"/>
            <a:ext cx="5584701" cy="5105801"/>
          </a:xfrm>
          <a:prstGeom prst="rect">
            <a:avLst/>
          </a:prstGeom>
        </p:spPr>
      </p:pic>
      <p:pic>
        <p:nvPicPr>
          <p:cNvPr id="10" name="Picture 9" descr="MultiViewTabs3.png"/>
          <p:cNvPicPr>
            <a:picLocks noChangeAspect="1"/>
          </p:cNvPicPr>
          <p:nvPr/>
        </p:nvPicPr>
        <p:blipFill>
          <a:blip r:embed="rId5" cstate="print"/>
          <a:stretch>
            <a:fillRect/>
          </a:stretch>
        </p:blipFill>
        <p:spPr>
          <a:xfrm>
            <a:off x="1945327" y="1524009"/>
            <a:ext cx="5584701" cy="5105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Runtime Configuration</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42</a:t>
            </a:fld>
            <a:endParaRPr lang="en-US" dirty="0"/>
          </a:p>
        </p:txBody>
      </p:sp>
      <p:sp>
        <p:nvSpPr>
          <p:cNvPr id="4" name="Content Placeholder 2"/>
          <p:cNvSpPr>
            <a:spLocks noGrp="1"/>
          </p:cNvSpPr>
          <p:nvPr>
            <p:ph idx="1"/>
          </p:nvPr>
        </p:nvSpPr>
        <p:spPr>
          <a:xfrm>
            <a:off x="457200" y="1668270"/>
            <a:ext cx="5676900" cy="3208530"/>
          </a:xfrm>
        </p:spPr>
        <p:txBody>
          <a:bodyPr>
            <a:noAutofit/>
          </a:bodyPr>
          <a:lstStyle/>
          <a:p>
            <a:r>
              <a:rPr lang="en-US" sz="2200" dirty="0" smtClean="0"/>
              <a:t>Configure Runtime Parameters </a:t>
            </a:r>
          </a:p>
          <a:p>
            <a:pPr lvl="1"/>
            <a:r>
              <a:rPr lang="en-US" sz="1600" dirty="0" smtClean="0"/>
              <a:t>Graphical interface for runtime configuration</a:t>
            </a:r>
          </a:p>
          <a:p>
            <a:pPr lvl="1"/>
            <a:r>
              <a:rPr lang="en-US" sz="1600" dirty="0" smtClean="0"/>
              <a:t>Drop down  selections</a:t>
            </a:r>
          </a:p>
          <a:p>
            <a:pPr lvl="1"/>
            <a:r>
              <a:rPr lang="en-US" sz="1600" dirty="0" smtClean="0"/>
              <a:t>Extensive help text for each parameter</a:t>
            </a:r>
          </a:p>
          <a:p>
            <a:pPr lvl="1"/>
            <a:r>
              <a:rPr lang="en-US" sz="1600" dirty="0" smtClean="0"/>
              <a:t>Automatic update of the Web.config/App.config file</a:t>
            </a:r>
          </a:p>
          <a:p>
            <a:pPr marL="292100" lvl="1" indent="-292100">
              <a:spcBef>
                <a:spcPts val="0"/>
              </a:spcBef>
              <a:buClr>
                <a:schemeClr val="accent1"/>
              </a:buClr>
              <a:buSzPct val="70000"/>
              <a:buNone/>
            </a:pPr>
            <a:endParaRPr lang="en-US" sz="1600" dirty="0" smtClean="0"/>
          </a:p>
          <a:p>
            <a:pPr>
              <a:buNone/>
            </a:pPr>
            <a:endParaRPr lang="en-US" sz="2200" dirty="0" smtClean="0"/>
          </a:p>
        </p:txBody>
      </p:sp>
      <p:pic>
        <p:nvPicPr>
          <p:cNvPr id="7" name="Picture 6" descr="RuntimeConfig.gif"/>
          <p:cNvPicPr>
            <a:picLocks noChangeAspect="1"/>
          </p:cNvPicPr>
          <p:nvPr/>
        </p:nvPicPr>
        <p:blipFill>
          <a:blip r:embed="rId3" cstate="print"/>
          <a:stretch>
            <a:fillRect/>
          </a:stretch>
        </p:blipFill>
        <p:spPr>
          <a:xfrm>
            <a:off x="6181725" y="1690687"/>
            <a:ext cx="2205037" cy="457006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62400" y="253536"/>
            <a:ext cx="4724399" cy="1143000"/>
          </a:xfrm>
          <a:prstGeom prst="rect">
            <a:avLst/>
          </a:prstGeom>
        </p:spPr>
        <p:txBody>
          <a:bodyPr rIns="91440" anchor="ctr">
            <a:normAutofit fontScale="92500" lnSpcReduction="20000"/>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WPF Runtime Environment</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43</a:t>
            </a:fld>
            <a:endParaRPr lang="en-US"/>
          </a:p>
        </p:txBody>
      </p:sp>
      <p:cxnSp>
        <p:nvCxnSpPr>
          <p:cNvPr id="88" name="Straight Connector 87"/>
          <p:cNvCxnSpPr/>
          <p:nvPr/>
        </p:nvCxnSpPr>
        <p:spPr>
          <a:xfrm flipV="1">
            <a:off x="2476500" y="2371725"/>
            <a:ext cx="1371600" cy="9526"/>
          </a:xfrm>
          <a:prstGeom prst="line">
            <a:avLst/>
          </a:prstGeom>
        </p:spPr>
        <p:style>
          <a:lnRef idx="3">
            <a:schemeClr val="accent5"/>
          </a:lnRef>
          <a:fillRef idx="0">
            <a:schemeClr val="accent5"/>
          </a:fillRef>
          <a:effectRef idx="2">
            <a:schemeClr val="accent5"/>
          </a:effectRef>
          <a:fontRef idx="minor">
            <a:schemeClr val="tx1"/>
          </a:fontRef>
        </p:style>
      </p:cxnSp>
      <p:sp>
        <p:nvSpPr>
          <p:cNvPr id="89" name="Line 12"/>
          <p:cNvSpPr>
            <a:spLocks noChangeShapeType="1"/>
          </p:cNvSpPr>
          <p:nvPr/>
        </p:nvSpPr>
        <p:spPr bwMode="auto">
          <a:xfrm rot="16200000">
            <a:off x="4527427" y="1947863"/>
            <a:ext cx="11235" cy="1354266"/>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sp>
        <p:nvSpPr>
          <p:cNvPr id="98" name="Line 13"/>
          <p:cNvSpPr>
            <a:spLocks noChangeShapeType="1"/>
          </p:cNvSpPr>
          <p:nvPr/>
        </p:nvSpPr>
        <p:spPr bwMode="auto">
          <a:xfrm rot="16200000" flipH="1">
            <a:off x="4756150" y="3098798"/>
            <a:ext cx="4762" cy="1779589"/>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grpSp>
        <p:nvGrpSpPr>
          <p:cNvPr id="99" name="Group 15"/>
          <p:cNvGrpSpPr>
            <a:grpSpLocks/>
          </p:cNvGrpSpPr>
          <p:nvPr/>
        </p:nvGrpSpPr>
        <p:grpSpPr bwMode="auto">
          <a:xfrm>
            <a:off x="5030789" y="3597271"/>
            <a:ext cx="1446213" cy="869952"/>
            <a:chOff x="1488" y="654"/>
            <a:chExt cx="1639" cy="721"/>
          </a:xfrm>
          <a:effectLst>
            <a:glow rad="63500">
              <a:schemeClr val="accent4">
                <a:satMod val="175000"/>
                <a:alpha val="40000"/>
              </a:schemeClr>
            </a:glow>
          </a:effectLst>
        </p:grpSpPr>
        <p:grpSp>
          <p:nvGrpSpPr>
            <p:cNvPr id="121" name="Group 16"/>
            <p:cNvGrpSpPr>
              <a:grpSpLocks/>
            </p:cNvGrpSpPr>
            <p:nvPr/>
          </p:nvGrpSpPr>
          <p:grpSpPr bwMode="auto">
            <a:xfrm>
              <a:off x="1488" y="708"/>
              <a:ext cx="373" cy="505"/>
              <a:chOff x="1488" y="708"/>
              <a:chExt cx="373" cy="505"/>
            </a:xfrm>
          </p:grpSpPr>
          <p:sp>
            <p:nvSpPr>
              <p:cNvPr id="172" name="Freeform 17"/>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solidFill>
                <a:srgbClr val="CECECE"/>
              </a:solidFill>
              <a:ln w="9525" cap="rnd">
                <a:noFill/>
                <a:round/>
                <a:headEnd/>
                <a:tailEnd/>
              </a:ln>
            </p:spPr>
            <p:txBody>
              <a:bodyPr/>
              <a:lstStyle/>
              <a:p>
                <a:endParaRPr lang="en-US"/>
              </a:p>
            </p:txBody>
          </p:sp>
          <p:sp>
            <p:nvSpPr>
              <p:cNvPr id="173" name="Freeform 18"/>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noFill/>
              <a:ln w="12700" cap="rnd">
                <a:solidFill>
                  <a:srgbClr val="000000"/>
                </a:solidFill>
                <a:round/>
                <a:headEnd type="none" w="sm" len="sm"/>
                <a:tailEnd type="none" w="sm" len="sm"/>
              </a:ln>
            </p:spPr>
            <p:txBody>
              <a:bodyPr/>
              <a:lstStyle/>
              <a:p>
                <a:endParaRPr lang="en-US"/>
              </a:p>
            </p:txBody>
          </p:sp>
        </p:grpSp>
        <p:grpSp>
          <p:nvGrpSpPr>
            <p:cNvPr id="122" name="Group 19"/>
            <p:cNvGrpSpPr>
              <a:grpSpLocks/>
            </p:cNvGrpSpPr>
            <p:nvPr/>
          </p:nvGrpSpPr>
          <p:grpSpPr bwMode="auto">
            <a:xfrm>
              <a:off x="2666" y="756"/>
              <a:ext cx="461" cy="619"/>
              <a:chOff x="2666" y="756"/>
              <a:chExt cx="461" cy="619"/>
            </a:xfrm>
          </p:grpSpPr>
          <p:sp>
            <p:nvSpPr>
              <p:cNvPr id="170" name="Freeform 20"/>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solidFill>
                <a:srgbClr val="919191"/>
              </a:solidFill>
              <a:ln w="9525" cap="rnd">
                <a:noFill/>
                <a:round/>
                <a:headEnd/>
                <a:tailEnd/>
              </a:ln>
            </p:spPr>
            <p:txBody>
              <a:bodyPr/>
              <a:lstStyle/>
              <a:p>
                <a:endParaRPr lang="en-US"/>
              </a:p>
            </p:txBody>
          </p:sp>
          <p:sp>
            <p:nvSpPr>
              <p:cNvPr id="171" name="Freeform 21"/>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noFill/>
              <a:ln w="12700" cap="rnd">
                <a:solidFill>
                  <a:srgbClr val="000000"/>
                </a:solidFill>
                <a:round/>
                <a:headEnd type="none" w="sm" len="sm"/>
                <a:tailEnd type="none" w="sm" len="sm"/>
              </a:ln>
            </p:spPr>
            <p:txBody>
              <a:bodyPr/>
              <a:lstStyle/>
              <a:p>
                <a:endParaRPr lang="en-US"/>
              </a:p>
            </p:txBody>
          </p:sp>
        </p:grpSp>
        <p:sp>
          <p:nvSpPr>
            <p:cNvPr id="123" name="Line 22"/>
            <p:cNvSpPr>
              <a:spLocks noChangeShapeType="1"/>
            </p:cNvSpPr>
            <p:nvPr/>
          </p:nvSpPr>
          <p:spPr bwMode="auto">
            <a:xfrm>
              <a:off x="2152" y="805"/>
              <a:ext cx="2" cy="46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4" name="Line 23"/>
            <p:cNvSpPr>
              <a:spLocks noChangeShapeType="1"/>
            </p:cNvSpPr>
            <p:nvPr/>
          </p:nvSpPr>
          <p:spPr bwMode="auto">
            <a:xfrm>
              <a:off x="1630" y="715"/>
              <a:ext cx="1" cy="431"/>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125" name="Group 24"/>
            <p:cNvGrpSpPr>
              <a:grpSpLocks/>
            </p:cNvGrpSpPr>
            <p:nvPr/>
          </p:nvGrpSpPr>
          <p:grpSpPr bwMode="auto">
            <a:xfrm>
              <a:off x="1488" y="654"/>
              <a:ext cx="638" cy="91"/>
              <a:chOff x="1488" y="654"/>
              <a:chExt cx="638" cy="91"/>
            </a:xfrm>
          </p:grpSpPr>
          <p:sp>
            <p:nvSpPr>
              <p:cNvPr id="168" name="Freeform 25"/>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solidFill>
                <a:srgbClr val="CECECE"/>
              </a:solidFill>
              <a:ln w="9525" cap="rnd">
                <a:noFill/>
                <a:round/>
                <a:headEnd/>
                <a:tailEnd/>
              </a:ln>
            </p:spPr>
            <p:txBody>
              <a:bodyPr/>
              <a:lstStyle/>
              <a:p>
                <a:endParaRPr lang="en-US"/>
              </a:p>
            </p:txBody>
          </p:sp>
          <p:sp>
            <p:nvSpPr>
              <p:cNvPr id="169" name="Freeform 26"/>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noFill/>
              <a:ln w="12700" cap="rnd">
                <a:solidFill>
                  <a:srgbClr val="000000"/>
                </a:solidFill>
                <a:round/>
                <a:headEnd type="none" w="sm" len="sm"/>
                <a:tailEnd type="none" w="sm" len="sm"/>
              </a:ln>
            </p:spPr>
            <p:txBody>
              <a:bodyPr/>
              <a:lstStyle/>
              <a:p>
                <a:endParaRPr lang="en-US"/>
              </a:p>
            </p:txBody>
          </p:sp>
        </p:grpSp>
        <p:sp>
          <p:nvSpPr>
            <p:cNvPr id="126" name="Freeform 27"/>
            <p:cNvSpPr>
              <a:spLocks/>
            </p:cNvSpPr>
            <p:nvPr/>
          </p:nvSpPr>
          <p:spPr bwMode="auto">
            <a:xfrm>
              <a:off x="1541" y="684"/>
              <a:ext cx="293" cy="61"/>
            </a:xfrm>
            <a:custGeom>
              <a:avLst/>
              <a:gdLst>
                <a:gd name="T0" fmla="*/ 0 w 293"/>
                <a:gd name="T1" fmla="*/ 0 h 61"/>
                <a:gd name="T2" fmla="*/ 247 w 293"/>
                <a:gd name="T3" fmla="*/ 24 h 61"/>
                <a:gd name="T4" fmla="*/ 292 w 293"/>
                <a:gd name="T5" fmla="*/ 60 h 61"/>
                <a:gd name="T6" fmla="*/ 0 60000 65536"/>
                <a:gd name="T7" fmla="*/ 0 60000 65536"/>
                <a:gd name="T8" fmla="*/ 0 60000 65536"/>
                <a:gd name="T9" fmla="*/ 0 w 293"/>
                <a:gd name="T10" fmla="*/ 0 h 61"/>
                <a:gd name="T11" fmla="*/ 293 w 293"/>
                <a:gd name="T12" fmla="*/ 61 h 61"/>
              </a:gdLst>
              <a:ahLst/>
              <a:cxnLst>
                <a:cxn ang="T6">
                  <a:pos x="T0" y="T1"/>
                </a:cxn>
                <a:cxn ang="T7">
                  <a:pos x="T2" y="T3"/>
                </a:cxn>
                <a:cxn ang="T8">
                  <a:pos x="T4" y="T5"/>
                </a:cxn>
              </a:cxnLst>
              <a:rect l="T9" t="T10" r="T11" b="T12"/>
              <a:pathLst>
                <a:path w="293" h="61">
                  <a:moveTo>
                    <a:pt x="0" y="0"/>
                  </a:moveTo>
                  <a:lnTo>
                    <a:pt x="247" y="24"/>
                  </a:lnTo>
                  <a:lnTo>
                    <a:pt x="292" y="60"/>
                  </a:lnTo>
                </a:path>
              </a:pathLst>
            </a:custGeom>
            <a:noFill/>
            <a:ln w="12700" cap="rnd">
              <a:solidFill>
                <a:srgbClr val="FFFFFF"/>
              </a:solidFill>
              <a:round/>
              <a:headEnd type="none" w="sm" len="sm"/>
              <a:tailEnd type="none" w="sm" len="sm"/>
            </a:ln>
          </p:spPr>
          <p:txBody>
            <a:bodyPr/>
            <a:lstStyle/>
            <a:p>
              <a:endParaRPr lang="en-US"/>
            </a:p>
          </p:txBody>
        </p:sp>
        <p:grpSp>
          <p:nvGrpSpPr>
            <p:cNvPr id="127" name="Group 28"/>
            <p:cNvGrpSpPr>
              <a:grpSpLocks/>
            </p:cNvGrpSpPr>
            <p:nvPr/>
          </p:nvGrpSpPr>
          <p:grpSpPr bwMode="auto">
            <a:xfrm>
              <a:off x="1886" y="714"/>
              <a:ext cx="595" cy="661"/>
              <a:chOff x="1886" y="714"/>
              <a:chExt cx="595" cy="661"/>
            </a:xfrm>
          </p:grpSpPr>
          <p:sp>
            <p:nvSpPr>
              <p:cNvPr id="166" name="Freeform 29"/>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solidFill>
                <a:srgbClr val="919191"/>
              </a:solidFill>
              <a:ln w="9525" cap="rnd">
                <a:noFill/>
                <a:round/>
                <a:headEnd/>
                <a:tailEnd/>
              </a:ln>
            </p:spPr>
            <p:txBody>
              <a:bodyPr/>
              <a:lstStyle/>
              <a:p>
                <a:endParaRPr lang="en-US"/>
              </a:p>
            </p:txBody>
          </p:sp>
          <p:sp>
            <p:nvSpPr>
              <p:cNvPr id="167" name="Freeform 30"/>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noFill/>
              <a:ln w="12700" cap="rnd">
                <a:solidFill>
                  <a:srgbClr val="000000"/>
                </a:solidFill>
                <a:round/>
                <a:headEnd type="none" w="sm" len="sm"/>
                <a:tailEnd type="none" w="sm" len="sm"/>
              </a:ln>
            </p:spPr>
            <p:txBody>
              <a:bodyPr/>
              <a:lstStyle/>
              <a:p>
                <a:endParaRPr lang="en-US"/>
              </a:p>
            </p:txBody>
          </p:sp>
        </p:grpSp>
        <p:grpSp>
          <p:nvGrpSpPr>
            <p:cNvPr id="128" name="Group 31"/>
            <p:cNvGrpSpPr>
              <a:grpSpLocks/>
            </p:cNvGrpSpPr>
            <p:nvPr/>
          </p:nvGrpSpPr>
          <p:grpSpPr bwMode="auto">
            <a:xfrm>
              <a:off x="2134" y="774"/>
              <a:ext cx="533" cy="601"/>
              <a:chOff x="2134" y="774"/>
              <a:chExt cx="533" cy="601"/>
            </a:xfrm>
          </p:grpSpPr>
          <p:sp>
            <p:nvSpPr>
              <p:cNvPr id="164" name="Freeform 32"/>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solidFill>
                <a:srgbClr val="CECECE"/>
              </a:solidFill>
              <a:ln w="9525" cap="rnd">
                <a:noFill/>
                <a:round/>
                <a:headEnd/>
                <a:tailEnd/>
              </a:ln>
            </p:spPr>
            <p:txBody>
              <a:bodyPr/>
              <a:lstStyle/>
              <a:p>
                <a:endParaRPr lang="en-US"/>
              </a:p>
            </p:txBody>
          </p:sp>
          <p:sp>
            <p:nvSpPr>
              <p:cNvPr id="165" name="Freeform 33"/>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noFill/>
              <a:ln w="12700" cap="rnd">
                <a:solidFill>
                  <a:srgbClr val="000000"/>
                </a:solidFill>
                <a:round/>
                <a:headEnd type="none" w="sm" len="sm"/>
                <a:tailEnd type="none" w="sm" len="sm"/>
              </a:ln>
            </p:spPr>
            <p:txBody>
              <a:bodyPr/>
              <a:lstStyle/>
              <a:p>
                <a:endParaRPr lang="en-US"/>
              </a:p>
            </p:txBody>
          </p:sp>
        </p:grpSp>
        <p:sp>
          <p:nvSpPr>
            <p:cNvPr id="129" name="Line 34"/>
            <p:cNvSpPr>
              <a:spLocks noChangeShapeType="1"/>
            </p:cNvSpPr>
            <p:nvPr/>
          </p:nvSpPr>
          <p:spPr bwMode="auto">
            <a:xfrm>
              <a:off x="2480" y="775"/>
              <a:ext cx="1" cy="563"/>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130" name="Group 35"/>
            <p:cNvGrpSpPr>
              <a:grpSpLocks/>
            </p:cNvGrpSpPr>
            <p:nvPr/>
          </p:nvGrpSpPr>
          <p:grpSpPr bwMode="auto">
            <a:xfrm>
              <a:off x="2134" y="810"/>
              <a:ext cx="187" cy="493"/>
              <a:chOff x="2134" y="810"/>
              <a:chExt cx="187" cy="493"/>
            </a:xfrm>
          </p:grpSpPr>
          <p:sp>
            <p:nvSpPr>
              <p:cNvPr id="162" name="Freeform 36"/>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solidFill>
                <a:srgbClr val="919191"/>
              </a:solidFill>
              <a:ln w="9525" cap="rnd">
                <a:noFill/>
                <a:round/>
                <a:headEnd/>
                <a:tailEnd/>
              </a:ln>
            </p:spPr>
            <p:txBody>
              <a:bodyPr/>
              <a:lstStyle/>
              <a:p>
                <a:endParaRPr lang="en-US"/>
              </a:p>
            </p:txBody>
          </p:sp>
          <p:sp>
            <p:nvSpPr>
              <p:cNvPr id="163" name="Freeform 37"/>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noFill/>
              <a:ln w="12700" cap="rnd">
                <a:solidFill>
                  <a:srgbClr val="000000"/>
                </a:solidFill>
                <a:round/>
                <a:headEnd type="none" w="sm" len="sm"/>
                <a:tailEnd type="none" w="sm" len="sm"/>
              </a:ln>
            </p:spPr>
            <p:txBody>
              <a:bodyPr/>
              <a:lstStyle/>
              <a:p>
                <a:endParaRPr lang="en-US"/>
              </a:p>
            </p:txBody>
          </p:sp>
        </p:grpSp>
        <p:grpSp>
          <p:nvGrpSpPr>
            <p:cNvPr id="131" name="Group 38"/>
            <p:cNvGrpSpPr>
              <a:grpSpLocks/>
            </p:cNvGrpSpPr>
            <p:nvPr/>
          </p:nvGrpSpPr>
          <p:grpSpPr bwMode="auto">
            <a:xfrm>
              <a:off x="1630" y="678"/>
              <a:ext cx="904" cy="133"/>
              <a:chOff x="1630" y="678"/>
              <a:chExt cx="904" cy="133"/>
            </a:xfrm>
          </p:grpSpPr>
          <p:sp>
            <p:nvSpPr>
              <p:cNvPr id="160" name="Freeform 39"/>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solidFill>
                <a:srgbClr val="CECECE"/>
              </a:solidFill>
              <a:ln w="9525" cap="rnd">
                <a:noFill/>
                <a:round/>
                <a:headEnd/>
                <a:tailEnd/>
              </a:ln>
            </p:spPr>
            <p:txBody>
              <a:bodyPr/>
              <a:lstStyle/>
              <a:p>
                <a:endParaRPr lang="en-US"/>
              </a:p>
            </p:txBody>
          </p:sp>
          <p:sp>
            <p:nvSpPr>
              <p:cNvPr id="161" name="Freeform 40"/>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noFill/>
              <a:ln w="12700" cap="rnd">
                <a:solidFill>
                  <a:srgbClr val="000000"/>
                </a:solidFill>
                <a:round/>
                <a:headEnd type="none" w="sm" len="sm"/>
                <a:tailEnd type="none" w="sm" len="sm"/>
              </a:ln>
            </p:spPr>
            <p:txBody>
              <a:bodyPr/>
              <a:lstStyle/>
              <a:p>
                <a:endParaRPr lang="en-US"/>
              </a:p>
            </p:txBody>
          </p:sp>
        </p:grpSp>
        <p:sp>
          <p:nvSpPr>
            <p:cNvPr id="132" name="Line 41"/>
            <p:cNvSpPr>
              <a:spLocks noChangeShapeType="1"/>
            </p:cNvSpPr>
            <p:nvPr/>
          </p:nvSpPr>
          <p:spPr bwMode="auto">
            <a:xfrm flipV="1">
              <a:off x="1888" y="697"/>
              <a:ext cx="574" cy="77"/>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133" name="Line 42"/>
            <p:cNvSpPr>
              <a:spLocks noChangeShapeType="1"/>
            </p:cNvSpPr>
            <p:nvPr/>
          </p:nvSpPr>
          <p:spPr bwMode="auto">
            <a:xfrm>
              <a:off x="2320" y="769"/>
              <a:ext cx="2" cy="533"/>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134" name="Group 43"/>
            <p:cNvGrpSpPr>
              <a:grpSpLocks/>
            </p:cNvGrpSpPr>
            <p:nvPr/>
          </p:nvGrpSpPr>
          <p:grpSpPr bwMode="auto">
            <a:xfrm>
              <a:off x="2134" y="696"/>
              <a:ext cx="993" cy="133"/>
              <a:chOff x="2134" y="696"/>
              <a:chExt cx="993" cy="133"/>
            </a:xfrm>
          </p:grpSpPr>
          <p:sp>
            <p:nvSpPr>
              <p:cNvPr id="158" name="Freeform 44"/>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solidFill>
                <a:srgbClr val="CECECE"/>
              </a:solidFill>
              <a:ln w="9525" cap="rnd">
                <a:noFill/>
                <a:round/>
                <a:headEnd/>
                <a:tailEnd/>
              </a:ln>
            </p:spPr>
            <p:txBody>
              <a:bodyPr/>
              <a:lstStyle/>
              <a:p>
                <a:endParaRPr lang="en-US"/>
              </a:p>
            </p:txBody>
          </p:sp>
          <p:sp>
            <p:nvSpPr>
              <p:cNvPr id="159" name="Freeform 45"/>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noFill/>
              <a:ln w="12700" cap="rnd">
                <a:solidFill>
                  <a:srgbClr val="000000"/>
                </a:solidFill>
                <a:round/>
                <a:headEnd type="none" w="sm" len="sm"/>
                <a:tailEnd type="none" w="sm" len="sm"/>
              </a:ln>
            </p:spPr>
            <p:txBody>
              <a:bodyPr/>
              <a:lstStyle/>
              <a:p>
                <a:endParaRPr lang="en-US"/>
              </a:p>
            </p:txBody>
          </p:sp>
        </p:grpSp>
        <p:sp>
          <p:nvSpPr>
            <p:cNvPr id="135" name="Freeform 46"/>
            <p:cNvSpPr>
              <a:spLocks/>
            </p:cNvSpPr>
            <p:nvPr/>
          </p:nvSpPr>
          <p:spPr bwMode="auto">
            <a:xfrm>
              <a:off x="2223" y="738"/>
              <a:ext cx="444" cy="91"/>
            </a:xfrm>
            <a:custGeom>
              <a:avLst/>
              <a:gdLst>
                <a:gd name="T0" fmla="*/ 0 w 444"/>
                <a:gd name="T1" fmla="*/ 0 h 91"/>
                <a:gd name="T2" fmla="*/ 434 w 444"/>
                <a:gd name="T3" fmla="*/ 42 h 91"/>
                <a:gd name="T4" fmla="*/ 443 w 444"/>
                <a:gd name="T5" fmla="*/ 90 h 91"/>
                <a:gd name="T6" fmla="*/ 0 60000 65536"/>
                <a:gd name="T7" fmla="*/ 0 60000 65536"/>
                <a:gd name="T8" fmla="*/ 0 60000 65536"/>
                <a:gd name="T9" fmla="*/ 0 w 444"/>
                <a:gd name="T10" fmla="*/ 0 h 91"/>
                <a:gd name="T11" fmla="*/ 444 w 444"/>
                <a:gd name="T12" fmla="*/ 91 h 91"/>
              </a:gdLst>
              <a:ahLst/>
              <a:cxnLst>
                <a:cxn ang="T6">
                  <a:pos x="T0" y="T1"/>
                </a:cxn>
                <a:cxn ang="T7">
                  <a:pos x="T2" y="T3"/>
                </a:cxn>
                <a:cxn ang="T8">
                  <a:pos x="T4" y="T5"/>
                </a:cxn>
              </a:cxnLst>
              <a:rect l="T9" t="T10" r="T11" b="T12"/>
              <a:pathLst>
                <a:path w="444" h="91">
                  <a:moveTo>
                    <a:pt x="0" y="0"/>
                  </a:moveTo>
                  <a:lnTo>
                    <a:pt x="434" y="42"/>
                  </a:lnTo>
                  <a:lnTo>
                    <a:pt x="443" y="90"/>
                  </a:lnTo>
                </a:path>
              </a:pathLst>
            </a:custGeom>
            <a:noFill/>
            <a:ln w="12700" cap="rnd">
              <a:solidFill>
                <a:srgbClr val="FFFFFF"/>
              </a:solidFill>
              <a:round/>
              <a:headEnd type="none" w="sm" len="sm"/>
              <a:tailEnd type="none" w="sm" len="sm"/>
            </a:ln>
          </p:spPr>
          <p:txBody>
            <a:bodyPr/>
            <a:lstStyle/>
            <a:p>
              <a:endParaRPr lang="en-US"/>
            </a:p>
          </p:txBody>
        </p:sp>
        <p:sp>
          <p:nvSpPr>
            <p:cNvPr id="136" name="Line 47"/>
            <p:cNvSpPr>
              <a:spLocks noChangeShapeType="1"/>
            </p:cNvSpPr>
            <p:nvPr/>
          </p:nvSpPr>
          <p:spPr bwMode="auto">
            <a:xfrm flipH="1">
              <a:off x="2667" y="727"/>
              <a:ext cx="397" cy="53"/>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137" name="Freeform 48"/>
            <p:cNvSpPr>
              <a:spLocks/>
            </p:cNvSpPr>
            <p:nvPr/>
          </p:nvSpPr>
          <p:spPr bwMode="auto">
            <a:xfrm>
              <a:off x="1674" y="750"/>
              <a:ext cx="213" cy="61"/>
            </a:xfrm>
            <a:custGeom>
              <a:avLst/>
              <a:gdLst>
                <a:gd name="T0" fmla="*/ 212 w 213"/>
                <a:gd name="T1" fmla="*/ 60 h 61"/>
                <a:gd name="T2" fmla="*/ 194 w 213"/>
                <a:gd name="T3" fmla="*/ 24 h 61"/>
                <a:gd name="T4" fmla="*/ 0 w 213"/>
                <a:gd name="T5" fmla="*/ 0 h 61"/>
                <a:gd name="T6" fmla="*/ 0 60000 65536"/>
                <a:gd name="T7" fmla="*/ 0 60000 65536"/>
                <a:gd name="T8" fmla="*/ 0 60000 65536"/>
                <a:gd name="T9" fmla="*/ 0 w 213"/>
                <a:gd name="T10" fmla="*/ 0 h 61"/>
                <a:gd name="T11" fmla="*/ 213 w 213"/>
                <a:gd name="T12" fmla="*/ 61 h 61"/>
              </a:gdLst>
              <a:ahLst/>
              <a:cxnLst>
                <a:cxn ang="T6">
                  <a:pos x="T0" y="T1"/>
                </a:cxn>
                <a:cxn ang="T7">
                  <a:pos x="T2" y="T3"/>
                </a:cxn>
                <a:cxn ang="T8">
                  <a:pos x="T4" y="T5"/>
                </a:cxn>
              </a:cxnLst>
              <a:rect l="T9" t="T10" r="T11" b="T12"/>
              <a:pathLst>
                <a:path w="213" h="61">
                  <a:moveTo>
                    <a:pt x="212" y="60"/>
                  </a:moveTo>
                  <a:lnTo>
                    <a:pt x="194" y="24"/>
                  </a:lnTo>
                  <a:lnTo>
                    <a:pt x="0" y="0"/>
                  </a:lnTo>
                </a:path>
              </a:pathLst>
            </a:custGeom>
            <a:noFill/>
            <a:ln w="12700" cap="rnd">
              <a:solidFill>
                <a:srgbClr val="FFFFFF"/>
              </a:solidFill>
              <a:round/>
              <a:headEnd type="none" w="sm" len="sm"/>
              <a:tailEnd type="none" w="sm" len="sm"/>
            </a:ln>
          </p:spPr>
          <p:txBody>
            <a:bodyPr/>
            <a:lstStyle/>
            <a:p>
              <a:endParaRPr lang="en-US"/>
            </a:p>
          </p:txBody>
        </p:sp>
        <p:grpSp>
          <p:nvGrpSpPr>
            <p:cNvPr id="138" name="Group 49"/>
            <p:cNvGrpSpPr>
              <a:grpSpLocks/>
            </p:cNvGrpSpPr>
            <p:nvPr/>
          </p:nvGrpSpPr>
          <p:grpSpPr bwMode="auto">
            <a:xfrm>
              <a:off x="1630" y="780"/>
              <a:ext cx="257" cy="595"/>
              <a:chOff x="1630" y="780"/>
              <a:chExt cx="257" cy="595"/>
            </a:xfrm>
          </p:grpSpPr>
          <p:sp>
            <p:nvSpPr>
              <p:cNvPr id="156" name="Freeform 50"/>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solidFill>
                <a:srgbClr val="CECECE"/>
              </a:solidFill>
              <a:ln w="9525" cap="rnd">
                <a:noFill/>
                <a:round/>
                <a:headEnd/>
                <a:tailEnd/>
              </a:ln>
            </p:spPr>
            <p:txBody>
              <a:bodyPr/>
              <a:lstStyle/>
              <a:p>
                <a:endParaRPr lang="en-US"/>
              </a:p>
            </p:txBody>
          </p:sp>
          <p:sp>
            <p:nvSpPr>
              <p:cNvPr id="157" name="Freeform 51"/>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noFill/>
              <a:ln w="12700" cap="rnd">
                <a:solidFill>
                  <a:srgbClr val="000000"/>
                </a:solidFill>
                <a:round/>
                <a:headEnd type="none" w="sm" len="sm"/>
                <a:tailEnd type="none" w="sm" len="sm"/>
              </a:ln>
            </p:spPr>
            <p:txBody>
              <a:bodyPr/>
              <a:lstStyle/>
              <a:p>
                <a:endParaRPr lang="en-US"/>
              </a:p>
            </p:txBody>
          </p:sp>
        </p:grpSp>
        <p:sp>
          <p:nvSpPr>
            <p:cNvPr id="139" name="Line 52"/>
            <p:cNvSpPr>
              <a:spLocks noChangeShapeType="1"/>
            </p:cNvSpPr>
            <p:nvPr/>
          </p:nvSpPr>
          <p:spPr bwMode="auto">
            <a:xfrm>
              <a:off x="1674" y="787"/>
              <a:ext cx="1" cy="53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40" name="Line 53"/>
            <p:cNvSpPr>
              <a:spLocks noChangeShapeType="1"/>
            </p:cNvSpPr>
            <p:nvPr/>
          </p:nvSpPr>
          <p:spPr bwMode="auto">
            <a:xfrm>
              <a:off x="1842" y="805"/>
              <a:ext cx="2" cy="551"/>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141" name="Group 54"/>
            <p:cNvGrpSpPr>
              <a:grpSpLocks/>
            </p:cNvGrpSpPr>
            <p:nvPr/>
          </p:nvGrpSpPr>
          <p:grpSpPr bwMode="auto">
            <a:xfrm>
              <a:off x="2595" y="834"/>
              <a:ext cx="45" cy="43"/>
              <a:chOff x="2595" y="834"/>
              <a:chExt cx="45" cy="43"/>
            </a:xfrm>
          </p:grpSpPr>
          <p:sp>
            <p:nvSpPr>
              <p:cNvPr id="154" name="Freeform 55"/>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solidFill>
                <a:srgbClr val="FFFFFF"/>
              </a:solidFill>
              <a:ln w="9525" cap="rnd">
                <a:noFill/>
                <a:round/>
                <a:headEnd/>
                <a:tailEnd/>
              </a:ln>
            </p:spPr>
            <p:txBody>
              <a:bodyPr/>
              <a:lstStyle/>
              <a:p>
                <a:endParaRPr lang="en-US"/>
              </a:p>
            </p:txBody>
          </p:sp>
          <p:sp>
            <p:nvSpPr>
              <p:cNvPr id="155" name="Freeform 56"/>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noFill/>
              <a:ln w="12700" cap="rnd">
                <a:solidFill>
                  <a:srgbClr val="000000"/>
                </a:solidFill>
                <a:round/>
                <a:headEnd type="none" w="sm" len="sm"/>
                <a:tailEnd type="none" w="sm" len="sm"/>
              </a:ln>
            </p:spPr>
            <p:txBody>
              <a:bodyPr/>
              <a:lstStyle/>
              <a:p>
                <a:endParaRPr lang="en-US"/>
              </a:p>
            </p:txBody>
          </p:sp>
        </p:grpSp>
        <p:grpSp>
          <p:nvGrpSpPr>
            <p:cNvPr id="142" name="Group 57"/>
            <p:cNvGrpSpPr>
              <a:grpSpLocks/>
            </p:cNvGrpSpPr>
            <p:nvPr/>
          </p:nvGrpSpPr>
          <p:grpSpPr bwMode="auto">
            <a:xfrm>
              <a:off x="1506" y="720"/>
              <a:ext cx="36" cy="37"/>
              <a:chOff x="1506" y="720"/>
              <a:chExt cx="36" cy="37"/>
            </a:xfrm>
          </p:grpSpPr>
          <p:sp>
            <p:nvSpPr>
              <p:cNvPr id="152" name="Freeform 58"/>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solidFill>
                <a:srgbClr val="FFFFFF"/>
              </a:solidFill>
              <a:ln w="9525" cap="rnd">
                <a:noFill/>
                <a:round/>
                <a:headEnd/>
                <a:tailEnd/>
              </a:ln>
            </p:spPr>
            <p:txBody>
              <a:bodyPr/>
              <a:lstStyle/>
              <a:p>
                <a:endParaRPr lang="en-US"/>
              </a:p>
            </p:txBody>
          </p:sp>
          <p:sp>
            <p:nvSpPr>
              <p:cNvPr id="153" name="Freeform 59"/>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noFill/>
              <a:ln w="12700" cap="rnd">
                <a:solidFill>
                  <a:srgbClr val="000000"/>
                </a:solidFill>
                <a:round/>
                <a:headEnd type="none" w="sm" len="sm"/>
                <a:tailEnd type="none" w="sm" len="sm"/>
              </a:ln>
            </p:spPr>
            <p:txBody>
              <a:bodyPr/>
              <a:lstStyle/>
              <a:p>
                <a:endParaRPr lang="en-US"/>
              </a:p>
            </p:txBody>
          </p:sp>
        </p:grpSp>
        <p:sp>
          <p:nvSpPr>
            <p:cNvPr id="143" name="Line 60"/>
            <p:cNvSpPr>
              <a:spLocks noChangeShapeType="1"/>
            </p:cNvSpPr>
            <p:nvPr/>
          </p:nvSpPr>
          <p:spPr bwMode="auto">
            <a:xfrm flipV="1">
              <a:off x="1808" y="673"/>
              <a:ext cx="264" cy="35"/>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144" name="Line 61"/>
            <p:cNvSpPr>
              <a:spLocks noChangeShapeType="1"/>
            </p:cNvSpPr>
            <p:nvPr/>
          </p:nvSpPr>
          <p:spPr bwMode="auto">
            <a:xfrm>
              <a:off x="2294" y="823"/>
              <a:ext cx="1" cy="47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45" name="Line 62"/>
            <p:cNvSpPr>
              <a:spLocks noChangeShapeType="1"/>
            </p:cNvSpPr>
            <p:nvPr/>
          </p:nvSpPr>
          <p:spPr bwMode="auto">
            <a:xfrm>
              <a:off x="2269" y="823"/>
              <a:ext cx="7" cy="46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46" name="Line 63"/>
            <p:cNvSpPr>
              <a:spLocks noChangeShapeType="1"/>
            </p:cNvSpPr>
            <p:nvPr/>
          </p:nvSpPr>
          <p:spPr bwMode="auto">
            <a:xfrm>
              <a:off x="2249" y="817"/>
              <a:ext cx="2" cy="47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47" name="Line 64"/>
            <p:cNvSpPr>
              <a:spLocks noChangeShapeType="1"/>
            </p:cNvSpPr>
            <p:nvPr/>
          </p:nvSpPr>
          <p:spPr bwMode="auto">
            <a:xfrm>
              <a:off x="2223" y="817"/>
              <a:ext cx="1" cy="46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48" name="Line 65"/>
            <p:cNvSpPr>
              <a:spLocks noChangeShapeType="1"/>
            </p:cNvSpPr>
            <p:nvPr/>
          </p:nvSpPr>
          <p:spPr bwMode="auto">
            <a:xfrm>
              <a:off x="2205" y="811"/>
              <a:ext cx="2" cy="46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49" name="Line 66"/>
            <p:cNvSpPr>
              <a:spLocks noChangeShapeType="1"/>
            </p:cNvSpPr>
            <p:nvPr/>
          </p:nvSpPr>
          <p:spPr bwMode="auto">
            <a:xfrm>
              <a:off x="2179" y="811"/>
              <a:ext cx="1" cy="46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0" name="Line 67"/>
            <p:cNvSpPr>
              <a:spLocks noChangeShapeType="1"/>
            </p:cNvSpPr>
            <p:nvPr/>
          </p:nvSpPr>
          <p:spPr bwMode="auto">
            <a:xfrm>
              <a:off x="2152" y="811"/>
              <a:ext cx="2" cy="455"/>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1" name="Rectangle 68"/>
            <p:cNvSpPr>
              <a:spLocks noChangeArrowheads="1"/>
            </p:cNvSpPr>
            <p:nvPr/>
          </p:nvSpPr>
          <p:spPr bwMode="auto">
            <a:xfrm>
              <a:off x="2147" y="994"/>
              <a:ext cx="19" cy="52"/>
            </a:xfrm>
            <a:prstGeom prst="rect">
              <a:avLst/>
            </a:prstGeom>
            <a:solidFill>
              <a:srgbClr val="FFFFFF"/>
            </a:solidFill>
            <a:ln w="12700">
              <a:solidFill>
                <a:srgbClr val="000000"/>
              </a:solidFill>
              <a:miter lim="800000"/>
              <a:headEnd/>
              <a:tailEnd/>
            </a:ln>
          </p:spPr>
          <p:txBody>
            <a:bodyPr wrap="none" anchor="ctr"/>
            <a:lstStyle/>
            <a:p>
              <a:endParaRPr lang="en-US"/>
            </a:p>
          </p:txBody>
        </p:sp>
      </p:grpSp>
      <p:sp>
        <p:nvSpPr>
          <p:cNvPr id="100" name="Text Box 69"/>
          <p:cNvSpPr txBox="1">
            <a:spLocks noChangeArrowheads="1"/>
          </p:cNvSpPr>
          <p:nvPr/>
        </p:nvSpPr>
        <p:spPr bwMode="auto">
          <a:xfrm>
            <a:off x="5484813" y="3187700"/>
            <a:ext cx="1199367" cy="461665"/>
          </a:xfrm>
          <a:prstGeom prst="rect">
            <a:avLst/>
          </a:prstGeom>
          <a:noFill/>
          <a:ln w="38100">
            <a:noFill/>
            <a:miter lim="800000"/>
            <a:headEnd/>
            <a:tailEnd/>
          </a:ln>
        </p:spPr>
        <p:txBody>
          <a:bodyPr wrap="none">
            <a:spAutoFit/>
          </a:bodyPr>
          <a:lstStyle/>
          <a:p>
            <a:pPr eaLnBrk="0" hangingPunct="0"/>
            <a:r>
              <a:rPr lang="en-GB" sz="1200" b="1" dirty="0">
                <a:latin typeface="Arial" pitchFamily="34" charset="0"/>
                <a:cs typeface="Arial" pitchFamily="34" charset="0"/>
              </a:rPr>
              <a:t>EAE/AB </a:t>
            </a:r>
            <a:r>
              <a:rPr lang="en-GB" sz="1200" b="1" dirty="0" smtClean="0">
                <a:latin typeface="Arial" pitchFamily="34" charset="0"/>
                <a:cs typeface="Arial" pitchFamily="34" charset="0"/>
              </a:rPr>
              <a:t>Suite</a:t>
            </a:r>
          </a:p>
          <a:p>
            <a:pPr eaLnBrk="0" hangingPunct="0"/>
            <a:r>
              <a:rPr lang="en-GB" sz="1200" b="1" dirty="0" smtClean="0">
                <a:latin typeface="Arial" pitchFamily="34" charset="0"/>
                <a:cs typeface="Arial" pitchFamily="34" charset="0"/>
              </a:rPr>
              <a:t>Host Systems</a:t>
            </a:r>
            <a:endParaRPr lang="en-GB" sz="1200" b="1" dirty="0">
              <a:latin typeface="Arial" pitchFamily="34" charset="0"/>
              <a:cs typeface="Arial" pitchFamily="34" charset="0"/>
            </a:endParaRPr>
          </a:p>
        </p:txBody>
      </p:sp>
      <p:pic>
        <p:nvPicPr>
          <p:cNvPr id="101" name="Picture 5" descr="C:\Users\Niels\AppData\Local\Microsoft\Windows\Temporary Internet Files\Content.IE5\91BW93KL\j0431564[1].png"/>
          <p:cNvPicPr>
            <a:picLocks noChangeAspect="1" noChangeArrowheads="1"/>
          </p:cNvPicPr>
          <p:nvPr/>
        </p:nvPicPr>
        <p:blipFill>
          <a:blip r:embed="rId3" cstate="print"/>
          <a:srcRect/>
          <a:stretch>
            <a:fillRect/>
          </a:stretch>
        </p:blipFill>
        <p:spPr bwMode="auto">
          <a:xfrm flipH="1">
            <a:off x="4610099" y="1917820"/>
            <a:ext cx="1342079" cy="1351026"/>
          </a:xfrm>
          <a:prstGeom prst="rect">
            <a:avLst/>
          </a:prstGeom>
          <a:noFill/>
        </p:spPr>
      </p:pic>
      <p:grpSp>
        <p:nvGrpSpPr>
          <p:cNvPr id="103" name="Group 87"/>
          <p:cNvGrpSpPr/>
          <p:nvPr/>
        </p:nvGrpSpPr>
        <p:grpSpPr>
          <a:xfrm>
            <a:off x="2162294" y="1917820"/>
            <a:ext cx="1066681" cy="1073792"/>
            <a:chOff x="390644" y="3079870"/>
            <a:chExt cx="1066681" cy="1073792"/>
          </a:xfrm>
        </p:grpSpPr>
        <p:pic>
          <p:nvPicPr>
            <p:cNvPr id="119" name="Picture 2" descr="C:\Users\Niels\AppData\Local\Microsoft\Windows\Temporary Internet Files\Content.IE5\IVTIKOYD\j0431566[1].png"/>
            <p:cNvPicPr>
              <a:picLocks noChangeAspect="1" noChangeArrowheads="1"/>
            </p:cNvPicPr>
            <p:nvPr/>
          </p:nvPicPr>
          <p:blipFill>
            <a:blip r:embed="rId4" cstate="print"/>
            <a:srcRect/>
            <a:stretch>
              <a:fillRect/>
            </a:stretch>
          </p:blipFill>
          <p:spPr bwMode="auto">
            <a:xfrm>
              <a:off x="390644" y="3079870"/>
              <a:ext cx="1066681" cy="1073792"/>
            </a:xfrm>
            <a:prstGeom prst="rect">
              <a:avLst/>
            </a:prstGeom>
            <a:noFill/>
          </p:spPr>
        </p:pic>
        <p:sp>
          <p:nvSpPr>
            <p:cNvPr id="120" name="TextBox 119"/>
            <p:cNvSpPr txBox="1"/>
            <p:nvPr/>
          </p:nvSpPr>
          <p:spPr>
            <a:xfrm rot="525351">
              <a:off x="476227" y="3234826"/>
              <a:ext cx="806201" cy="400110"/>
            </a:xfrm>
            <a:prstGeom prst="rect">
              <a:avLst/>
            </a:prstGeom>
            <a:noFill/>
          </p:spPr>
          <p:txBody>
            <a:bodyPr wrap="square" rtlCol="0">
              <a:spAutoFit/>
            </a:bodyPr>
            <a:lstStyle/>
            <a:p>
              <a:pPr algn="ctr"/>
              <a:r>
                <a:rPr lang="en-AU" sz="1000" b="1" dirty="0" smtClean="0">
                  <a:solidFill>
                    <a:srgbClr val="FFFFFF"/>
                  </a:solidFill>
                  <a:latin typeface="Arial Narrow" pitchFamily="34" charset="0"/>
                </a:rPr>
                <a:t>WPF</a:t>
              </a:r>
            </a:p>
            <a:p>
              <a:pPr algn="ctr"/>
              <a:r>
                <a:rPr lang="en-AU" sz="1000" b="1" dirty="0" smtClean="0">
                  <a:solidFill>
                    <a:srgbClr val="FFFFFF"/>
                  </a:solidFill>
                  <a:latin typeface="Arial Narrow" pitchFamily="34" charset="0"/>
                </a:rPr>
                <a:t>Application</a:t>
              </a:r>
              <a:endParaRPr lang="en-AU" sz="1000" b="1" dirty="0">
                <a:solidFill>
                  <a:srgbClr val="FFFFFF"/>
                </a:solidFill>
                <a:latin typeface="Arial Narrow" pitchFamily="34" charset="0"/>
              </a:endParaRPr>
            </a:p>
          </p:txBody>
        </p:sp>
      </p:grpSp>
      <p:cxnSp>
        <p:nvCxnSpPr>
          <p:cNvPr id="104" name="Straight Connector 103"/>
          <p:cNvCxnSpPr/>
          <p:nvPr/>
        </p:nvCxnSpPr>
        <p:spPr>
          <a:xfrm flipV="1">
            <a:off x="2476500" y="2886075"/>
            <a:ext cx="1371600" cy="9526"/>
          </a:xfrm>
          <a:prstGeom prst="line">
            <a:avLst/>
          </a:prstGeom>
        </p:spPr>
        <p:style>
          <a:lnRef idx="3">
            <a:schemeClr val="accent5"/>
          </a:lnRef>
          <a:fillRef idx="0">
            <a:schemeClr val="accent5"/>
          </a:fillRef>
          <a:effectRef idx="2">
            <a:schemeClr val="accent5"/>
          </a:effectRef>
          <a:fontRef idx="minor">
            <a:schemeClr val="tx1"/>
          </a:fontRef>
        </p:style>
      </p:cxnSp>
      <p:cxnSp>
        <p:nvCxnSpPr>
          <p:cNvPr id="105" name="Straight Connector 104"/>
          <p:cNvCxnSpPr/>
          <p:nvPr/>
        </p:nvCxnSpPr>
        <p:spPr>
          <a:xfrm flipV="1">
            <a:off x="2266950" y="3400425"/>
            <a:ext cx="1590675" cy="9525"/>
          </a:xfrm>
          <a:prstGeom prst="line">
            <a:avLst/>
          </a:prstGeom>
        </p:spPr>
        <p:style>
          <a:lnRef idx="3">
            <a:schemeClr val="accent5"/>
          </a:lnRef>
          <a:fillRef idx="0">
            <a:schemeClr val="accent5"/>
          </a:fillRef>
          <a:effectRef idx="2">
            <a:schemeClr val="accent5"/>
          </a:effectRef>
          <a:fontRef idx="minor">
            <a:schemeClr val="tx1"/>
          </a:fontRef>
        </p:style>
      </p:cxnSp>
      <p:cxnSp>
        <p:nvCxnSpPr>
          <p:cNvPr id="106" name="Straight Connector 105"/>
          <p:cNvCxnSpPr/>
          <p:nvPr/>
        </p:nvCxnSpPr>
        <p:spPr>
          <a:xfrm flipV="1">
            <a:off x="2600325" y="3943350"/>
            <a:ext cx="1257300" cy="9525"/>
          </a:xfrm>
          <a:prstGeom prst="line">
            <a:avLst/>
          </a:prstGeom>
        </p:spPr>
        <p:style>
          <a:lnRef idx="3">
            <a:schemeClr val="accent5"/>
          </a:lnRef>
          <a:fillRef idx="0">
            <a:schemeClr val="accent5"/>
          </a:fillRef>
          <a:effectRef idx="2">
            <a:schemeClr val="accent5"/>
          </a:effectRef>
          <a:fontRef idx="minor">
            <a:schemeClr val="tx1"/>
          </a:fontRef>
        </p:style>
      </p:cxnSp>
      <p:grpSp>
        <p:nvGrpSpPr>
          <p:cNvPr id="107" name="Group 86"/>
          <p:cNvGrpSpPr/>
          <p:nvPr/>
        </p:nvGrpSpPr>
        <p:grpSpPr>
          <a:xfrm>
            <a:off x="1771769" y="2336920"/>
            <a:ext cx="1066681" cy="1073792"/>
            <a:chOff x="390644" y="3079870"/>
            <a:chExt cx="1066681" cy="1073792"/>
          </a:xfrm>
        </p:grpSpPr>
        <p:pic>
          <p:nvPicPr>
            <p:cNvPr id="117" name="Picture 2" descr="C:\Users\Niels\AppData\Local\Microsoft\Windows\Temporary Internet Files\Content.IE5\IVTIKOYD\j0431566[1].png"/>
            <p:cNvPicPr>
              <a:picLocks noChangeAspect="1" noChangeArrowheads="1"/>
            </p:cNvPicPr>
            <p:nvPr/>
          </p:nvPicPr>
          <p:blipFill>
            <a:blip r:embed="rId4" cstate="print"/>
            <a:srcRect/>
            <a:stretch>
              <a:fillRect/>
            </a:stretch>
          </p:blipFill>
          <p:spPr bwMode="auto">
            <a:xfrm>
              <a:off x="390644" y="3079870"/>
              <a:ext cx="1066681" cy="1073792"/>
            </a:xfrm>
            <a:prstGeom prst="rect">
              <a:avLst/>
            </a:prstGeom>
            <a:noFill/>
          </p:spPr>
        </p:pic>
        <p:sp>
          <p:nvSpPr>
            <p:cNvPr id="118" name="TextBox 117"/>
            <p:cNvSpPr txBox="1"/>
            <p:nvPr/>
          </p:nvSpPr>
          <p:spPr>
            <a:xfrm rot="525351">
              <a:off x="476227" y="3234826"/>
              <a:ext cx="806201" cy="400110"/>
            </a:xfrm>
            <a:prstGeom prst="rect">
              <a:avLst/>
            </a:prstGeom>
            <a:noFill/>
          </p:spPr>
          <p:txBody>
            <a:bodyPr wrap="square" rtlCol="0">
              <a:spAutoFit/>
            </a:bodyPr>
            <a:lstStyle/>
            <a:p>
              <a:pPr algn="ctr"/>
              <a:r>
                <a:rPr lang="en-AU" sz="1000" b="1" dirty="0" smtClean="0">
                  <a:solidFill>
                    <a:srgbClr val="FFFFFF"/>
                  </a:solidFill>
                  <a:latin typeface="Arial Narrow" pitchFamily="34" charset="0"/>
                </a:rPr>
                <a:t>WPF</a:t>
              </a:r>
            </a:p>
            <a:p>
              <a:pPr algn="ctr"/>
              <a:r>
                <a:rPr lang="en-AU" sz="1000" b="1" dirty="0" smtClean="0">
                  <a:solidFill>
                    <a:srgbClr val="FFFFFF"/>
                  </a:solidFill>
                  <a:latin typeface="Arial Narrow" pitchFamily="34" charset="0"/>
                </a:rPr>
                <a:t>Application</a:t>
              </a:r>
              <a:endParaRPr lang="en-AU" sz="1000" b="1" dirty="0">
                <a:solidFill>
                  <a:srgbClr val="FFFFFF"/>
                </a:solidFill>
                <a:latin typeface="Arial Narrow" pitchFamily="34" charset="0"/>
              </a:endParaRPr>
            </a:p>
          </p:txBody>
        </p:sp>
      </p:grpSp>
      <p:grpSp>
        <p:nvGrpSpPr>
          <p:cNvPr id="108" name="Group 95"/>
          <p:cNvGrpSpPr/>
          <p:nvPr/>
        </p:nvGrpSpPr>
        <p:grpSpPr>
          <a:xfrm>
            <a:off x="1524119" y="2822695"/>
            <a:ext cx="1066681" cy="1073792"/>
            <a:chOff x="390644" y="3079870"/>
            <a:chExt cx="1066681" cy="1073792"/>
          </a:xfrm>
        </p:grpSpPr>
        <p:pic>
          <p:nvPicPr>
            <p:cNvPr id="115" name="Picture 2" descr="C:\Users\Niels\AppData\Local\Microsoft\Windows\Temporary Internet Files\Content.IE5\IVTIKOYD\j0431566[1].png"/>
            <p:cNvPicPr>
              <a:picLocks noChangeAspect="1" noChangeArrowheads="1"/>
            </p:cNvPicPr>
            <p:nvPr/>
          </p:nvPicPr>
          <p:blipFill>
            <a:blip r:embed="rId4" cstate="print"/>
            <a:srcRect/>
            <a:stretch>
              <a:fillRect/>
            </a:stretch>
          </p:blipFill>
          <p:spPr bwMode="auto">
            <a:xfrm>
              <a:off x="390644" y="3079870"/>
              <a:ext cx="1066681" cy="1073792"/>
            </a:xfrm>
            <a:prstGeom prst="rect">
              <a:avLst/>
            </a:prstGeom>
            <a:noFill/>
          </p:spPr>
        </p:pic>
        <p:sp>
          <p:nvSpPr>
            <p:cNvPr id="116" name="TextBox 115"/>
            <p:cNvSpPr txBox="1"/>
            <p:nvPr/>
          </p:nvSpPr>
          <p:spPr>
            <a:xfrm rot="525351">
              <a:off x="476227" y="3234826"/>
              <a:ext cx="806201" cy="400110"/>
            </a:xfrm>
            <a:prstGeom prst="rect">
              <a:avLst/>
            </a:prstGeom>
            <a:noFill/>
          </p:spPr>
          <p:txBody>
            <a:bodyPr wrap="square" rtlCol="0">
              <a:spAutoFit/>
            </a:bodyPr>
            <a:lstStyle/>
            <a:p>
              <a:pPr algn="ctr"/>
              <a:r>
                <a:rPr lang="en-AU" sz="1000" b="1" dirty="0" smtClean="0">
                  <a:solidFill>
                    <a:srgbClr val="FFFFFF"/>
                  </a:solidFill>
                  <a:latin typeface="Arial Narrow" pitchFamily="34" charset="0"/>
                </a:rPr>
                <a:t>WPF</a:t>
              </a:r>
            </a:p>
            <a:p>
              <a:pPr algn="ctr"/>
              <a:r>
                <a:rPr lang="en-AU" sz="1000" b="1" dirty="0" smtClean="0">
                  <a:solidFill>
                    <a:srgbClr val="FFFFFF"/>
                  </a:solidFill>
                  <a:latin typeface="Arial Narrow" pitchFamily="34" charset="0"/>
                </a:rPr>
                <a:t>Application</a:t>
              </a:r>
              <a:endParaRPr lang="en-AU" sz="1000" b="1" dirty="0">
                <a:solidFill>
                  <a:srgbClr val="FFFFFF"/>
                </a:solidFill>
                <a:latin typeface="Arial Narrow" pitchFamily="34" charset="0"/>
              </a:endParaRPr>
            </a:p>
          </p:txBody>
        </p:sp>
      </p:grpSp>
      <p:grpSp>
        <p:nvGrpSpPr>
          <p:cNvPr id="109" name="Group 90"/>
          <p:cNvGrpSpPr/>
          <p:nvPr/>
        </p:nvGrpSpPr>
        <p:grpSpPr>
          <a:xfrm>
            <a:off x="1867019" y="3384670"/>
            <a:ext cx="1066681" cy="1073792"/>
            <a:chOff x="390644" y="3079870"/>
            <a:chExt cx="1066681" cy="1073792"/>
          </a:xfrm>
        </p:grpSpPr>
        <p:pic>
          <p:nvPicPr>
            <p:cNvPr id="113" name="Picture 2" descr="C:\Users\Niels\AppData\Local\Microsoft\Windows\Temporary Internet Files\Content.IE5\IVTIKOYD\j0431566[1].png"/>
            <p:cNvPicPr>
              <a:picLocks noChangeAspect="1" noChangeArrowheads="1"/>
            </p:cNvPicPr>
            <p:nvPr/>
          </p:nvPicPr>
          <p:blipFill>
            <a:blip r:embed="rId4" cstate="print"/>
            <a:srcRect/>
            <a:stretch>
              <a:fillRect/>
            </a:stretch>
          </p:blipFill>
          <p:spPr bwMode="auto">
            <a:xfrm>
              <a:off x="390644" y="3079870"/>
              <a:ext cx="1066681" cy="1073792"/>
            </a:xfrm>
            <a:prstGeom prst="rect">
              <a:avLst/>
            </a:prstGeom>
            <a:noFill/>
          </p:spPr>
        </p:pic>
        <p:sp>
          <p:nvSpPr>
            <p:cNvPr id="114" name="TextBox 113"/>
            <p:cNvSpPr txBox="1"/>
            <p:nvPr/>
          </p:nvSpPr>
          <p:spPr>
            <a:xfrm rot="525351">
              <a:off x="476227" y="3234826"/>
              <a:ext cx="806201" cy="400110"/>
            </a:xfrm>
            <a:prstGeom prst="rect">
              <a:avLst/>
            </a:prstGeom>
            <a:noFill/>
          </p:spPr>
          <p:txBody>
            <a:bodyPr wrap="square" rtlCol="0">
              <a:spAutoFit/>
            </a:bodyPr>
            <a:lstStyle/>
            <a:p>
              <a:pPr algn="ctr"/>
              <a:r>
                <a:rPr lang="en-AU" sz="1000" b="1" dirty="0" smtClean="0">
                  <a:solidFill>
                    <a:srgbClr val="FFFFFF"/>
                  </a:solidFill>
                  <a:latin typeface="Arial Narrow" pitchFamily="34" charset="0"/>
                </a:rPr>
                <a:t>WPF</a:t>
              </a:r>
            </a:p>
            <a:p>
              <a:pPr algn="ctr"/>
              <a:r>
                <a:rPr lang="en-AU" sz="1000" b="1" dirty="0" smtClean="0">
                  <a:solidFill>
                    <a:srgbClr val="FFFFFF"/>
                  </a:solidFill>
                  <a:latin typeface="Arial Narrow" pitchFamily="34" charset="0"/>
                </a:rPr>
                <a:t>Application</a:t>
              </a:r>
              <a:endParaRPr lang="en-AU" sz="1000" b="1" dirty="0">
                <a:solidFill>
                  <a:srgbClr val="FFFFFF"/>
                </a:solidFill>
                <a:latin typeface="Arial Narrow" pitchFamily="34" charset="0"/>
              </a:endParaRPr>
            </a:p>
          </p:txBody>
        </p:sp>
      </p:grpSp>
      <p:sp>
        <p:nvSpPr>
          <p:cNvPr id="110" name="Line 14"/>
          <p:cNvSpPr>
            <a:spLocks noChangeShapeType="1"/>
          </p:cNvSpPr>
          <p:nvPr/>
        </p:nvSpPr>
        <p:spPr bwMode="auto">
          <a:xfrm rot="16200000" flipV="1">
            <a:off x="2776538" y="3214689"/>
            <a:ext cx="2168525" cy="12698"/>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sp>
        <p:nvSpPr>
          <p:cNvPr id="111" name="Text Box 69"/>
          <p:cNvSpPr txBox="1">
            <a:spLocks noChangeArrowheads="1"/>
          </p:cNvSpPr>
          <p:nvPr/>
        </p:nvSpPr>
        <p:spPr bwMode="auto">
          <a:xfrm>
            <a:off x="3884613" y="3806825"/>
            <a:ext cx="841897" cy="215444"/>
          </a:xfrm>
          <a:prstGeom prst="rect">
            <a:avLst/>
          </a:prstGeom>
          <a:noFill/>
          <a:ln w="38100">
            <a:noFill/>
            <a:miter lim="800000"/>
            <a:headEnd/>
            <a:tailEnd/>
          </a:ln>
        </p:spPr>
        <p:txBody>
          <a:bodyPr wrap="none">
            <a:spAutoFit/>
          </a:bodyPr>
          <a:lstStyle/>
          <a:p>
            <a:pPr eaLnBrk="0" hangingPunct="0"/>
            <a:r>
              <a:rPr lang="en-GB" sz="800" b="1" dirty="0" smtClean="0">
                <a:latin typeface="Arial" pitchFamily="34" charset="0"/>
                <a:cs typeface="Arial" pitchFamily="34" charset="0"/>
              </a:rPr>
              <a:t>Transactions</a:t>
            </a:r>
            <a:endParaRPr lang="en-GB" sz="800" b="1" dirty="0">
              <a:latin typeface="Arial" pitchFamily="34" charset="0"/>
              <a:cs typeface="Arial" pitchFamily="34" charset="0"/>
            </a:endParaRPr>
          </a:p>
        </p:txBody>
      </p:sp>
      <p:sp>
        <p:nvSpPr>
          <p:cNvPr id="112" name="Text Box 69"/>
          <p:cNvSpPr txBox="1">
            <a:spLocks noChangeArrowheads="1"/>
          </p:cNvSpPr>
          <p:nvPr/>
        </p:nvSpPr>
        <p:spPr bwMode="auto">
          <a:xfrm>
            <a:off x="3894138" y="2435225"/>
            <a:ext cx="970137" cy="215444"/>
          </a:xfrm>
          <a:prstGeom prst="rect">
            <a:avLst/>
          </a:prstGeom>
          <a:noFill/>
          <a:ln w="38100">
            <a:noFill/>
            <a:miter lim="800000"/>
            <a:headEnd/>
            <a:tailEnd/>
          </a:ln>
        </p:spPr>
        <p:txBody>
          <a:bodyPr wrap="none">
            <a:spAutoFit/>
          </a:bodyPr>
          <a:lstStyle/>
          <a:p>
            <a:pPr eaLnBrk="0" hangingPunct="0"/>
            <a:r>
              <a:rPr lang="en-GB" sz="800" b="1" dirty="0" smtClean="0">
                <a:latin typeface="Arial" pitchFamily="34" charset="0"/>
                <a:cs typeface="Arial" pitchFamily="34" charset="0"/>
              </a:rPr>
              <a:t>Files Download</a:t>
            </a:r>
            <a:endParaRPr lang="en-GB" sz="800" b="1" dirty="0">
              <a:latin typeface="Arial" pitchFamily="34" charset="0"/>
              <a:cs typeface="Arial" pitchFamily="34" charset="0"/>
            </a:endParaRPr>
          </a:p>
        </p:txBody>
      </p:sp>
      <p:sp>
        <p:nvSpPr>
          <p:cNvPr id="174" name="Text Box 69"/>
          <p:cNvSpPr txBox="1">
            <a:spLocks noChangeArrowheads="1"/>
          </p:cNvSpPr>
          <p:nvPr/>
        </p:nvSpPr>
        <p:spPr bwMode="auto">
          <a:xfrm>
            <a:off x="4922838" y="1635125"/>
            <a:ext cx="1259127" cy="461665"/>
          </a:xfrm>
          <a:prstGeom prst="rect">
            <a:avLst/>
          </a:prstGeom>
          <a:noFill/>
          <a:ln w="38100">
            <a:noFill/>
            <a:miter lim="800000"/>
            <a:headEnd/>
            <a:tailEnd/>
          </a:ln>
        </p:spPr>
        <p:txBody>
          <a:bodyPr wrap="none">
            <a:spAutoFit/>
          </a:bodyPr>
          <a:lstStyle/>
          <a:p>
            <a:pPr marL="85725" indent="-85725" eaLnBrk="0" hangingPunct="0"/>
            <a:r>
              <a:rPr lang="en-GB" sz="1200" b="1" dirty="0" smtClean="0">
                <a:latin typeface="Arial" pitchFamily="34" charset="0"/>
                <a:cs typeface="Arial" pitchFamily="34" charset="0"/>
              </a:rPr>
              <a:t>IIS Web Server</a:t>
            </a:r>
          </a:p>
          <a:p>
            <a:pPr marL="85725" indent="-85725" eaLnBrk="0" hangingPunct="0"/>
            <a:r>
              <a:rPr lang="en-GB" sz="1200" b="1" dirty="0" smtClean="0">
                <a:latin typeface="Arial" pitchFamily="34" charset="0"/>
                <a:cs typeface="Arial" pitchFamily="34" charset="0"/>
              </a:rPr>
              <a:t>(optional)</a:t>
            </a:r>
          </a:p>
        </p:txBody>
      </p:sp>
      <p:sp>
        <p:nvSpPr>
          <p:cNvPr id="175" name="Text Box 69"/>
          <p:cNvSpPr txBox="1">
            <a:spLocks noChangeArrowheads="1"/>
          </p:cNvSpPr>
          <p:nvPr/>
        </p:nvSpPr>
        <p:spPr bwMode="auto">
          <a:xfrm>
            <a:off x="874713" y="1730375"/>
            <a:ext cx="1491819" cy="646331"/>
          </a:xfrm>
          <a:prstGeom prst="rect">
            <a:avLst/>
          </a:prstGeom>
          <a:noFill/>
          <a:ln w="38100">
            <a:noFill/>
            <a:miter lim="800000"/>
            <a:headEnd/>
            <a:tailEnd/>
          </a:ln>
        </p:spPr>
        <p:txBody>
          <a:bodyPr wrap="none">
            <a:spAutoFit/>
          </a:bodyPr>
          <a:lstStyle/>
          <a:p>
            <a:pPr marL="85725" indent="-85725" eaLnBrk="0" hangingPunct="0">
              <a:buFont typeface="Arial" pitchFamily="34" charset="0"/>
              <a:buChar char="•"/>
            </a:pPr>
            <a:r>
              <a:rPr lang="en-GB" sz="1200" b="1" dirty="0" smtClean="0">
                <a:latin typeface="Arial" pitchFamily="34" charset="0"/>
                <a:cs typeface="Arial" pitchFamily="34" charset="0"/>
              </a:rPr>
              <a:t>.NET 3.5</a:t>
            </a:r>
          </a:p>
          <a:p>
            <a:pPr marL="85725" indent="-85725" eaLnBrk="0" hangingPunct="0">
              <a:buFont typeface="Arial" pitchFamily="34" charset="0"/>
              <a:buChar char="•"/>
            </a:pPr>
            <a:r>
              <a:rPr lang="en-GB" sz="1200" b="1" dirty="0" smtClean="0">
                <a:latin typeface="Arial" pitchFamily="34" charset="0"/>
                <a:cs typeface="Arial" pitchFamily="34" charset="0"/>
              </a:rPr>
              <a:t>Unisys CE .NET</a:t>
            </a:r>
          </a:p>
          <a:p>
            <a:pPr marL="85725" indent="-85725" eaLnBrk="0" hangingPunct="0">
              <a:buFont typeface="Arial" pitchFamily="34" charset="0"/>
              <a:buChar char="•"/>
            </a:pPr>
            <a:r>
              <a:rPr lang="en-GB" sz="1200" b="1" dirty="0" smtClean="0">
                <a:latin typeface="Arial" pitchFamily="34" charset="0"/>
                <a:cs typeface="Arial" pitchFamily="34" charset="0"/>
              </a:rPr>
              <a:t>WPF Application</a:t>
            </a:r>
          </a:p>
        </p:txBody>
      </p:sp>
      <p:sp>
        <p:nvSpPr>
          <p:cNvPr id="178" name="Up-Down Arrow 177"/>
          <p:cNvSpPr/>
          <p:nvPr/>
        </p:nvSpPr>
        <p:spPr>
          <a:xfrm rot="16200000">
            <a:off x="5944432" y="2267779"/>
            <a:ext cx="215500" cy="487689"/>
          </a:xfrm>
          <a:prstGeom prst="up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80" name="Flowchart: Magnetic Disk 179"/>
          <p:cNvSpPr/>
          <p:nvPr/>
        </p:nvSpPr>
        <p:spPr>
          <a:xfrm>
            <a:off x="1636712" y="4627563"/>
            <a:ext cx="1468800" cy="858837"/>
          </a:xfrm>
          <a:prstGeom prst="flowChartMagneticDisk">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181" name="Text Box 69"/>
          <p:cNvSpPr txBox="1">
            <a:spLocks noChangeArrowheads="1"/>
          </p:cNvSpPr>
          <p:nvPr/>
        </p:nvSpPr>
        <p:spPr bwMode="auto">
          <a:xfrm>
            <a:off x="1741488" y="4892675"/>
            <a:ext cx="1258678" cy="577081"/>
          </a:xfrm>
          <a:prstGeom prst="rect">
            <a:avLst/>
          </a:prstGeom>
          <a:noFill/>
          <a:ln w="38100">
            <a:noFill/>
            <a:miter lim="800000"/>
            <a:headEnd/>
            <a:tailEnd/>
          </a:ln>
        </p:spPr>
        <p:txBody>
          <a:bodyPr wrap="none">
            <a:spAutoFit/>
          </a:bodyPr>
          <a:lstStyle/>
          <a:p>
            <a:pPr algn="ctr" eaLnBrk="0" hangingPunct="0"/>
            <a:r>
              <a:rPr lang="en-GB" sz="1050" b="1" dirty="0" smtClean="0">
                <a:solidFill>
                  <a:srgbClr val="FFFFFF"/>
                </a:solidFill>
                <a:latin typeface="Arial" pitchFamily="34" charset="0"/>
                <a:cs typeface="Arial" pitchFamily="34" charset="0"/>
              </a:rPr>
              <a:t>Downloaded</a:t>
            </a:r>
          </a:p>
          <a:p>
            <a:pPr algn="ctr" eaLnBrk="0" hangingPunct="0"/>
            <a:r>
              <a:rPr lang="en-GB" sz="1050" b="1" dirty="0" smtClean="0">
                <a:solidFill>
                  <a:srgbClr val="FFFFFF"/>
                </a:solidFill>
                <a:latin typeface="Arial" pitchFamily="34" charset="0"/>
                <a:cs typeface="Arial" pitchFamily="34" charset="0"/>
              </a:rPr>
              <a:t>WPF</a:t>
            </a:r>
          </a:p>
          <a:p>
            <a:pPr algn="ctr" eaLnBrk="0" hangingPunct="0"/>
            <a:r>
              <a:rPr lang="en-GB" sz="1050" b="1" dirty="0" smtClean="0">
                <a:solidFill>
                  <a:srgbClr val="FFFFFF"/>
                </a:solidFill>
                <a:latin typeface="Arial" pitchFamily="34" charset="0"/>
                <a:cs typeface="Arial" pitchFamily="34" charset="0"/>
              </a:rPr>
              <a:t>Application Files</a:t>
            </a:r>
          </a:p>
        </p:txBody>
      </p:sp>
      <p:sp>
        <p:nvSpPr>
          <p:cNvPr id="182" name="Up-Down Arrow 181"/>
          <p:cNvSpPr/>
          <p:nvPr/>
        </p:nvSpPr>
        <p:spPr>
          <a:xfrm>
            <a:off x="2274595" y="4337416"/>
            <a:ext cx="201691" cy="297009"/>
          </a:xfrm>
          <a:prstGeom prst="up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83" name="Text Box 69"/>
          <p:cNvSpPr txBox="1">
            <a:spLocks noChangeArrowheads="1"/>
          </p:cNvSpPr>
          <p:nvPr/>
        </p:nvSpPr>
        <p:spPr bwMode="auto">
          <a:xfrm>
            <a:off x="1684338" y="4649508"/>
            <a:ext cx="1373187" cy="253916"/>
          </a:xfrm>
          <a:prstGeom prst="rect">
            <a:avLst/>
          </a:prstGeom>
          <a:noFill/>
          <a:ln w="38100">
            <a:noFill/>
            <a:miter lim="800000"/>
            <a:headEnd/>
            <a:tailEnd/>
          </a:ln>
        </p:spPr>
        <p:txBody>
          <a:bodyPr wrap="square">
            <a:spAutoFit/>
          </a:bodyPr>
          <a:lstStyle/>
          <a:p>
            <a:pPr algn="ctr" eaLnBrk="0" hangingPunct="0"/>
            <a:r>
              <a:rPr lang="en-GB" sz="1050" b="1" dirty="0" smtClean="0">
                <a:solidFill>
                  <a:srgbClr val="FFFFFF"/>
                </a:solidFill>
                <a:latin typeface="Arial" pitchFamily="34" charset="0"/>
                <a:cs typeface="Arial" pitchFamily="34" charset="0"/>
              </a:rPr>
              <a:t>Local Storage</a:t>
            </a:r>
          </a:p>
        </p:txBody>
      </p:sp>
      <p:sp>
        <p:nvSpPr>
          <p:cNvPr id="184" name="Flowchart: Magnetic Disk 183"/>
          <p:cNvSpPr/>
          <p:nvPr/>
        </p:nvSpPr>
        <p:spPr>
          <a:xfrm>
            <a:off x="6353175" y="2103438"/>
            <a:ext cx="1466849" cy="858837"/>
          </a:xfrm>
          <a:prstGeom prst="flowChartMagneticDisk">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100000" b="100000"/>
            </a:path>
            <a:tileRect t="-100000" r="-100000"/>
          </a:gra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185" name="Text Box 69"/>
          <p:cNvSpPr txBox="1">
            <a:spLocks noChangeArrowheads="1"/>
          </p:cNvSpPr>
          <p:nvPr/>
        </p:nvSpPr>
        <p:spPr bwMode="auto">
          <a:xfrm>
            <a:off x="6456363" y="2368550"/>
            <a:ext cx="1258678" cy="577081"/>
          </a:xfrm>
          <a:prstGeom prst="rect">
            <a:avLst/>
          </a:prstGeom>
          <a:noFill/>
          <a:ln w="38100">
            <a:noFill/>
            <a:miter lim="800000"/>
            <a:headEnd/>
            <a:tailEnd/>
          </a:ln>
        </p:spPr>
        <p:txBody>
          <a:bodyPr wrap="none">
            <a:spAutoFit/>
          </a:bodyPr>
          <a:lstStyle/>
          <a:p>
            <a:pPr algn="ctr" eaLnBrk="0" hangingPunct="0"/>
            <a:r>
              <a:rPr lang="en-GB" sz="1050" b="1" dirty="0" smtClean="0">
                <a:solidFill>
                  <a:srgbClr val="FFFFFF"/>
                </a:solidFill>
                <a:latin typeface="Arial" pitchFamily="34" charset="0"/>
                <a:cs typeface="Arial" pitchFamily="34" charset="0"/>
              </a:rPr>
              <a:t>Generated</a:t>
            </a:r>
          </a:p>
          <a:p>
            <a:pPr algn="ctr" eaLnBrk="0" hangingPunct="0"/>
            <a:r>
              <a:rPr lang="en-GB" sz="1050" b="1" dirty="0" smtClean="0">
                <a:solidFill>
                  <a:srgbClr val="FFFFFF"/>
                </a:solidFill>
                <a:latin typeface="Arial" pitchFamily="34" charset="0"/>
                <a:cs typeface="Arial" pitchFamily="34" charset="0"/>
              </a:rPr>
              <a:t>WPF</a:t>
            </a:r>
          </a:p>
          <a:p>
            <a:pPr algn="ctr" eaLnBrk="0" hangingPunct="0"/>
            <a:r>
              <a:rPr lang="en-GB" sz="1050" b="1" dirty="0" smtClean="0">
                <a:solidFill>
                  <a:srgbClr val="FFFFFF"/>
                </a:solidFill>
                <a:latin typeface="Arial" pitchFamily="34" charset="0"/>
                <a:cs typeface="Arial" pitchFamily="34" charset="0"/>
              </a:rPr>
              <a:t>Application Files</a:t>
            </a:r>
          </a:p>
        </p:txBody>
      </p:sp>
      <p:sp>
        <p:nvSpPr>
          <p:cNvPr id="186" name="Text Box 69"/>
          <p:cNvSpPr txBox="1">
            <a:spLocks noChangeArrowheads="1"/>
          </p:cNvSpPr>
          <p:nvPr/>
        </p:nvSpPr>
        <p:spPr bwMode="auto">
          <a:xfrm>
            <a:off x="6389688" y="2125383"/>
            <a:ext cx="1373187" cy="253916"/>
          </a:xfrm>
          <a:prstGeom prst="rect">
            <a:avLst/>
          </a:prstGeom>
          <a:noFill/>
          <a:ln w="38100">
            <a:noFill/>
            <a:miter lim="800000"/>
            <a:headEnd/>
            <a:tailEnd/>
          </a:ln>
        </p:spPr>
        <p:txBody>
          <a:bodyPr wrap="square">
            <a:spAutoFit/>
          </a:bodyPr>
          <a:lstStyle/>
          <a:p>
            <a:pPr algn="ctr" eaLnBrk="0" hangingPunct="0"/>
            <a:r>
              <a:rPr lang="en-GB" sz="1050" b="1" dirty="0" smtClean="0">
                <a:solidFill>
                  <a:srgbClr val="FFFFFF"/>
                </a:solidFill>
                <a:latin typeface="Arial" pitchFamily="34" charset="0"/>
                <a:cs typeface="Arial" pitchFamily="34" charset="0"/>
              </a:rPr>
              <a:t>Web Server</a:t>
            </a:r>
          </a:p>
        </p:txBody>
      </p:sp>
      <p:pic>
        <p:nvPicPr>
          <p:cNvPr id="188" name="Picture 187" descr="BoxWPFGenerator.gif"/>
          <p:cNvPicPr>
            <a:picLocks noChangeAspect="1"/>
          </p:cNvPicPr>
          <p:nvPr/>
        </p:nvPicPr>
        <p:blipFill>
          <a:blip r:embed="rId5" cstate="print"/>
          <a:stretch>
            <a:fillRect/>
          </a:stretch>
        </p:blipFill>
        <p:spPr>
          <a:xfrm>
            <a:off x="981075" y="199103"/>
            <a:ext cx="913678" cy="119154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71824" y="253536"/>
            <a:ext cx="5514975" cy="1143000"/>
          </a:xfrm>
          <a:prstGeom prst="rect">
            <a:avLst/>
          </a:prstGeom>
        </p:spPr>
        <p:txBody>
          <a:bodyPr rIns="91440" anchor="ctr">
            <a:normAutofit fontScale="92500" lnSpcReduction="20000"/>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Silverlight Runtime Environment</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44</a:t>
            </a:fld>
            <a:endParaRPr lang="en-US"/>
          </a:p>
        </p:txBody>
      </p:sp>
      <p:cxnSp>
        <p:nvCxnSpPr>
          <p:cNvPr id="5" name="Straight Connector 4"/>
          <p:cNvCxnSpPr/>
          <p:nvPr/>
        </p:nvCxnSpPr>
        <p:spPr>
          <a:xfrm>
            <a:off x="2495550" y="2266950"/>
            <a:ext cx="876300" cy="838200"/>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1952625" y="2771775"/>
            <a:ext cx="1304925" cy="41910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1533525" y="3200400"/>
            <a:ext cx="1724025" cy="15240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flipV="1">
            <a:off x="1885950" y="3419476"/>
            <a:ext cx="1323975" cy="342899"/>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rot="10800000">
            <a:off x="3857627" y="3400428"/>
            <a:ext cx="1200148" cy="9523"/>
          </a:xfrm>
          <a:prstGeom prst="line">
            <a:avLst/>
          </a:prstGeom>
        </p:spPr>
        <p:style>
          <a:lnRef idx="3">
            <a:schemeClr val="accent5"/>
          </a:lnRef>
          <a:fillRef idx="0">
            <a:schemeClr val="accent5"/>
          </a:fillRef>
          <a:effectRef idx="2">
            <a:schemeClr val="accent5"/>
          </a:effectRef>
          <a:fontRef idx="minor">
            <a:schemeClr val="tx1"/>
          </a:fontRef>
        </p:style>
      </p:cxnSp>
      <p:pic>
        <p:nvPicPr>
          <p:cNvPr id="11"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990725" y="1847850"/>
            <a:ext cx="952500" cy="952500"/>
          </a:xfrm>
          <a:prstGeom prst="rect">
            <a:avLst/>
          </a:prstGeom>
          <a:noFill/>
        </p:spPr>
      </p:pic>
      <p:sp>
        <p:nvSpPr>
          <p:cNvPr id="12" name="Line 12"/>
          <p:cNvSpPr>
            <a:spLocks noChangeShapeType="1"/>
          </p:cNvSpPr>
          <p:nvPr/>
        </p:nvSpPr>
        <p:spPr bwMode="auto">
          <a:xfrm rot="16200000">
            <a:off x="6392863" y="2065338"/>
            <a:ext cx="0" cy="54000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sp>
        <p:nvSpPr>
          <p:cNvPr id="13" name="Line 13"/>
          <p:cNvSpPr>
            <a:spLocks noChangeShapeType="1"/>
          </p:cNvSpPr>
          <p:nvPr/>
        </p:nvSpPr>
        <p:spPr bwMode="auto">
          <a:xfrm rot="16200000">
            <a:off x="5900738" y="3230563"/>
            <a:ext cx="0" cy="40640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sp>
        <p:nvSpPr>
          <p:cNvPr id="14" name="Line 14"/>
          <p:cNvSpPr>
            <a:spLocks noChangeShapeType="1"/>
          </p:cNvSpPr>
          <p:nvPr/>
        </p:nvSpPr>
        <p:spPr bwMode="auto">
          <a:xfrm rot="16200000">
            <a:off x="5297489" y="2989263"/>
            <a:ext cx="1628775" cy="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grpSp>
        <p:nvGrpSpPr>
          <p:cNvPr id="15" name="Group 15"/>
          <p:cNvGrpSpPr>
            <a:grpSpLocks/>
          </p:cNvGrpSpPr>
          <p:nvPr/>
        </p:nvGrpSpPr>
        <p:grpSpPr bwMode="auto">
          <a:xfrm>
            <a:off x="6450014" y="1854196"/>
            <a:ext cx="1446213" cy="869952"/>
            <a:chOff x="1488" y="654"/>
            <a:chExt cx="1639" cy="721"/>
          </a:xfrm>
          <a:effectLst>
            <a:glow rad="63500">
              <a:schemeClr val="accent4">
                <a:satMod val="175000"/>
                <a:alpha val="40000"/>
              </a:schemeClr>
            </a:glow>
          </a:effectLst>
        </p:grpSpPr>
        <p:grpSp>
          <p:nvGrpSpPr>
            <p:cNvPr id="29" name="Group 16"/>
            <p:cNvGrpSpPr>
              <a:grpSpLocks/>
            </p:cNvGrpSpPr>
            <p:nvPr/>
          </p:nvGrpSpPr>
          <p:grpSpPr bwMode="auto">
            <a:xfrm>
              <a:off x="1488" y="708"/>
              <a:ext cx="373" cy="505"/>
              <a:chOff x="1488" y="708"/>
              <a:chExt cx="373" cy="505"/>
            </a:xfrm>
          </p:grpSpPr>
          <p:sp>
            <p:nvSpPr>
              <p:cNvPr id="80" name="Freeform 17"/>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solidFill>
                <a:srgbClr val="CECECE"/>
              </a:solidFill>
              <a:ln w="9525" cap="rnd">
                <a:noFill/>
                <a:round/>
                <a:headEnd/>
                <a:tailEnd/>
              </a:ln>
            </p:spPr>
            <p:txBody>
              <a:bodyPr/>
              <a:lstStyle/>
              <a:p>
                <a:endParaRPr lang="en-US"/>
              </a:p>
            </p:txBody>
          </p:sp>
          <p:sp>
            <p:nvSpPr>
              <p:cNvPr id="81" name="Freeform 18"/>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noFill/>
              <a:ln w="12700" cap="rnd">
                <a:solidFill>
                  <a:srgbClr val="000000"/>
                </a:solidFill>
                <a:round/>
                <a:headEnd type="none" w="sm" len="sm"/>
                <a:tailEnd type="none" w="sm" len="sm"/>
              </a:ln>
            </p:spPr>
            <p:txBody>
              <a:bodyPr/>
              <a:lstStyle/>
              <a:p>
                <a:endParaRPr lang="en-US"/>
              </a:p>
            </p:txBody>
          </p:sp>
        </p:grpSp>
        <p:grpSp>
          <p:nvGrpSpPr>
            <p:cNvPr id="30" name="Group 19"/>
            <p:cNvGrpSpPr>
              <a:grpSpLocks/>
            </p:cNvGrpSpPr>
            <p:nvPr/>
          </p:nvGrpSpPr>
          <p:grpSpPr bwMode="auto">
            <a:xfrm>
              <a:off x="2666" y="756"/>
              <a:ext cx="461" cy="619"/>
              <a:chOff x="2666" y="756"/>
              <a:chExt cx="461" cy="619"/>
            </a:xfrm>
          </p:grpSpPr>
          <p:sp>
            <p:nvSpPr>
              <p:cNvPr id="78" name="Freeform 20"/>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solidFill>
                <a:srgbClr val="919191"/>
              </a:solidFill>
              <a:ln w="9525" cap="rnd">
                <a:noFill/>
                <a:round/>
                <a:headEnd/>
                <a:tailEnd/>
              </a:ln>
            </p:spPr>
            <p:txBody>
              <a:bodyPr/>
              <a:lstStyle/>
              <a:p>
                <a:endParaRPr lang="en-US"/>
              </a:p>
            </p:txBody>
          </p:sp>
          <p:sp>
            <p:nvSpPr>
              <p:cNvPr id="79" name="Freeform 21"/>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noFill/>
              <a:ln w="12700" cap="rnd">
                <a:solidFill>
                  <a:srgbClr val="000000"/>
                </a:solidFill>
                <a:round/>
                <a:headEnd type="none" w="sm" len="sm"/>
                <a:tailEnd type="none" w="sm" len="sm"/>
              </a:ln>
            </p:spPr>
            <p:txBody>
              <a:bodyPr/>
              <a:lstStyle/>
              <a:p>
                <a:endParaRPr lang="en-US"/>
              </a:p>
            </p:txBody>
          </p:sp>
        </p:grpSp>
        <p:sp>
          <p:nvSpPr>
            <p:cNvPr id="31" name="Line 22"/>
            <p:cNvSpPr>
              <a:spLocks noChangeShapeType="1"/>
            </p:cNvSpPr>
            <p:nvPr/>
          </p:nvSpPr>
          <p:spPr bwMode="auto">
            <a:xfrm>
              <a:off x="2152" y="805"/>
              <a:ext cx="2" cy="46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2" name="Line 23"/>
            <p:cNvSpPr>
              <a:spLocks noChangeShapeType="1"/>
            </p:cNvSpPr>
            <p:nvPr/>
          </p:nvSpPr>
          <p:spPr bwMode="auto">
            <a:xfrm>
              <a:off x="1630" y="715"/>
              <a:ext cx="1" cy="431"/>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33" name="Group 24"/>
            <p:cNvGrpSpPr>
              <a:grpSpLocks/>
            </p:cNvGrpSpPr>
            <p:nvPr/>
          </p:nvGrpSpPr>
          <p:grpSpPr bwMode="auto">
            <a:xfrm>
              <a:off x="1488" y="654"/>
              <a:ext cx="638" cy="91"/>
              <a:chOff x="1488" y="654"/>
              <a:chExt cx="638" cy="91"/>
            </a:xfrm>
          </p:grpSpPr>
          <p:sp>
            <p:nvSpPr>
              <p:cNvPr id="76" name="Freeform 25"/>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solidFill>
                <a:srgbClr val="CECECE"/>
              </a:solidFill>
              <a:ln w="9525" cap="rnd">
                <a:noFill/>
                <a:round/>
                <a:headEnd/>
                <a:tailEnd/>
              </a:ln>
            </p:spPr>
            <p:txBody>
              <a:bodyPr/>
              <a:lstStyle/>
              <a:p>
                <a:endParaRPr lang="en-US"/>
              </a:p>
            </p:txBody>
          </p:sp>
          <p:sp>
            <p:nvSpPr>
              <p:cNvPr id="77" name="Freeform 26"/>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noFill/>
              <a:ln w="12700" cap="rnd">
                <a:solidFill>
                  <a:srgbClr val="000000"/>
                </a:solidFill>
                <a:round/>
                <a:headEnd type="none" w="sm" len="sm"/>
                <a:tailEnd type="none" w="sm" len="sm"/>
              </a:ln>
            </p:spPr>
            <p:txBody>
              <a:bodyPr/>
              <a:lstStyle/>
              <a:p>
                <a:endParaRPr lang="en-US"/>
              </a:p>
            </p:txBody>
          </p:sp>
        </p:grpSp>
        <p:sp>
          <p:nvSpPr>
            <p:cNvPr id="34" name="Freeform 27"/>
            <p:cNvSpPr>
              <a:spLocks/>
            </p:cNvSpPr>
            <p:nvPr/>
          </p:nvSpPr>
          <p:spPr bwMode="auto">
            <a:xfrm>
              <a:off x="1541" y="684"/>
              <a:ext cx="293" cy="61"/>
            </a:xfrm>
            <a:custGeom>
              <a:avLst/>
              <a:gdLst>
                <a:gd name="T0" fmla="*/ 0 w 293"/>
                <a:gd name="T1" fmla="*/ 0 h 61"/>
                <a:gd name="T2" fmla="*/ 247 w 293"/>
                <a:gd name="T3" fmla="*/ 24 h 61"/>
                <a:gd name="T4" fmla="*/ 292 w 293"/>
                <a:gd name="T5" fmla="*/ 60 h 61"/>
                <a:gd name="T6" fmla="*/ 0 60000 65536"/>
                <a:gd name="T7" fmla="*/ 0 60000 65536"/>
                <a:gd name="T8" fmla="*/ 0 60000 65536"/>
                <a:gd name="T9" fmla="*/ 0 w 293"/>
                <a:gd name="T10" fmla="*/ 0 h 61"/>
                <a:gd name="T11" fmla="*/ 293 w 293"/>
                <a:gd name="T12" fmla="*/ 61 h 61"/>
              </a:gdLst>
              <a:ahLst/>
              <a:cxnLst>
                <a:cxn ang="T6">
                  <a:pos x="T0" y="T1"/>
                </a:cxn>
                <a:cxn ang="T7">
                  <a:pos x="T2" y="T3"/>
                </a:cxn>
                <a:cxn ang="T8">
                  <a:pos x="T4" y="T5"/>
                </a:cxn>
              </a:cxnLst>
              <a:rect l="T9" t="T10" r="T11" b="T12"/>
              <a:pathLst>
                <a:path w="293" h="61">
                  <a:moveTo>
                    <a:pt x="0" y="0"/>
                  </a:moveTo>
                  <a:lnTo>
                    <a:pt x="247" y="24"/>
                  </a:lnTo>
                  <a:lnTo>
                    <a:pt x="292" y="60"/>
                  </a:lnTo>
                </a:path>
              </a:pathLst>
            </a:custGeom>
            <a:noFill/>
            <a:ln w="12700" cap="rnd">
              <a:solidFill>
                <a:srgbClr val="FFFFFF"/>
              </a:solidFill>
              <a:round/>
              <a:headEnd type="none" w="sm" len="sm"/>
              <a:tailEnd type="none" w="sm" len="sm"/>
            </a:ln>
          </p:spPr>
          <p:txBody>
            <a:bodyPr/>
            <a:lstStyle/>
            <a:p>
              <a:endParaRPr lang="en-US"/>
            </a:p>
          </p:txBody>
        </p:sp>
        <p:grpSp>
          <p:nvGrpSpPr>
            <p:cNvPr id="35" name="Group 28"/>
            <p:cNvGrpSpPr>
              <a:grpSpLocks/>
            </p:cNvGrpSpPr>
            <p:nvPr/>
          </p:nvGrpSpPr>
          <p:grpSpPr bwMode="auto">
            <a:xfrm>
              <a:off x="1886" y="714"/>
              <a:ext cx="595" cy="661"/>
              <a:chOff x="1886" y="714"/>
              <a:chExt cx="595" cy="661"/>
            </a:xfrm>
          </p:grpSpPr>
          <p:sp>
            <p:nvSpPr>
              <p:cNvPr id="74" name="Freeform 29"/>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solidFill>
                <a:srgbClr val="919191"/>
              </a:solidFill>
              <a:ln w="9525" cap="rnd">
                <a:noFill/>
                <a:round/>
                <a:headEnd/>
                <a:tailEnd/>
              </a:ln>
            </p:spPr>
            <p:txBody>
              <a:bodyPr/>
              <a:lstStyle/>
              <a:p>
                <a:endParaRPr lang="en-US"/>
              </a:p>
            </p:txBody>
          </p:sp>
          <p:sp>
            <p:nvSpPr>
              <p:cNvPr id="75" name="Freeform 30"/>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noFill/>
              <a:ln w="12700" cap="rnd">
                <a:solidFill>
                  <a:srgbClr val="000000"/>
                </a:solidFill>
                <a:round/>
                <a:headEnd type="none" w="sm" len="sm"/>
                <a:tailEnd type="none" w="sm" len="sm"/>
              </a:ln>
            </p:spPr>
            <p:txBody>
              <a:bodyPr/>
              <a:lstStyle/>
              <a:p>
                <a:endParaRPr lang="en-US"/>
              </a:p>
            </p:txBody>
          </p:sp>
        </p:grpSp>
        <p:grpSp>
          <p:nvGrpSpPr>
            <p:cNvPr id="36" name="Group 35"/>
            <p:cNvGrpSpPr>
              <a:grpSpLocks/>
            </p:cNvGrpSpPr>
            <p:nvPr/>
          </p:nvGrpSpPr>
          <p:grpSpPr bwMode="auto">
            <a:xfrm>
              <a:off x="2134" y="774"/>
              <a:ext cx="533" cy="601"/>
              <a:chOff x="2134" y="774"/>
              <a:chExt cx="533" cy="601"/>
            </a:xfrm>
          </p:grpSpPr>
          <p:sp>
            <p:nvSpPr>
              <p:cNvPr id="72" name="Freeform 32"/>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solidFill>
                <a:srgbClr val="CECECE"/>
              </a:solidFill>
              <a:ln w="9525" cap="rnd">
                <a:noFill/>
                <a:round/>
                <a:headEnd/>
                <a:tailEnd/>
              </a:ln>
            </p:spPr>
            <p:txBody>
              <a:bodyPr/>
              <a:lstStyle/>
              <a:p>
                <a:endParaRPr lang="en-US"/>
              </a:p>
            </p:txBody>
          </p:sp>
          <p:sp>
            <p:nvSpPr>
              <p:cNvPr id="73" name="Freeform 33"/>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noFill/>
              <a:ln w="12700" cap="rnd">
                <a:solidFill>
                  <a:srgbClr val="000000"/>
                </a:solidFill>
                <a:round/>
                <a:headEnd type="none" w="sm" len="sm"/>
                <a:tailEnd type="none" w="sm" len="sm"/>
              </a:ln>
            </p:spPr>
            <p:txBody>
              <a:bodyPr/>
              <a:lstStyle/>
              <a:p>
                <a:endParaRPr lang="en-US"/>
              </a:p>
            </p:txBody>
          </p:sp>
        </p:grpSp>
        <p:sp>
          <p:nvSpPr>
            <p:cNvPr id="37" name="Line 34"/>
            <p:cNvSpPr>
              <a:spLocks noChangeShapeType="1"/>
            </p:cNvSpPr>
            <p:nvPr/>
          </p:nvSpPr>
          <p:spPr bwMode="auto">
            <a:xfrm>
              <a:off x="2480" y="775"/>
              <a:ext cx="1" cy="563"/>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38" name="Group 35"/>
            <p:cNvGrpSpPr>
              <a:grpSpLocks/>
            </p:cNvGrpSpPr>
            <p:nvPr/>
          </p:nvGrpSpPr>
          <p:grpSpPr bwMode="auto">
            <a:xfrm>
              <a:off x="2134" y="810"/>
              <a:ext cx="187" cy="493"/>
              <a:chOff x="2134" y="810"/>
              <a:chExt cx="187" cy="493"/>
            </a:xfrm>
          </p:grpSpPr>
          <p:sp>
            <p:nvSpPr>
              <p:cNvPr id="70" name="Freeform 36"/>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solidFill>
                <a:srgbClr val="919191"/>
              </a:solidFill>
              <a:ln w="9525" cap="rnd">
                <a:noFill/>
                <a:round/>
                <a:headEnd/>
                <a:tailEnd/>
              </a:ln>
            </p:spPr>
            <p:txBody>
              <a:bodyPr/>
              <a:lstStyle/>
              <a:p>
                <a:endParaRPr lang="en-US"/>
              </a:p>
            </p:txBody>
          </p:sp>
          <p:sp>
            <p:nvSpPr>
              <p:cNvPr id="71" name="Freeform 37"/>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noFill/>
              <a:ln w="12700" cap="rnd">
                <a:solidFill>
                  <a:srgbClr val="000000"/>
                </a:solidFill>
                <a:round/>
                <a:headEnd type="none" w="sm" len="sm"/>
                <a:tailEnd type="none" w="sm" len="sm"/>
              </a:ln>
            </p:spPr>
            <p:txBody>
              <a:bodyPr/>
              <a:lstStyle/>
              <a:p>
                <a:endParaRPr lang="en-US"/>
              </a:p>
            </p:txBody>
          </p:sp>
        </p:grpSp>
        <p:grpSp>
          <p:nvGrpSpPr>
            <p:cNvPr id="39" name="Group 38"/>
            <p:cNvGrpSpPr>
              <a:grpSpLocks/>
            </p:cNvGrpSpPr>
            <p:nvPr/>
          </p:nvGrpSpPr>
          <p:grpSpPr bwMode="auto">
            <a:xfrm>
              <a:off x="1630" y="678"/>
              <a:ext cx="904" cy="133"/>
              <a:chOff x="1630" y="678"/>
              <a:chExt cx="904" cy="133"/>
            </a:xfrm>
          </p:grpSpPr>
          <p:sp>
            <p:nvSpPr>
              <p:cNvPr id="68" name="Freeform 39"/>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solidFill>
                <a:srgbClr val="CECECE"/>
              </a:solidFill>
              <a:ln w="9525" cap="rnd">
                <a:noFill/>
                <a:round/>
                <a:headEnd/>
                <a:tailEnd/>
              </a:ln>
            </p:spPr>
            <p:txBody>
              <a:bodyPr/>
              <a:lstStyle/>
              <a:p>
                <a:endParaRPr lang="en-US"/>
              </a:p>
            </p:txBody>
          </p:sp>
          <p:sp>
            <p:nvSpPr>
              <p:cNvPr id="69" name="Freeform 40"/>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noFill/>
              <a:ln w="12700" cap="rnd">
                <a:solidFill>
                  <a:srgbClr val="000000"/>
                </a:solidFill>
                <a:round/>
                <a:headEnd type="none" w="sm" len="sm"/>
                <a:tailEnd type="none" w="sm" len="sm"/>
              </a:ln>
            </p:spPr>
            <p:txBody>
              <a:bodyPr/>
              <a:lstStyle/>
              <a:p>
                <a:endParaRPr lang="en-US"/>
              </a:p>
            </p:txBody>
          </p:sp>
        </p:grpSp>
        <p:sp>
          <p:nvSpPr>
            <p:cNvPr id="40" name="Line 41"/>
            <p:cNvSpPr>
              <a:spLocks noChangeShapeType="1"/>
            </p:cNvSpPr>
            <p:nvPr/>
          </p:nvSpPr>
          <p:spPr bwMode="auto">
            <a:xfrm flipV="1">
              <a:off x="1888" y="697"/>
              <a:ext cx="574" cy="77"/>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41" name="Line 42"/>
            <p:cNvSpPr>
              <a:spLocks noChangeShapeType="1"/>
            </p:cNvSpPr>
            <p:nvPr/>
          </p:nvSpPr>
          <p:spPr bwMode="auto">
            <a:xfrm>
              <a:off x="2320" y="769"/>
              <a:ext cx="2" cy="533"/>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42" name="Group 43"/>
            <p:cNvGrpSpPr>
              <a:grpSpLocks/>
            </p:cNvGrpSpPr>
            <p:nvPr/>
          </p:nvGrpSpPr>
          <p:grpSpPr bwMode="auto">
            <a:xfrm>
              <a:off x="2134" y="696"/>
              <a:ext cx="993" cy="133"/>
              <a:chOff x="2134" y="696"/>
              <a:chExt cx="993" cy="133"/>
            </a:xfrm>
          </p:grpSpPr>
          <p:sp>
            <p:nvSpPr>
              <p:cNvPr id="66" name="Freeform 44"/>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solidFill>
                <a:srgbClr val="CECECE"/>
              </a:solidFill>
              <a:ln w="9525" cap="rnd">
                <a:noFill/>
                <a:round/>
                <a:headEnd/>
                <a:tailEnd/>
              </a:ln>
            </p:spPr>
            <p:txBody>
              <a:bodyPr/>
              <a:lstStyle/>
              <a:p>
                <a:endParaRPr lang="en-US"/>
              </a:p>
            </p:txBody>
          </p:sp>
          <p:sp>
            <p:nvSpPr>
              <p:cNvPr id="67" name="Freeform 45"/>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noFill/>
              <a:ln w="12700" cap="rnd">
                <a:solidFill>
                  <a:srgbClr val="000000"/>
                </a:solidFill>
                <a:round/>
                <a:headEnd type="none" w="sm" len="sm"/>
                <a:tailEnd type="none" w="sm" len="sm"/>
              </a:ln>
            </p:spPr>
            <p:txBody>
              <a:bodyPr/>
              <a:lstStyle/>
              <a:p>
                <a:endParaRPr lang="en-US"/>
              </a:p>
            </p:txBody>
          </p:sp>
        </p:grpSp>
        <p:sp>
          <p:nvSpPr>
            <p:cNvPr id="43" name="Freeform 46"/>
            <p:cNvSpPr>
              <a:spLocks/>
            </p:cNvSpPr>
            <p:nvPr/>
          </p:nvSpPr>
          <p:spPr bwMode="auto">
            <a:xfrm>
              <a:off x="2223" y="738"/>
              <a:ext cx="444" cy="91"/>
            </a:xfrm>
            <a:custGeom>
              <a:avLst/>
              <a:gdLst>
                <a:gd name="T0" fmla="*/ 0 w 444"/>
                <a:gd name="T1" fmla="*/ 0 h 91"/>
                <a:gd name="T2" fmla="*/ 434 w 444"/>
                <a:gd name="T3" fmla="*/ 42 h 91"/>
                <a:gd name="T4" fmla="*/ 443 w 444"/>
                <a:gd name="T5" fmla="*/ 90 h 91"/>
                <a:gd name="T6" fmla="*/ 0 60000 65536"/>
                <a:gd name="T7" fmla="*/ 0 60000 65536"/>
                <a:gd name="T8" fmla="*/ 0 60000 65536"/>
                <a:gd name="T9" fmla="*/ 0 w 444"/>
                <a:gd name="T10" fmla="*/ 0 h 91"/>
                <a:gd name="T11" fmla="*/ 444 w 444"/>
                <a:gd name="T12" fmla="*/ 91 h 91"/>
              </a:gdLst>
              <a:ahLst/>
              <a:cxnLst>
                <a:cxn ang="T6">
                  <a:pos x="T0" y="T1"/>
                </a:cxn>
                <a:cxn ang="T7">
                  <a:pos x="T2" y="T3"/>
                </a:cxn>
                <a:cxn ang="T8">
                  <a:pos x="T4" y="T5"/>
                </a:cxn>
              </a:cxnLst>
              <a:rect l="T9" t="T10" r="T11" b="T12"/>
              <a:pathLst>
                <a:path w="444" h="91">
                  <a:moveTo>
                    <a:pt x="0" y="0"/>
                  </a:moveTo>
                  <a:lnTo>
                    <a:pt x="434" y="42"/>
                  </a:lnTo>
                  <a:lnTo>
                    <a:pt x="443" y="90"/>
                  </a:lnTo>
                </a:path>
              </a:pathLst>
            </a:custGeom>
            <a:noFill/>
            <a:ln w="12700" cap="rnd">
              <a:solidFill>
                <a:srgbClr val="FFFFFF"/>
              </a:solidFill>
              <a:round/>
              <a:headEnd type="none" w="sm" len="sm"/>
              <a:tailEnd type="none" w="sm" len="sm"/>
            </a:ln>
          </p:spPr>
          <p:txBody>
            <a:bodyPr/>
            <a:lstStyle/>
            <a:p>
              <a:endParaRPr lang="en-US"/>
            </a:p>
          </p:txBody>
        </p:sp>
        <p:sp>
          <p:nvSpPr>
            <p:cNvPr id="44" name="Line 47"/>
            <p:cNvSpPr>
              <a:spLocks noChangeShapeType="1"/>
            </p:cNvSpPr>
            <p:nvPr/>
          </p:nvSpPr>
          <p:spPr bwMode="auto">
            <a:xfrm flipH="1">
              <a:off x="2667" y="727"/>
              <a:ext cx="397" cy="53"/>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45" name="Freeform 48"/>
            <p:cNvSpPr>
              <a:spLocks/>
            </p:cNvSpPr>
            <p:nvPr/>
          </p:nvSpPr>
          <p:spPr bwMode="auto">
            <a:xfrm>
              <a:off x="1674" y="750"/>
              <a:ext cx="213" cy="61"/>
            </a:xfrm>
            <a:custGeom>
              <a:avLst/>
              <a:gdLst>
                <a:gd name="T0" fmla="*/ 212 w 213"/>
                <a:gd name="T1" fmla="*/ 60 h 61"/>
                <a:gd name="T2" fmla="*/ 194 w 213"/>
                <a:gd name="T3" fmla="*/ 24 h 61"/>
                <a:gd name="T4" fmla="*/ 0 w 213"/>
                <a:gd name="T5" fmla="*/ 0 h 61"/>
                <a:gd name="T6" fmla="*/ 0 60000 65536"/>
                <a:gd name="T7" fmla="*/ 0 60000 65536"/>
                <a:gd name="T8" fmla="*/ 0 60000 65536"/>
                <a:gd name="T9" fmla="*/ 0 w 213"/>
                <a:gd name="T10" fmla="*/ 0 h 61"/>
                <a:gd name="T11" fmla="*/ 213 w 213"/>
                <a:gd name="T12" fmla="*/ 61 h 61"/>
              </a:gdLst>
              <a:ahLst/>
              <a:cxnLst>
                <a:cxn ang="T6">
                  <a:pos x="T0" y="T1"/>
                </a:cxn>
                <a:cxn ang="T7">
                  <a:pos x="T2" y="T3"/>
                </a:cxn>
                <a:cxn ang="T8">
                  <a:pos x="T4" y="T5"/>
                </a:cxn>
              </a:cxnLst>
              <a:rect l="T9" t="T10" r="T11" b="T12"/>
              <a:pathLst>
                <a:path w="213" h="61">
                  <a:moveTo>
                    <a:pt x="212" y="60"/>
                  </a:moveTo>
                  <a:lnTo>
                    <a:pt x="194" y="24"/>
                  </a:lnTo>
                  <a:lnTo>
                    <a:pt x="0" y="0"/>
                  </a:lnTo>
                </a:path>
              </a:pathLst>
            </a:custGeom>
            <a:noFill/>
            <a:ln w="12700" cap="rnd">
              <a:solidFill>
                <a:srgbClr val="FFFFFF"/>
              </a:solidFill>
              <a:round/>
              <a:headEnd type="none" w="sm" len="sm"/>
              <a:tailEnd type="none" w="sm" len="sm"/>
            </a:ln>
          </p:spPr>
          <p:txBody>
            <a:bodyPr/>
            <a:lstStyle/>
            <a:p>
              <a:endParaRPr lang="en-US"/>
            </a:p>
          </p:txBody>
        </p:sp>
        <p:grpSp>
          <p:nvGrpSpPr>
            <p:cNvPr id="46" name="Group 49"/>
            <p:cNvGrpSpPr>
              <a:grpSpLocks/>
            </p:cNvGrpSpPr>
            <p:nvPr/>
          </p:nvGrpSpPr>
          <p:grpSpPr bwMode="auto">
            <a:xfrm>
              <a:off x="1630" y="780"/>
              <a:ext cx="257" cy="595"/>
              <a:chOff x="1630" y="780"/>
              <a:chExt cx="257" cy="595"/>
            </a:xfrm>
          </p:grpSpPr>
          <p:sp>
            <p:nvSpPr>
              <p:cNvPr id="64" name="Freeform 50"/>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solidFill>
                <a:srgbClr val="CECECE"/>
              </a:solidFill>
              <a:ln w="9525" cap="rnd">
                <a:noFill/>
                <a:round/>
                <a:headEnd/>
                <a:tailEnd/>
              </a:ln>
            </p:spPr>
            <p:txBody>
              <a:bodyPr/>
              <a:lstStyle/>
              <a:p>
                <a:endParaRPr lang="en-US"/>
              </a:p>
            </p:txBody>
          </p:sp>
          <p:sp>
            <p:nvSpPr>
              <p:cNvPr id="65" name="Freeform 51"/>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noFill/>
              <a:ln w="12700" cap="rnd">
                <a:solidFill>
                  <a:srgbClr val="000000"/>
                </a:solidFill>
                <a:round/>
                <a:headEnd type="none" w="sm" len="sm"/>
                <a:tailEnd type="none" w="sm" len="sm"/>
              </a:ln>
            </p:spPr>
            <p:txBody>
              <a:bodyPr/>
              <a:lstStyle/>
              <a:p>
                <a:endParaRPr lang="en-US"/>
              </a:p>
            </p:txBody>
          </p:sp>
        </p:grpSp>
        <p:sp>
          <p:nvSpPr>
            <p:cNvPr id="47" name="Line 52"/>
            <p:cNvSpPr>
              <a:spLocks noChangeShapeType="1"/>
            </p:cNvSpPr>
            <p:nvPr/>
          </p:nvSpPr>
          <p:spPr bwMode="auto">
            <a:xfrm>
              <a:off x="1674" y="787"/>
              <a:ext cx="1" cy="53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8" name="Line 53"/>
            <p:cNvSpPr>
              <a:spLocks noChangeShapeType="1"/>
            </p:cNvSpPr>
            <p:nvPr/>
          </p:nvSpPr>
          <p:spPr bwMode="auto">
            <a:xfrm>
              <a:off x="1842" y="805"/>
              <a:ext cx="2" cy="551"/>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49" name="Group 54"/>
            <p:cNvGrpSpPr>
              <a:grpSpLocks/>
            </p:cNvGrpSpPr>
            <p:nvPr/>
          </p:nvGrpSpPr>
          <p:grpSpPr bwMode="auto">
            <a:xfrm>
              <a:off x="2595" y="834"/>
              <a:ext cx="45" cy="43"/>
              <a:chOff x="2595" y="834"/>
              <a:chExt cx="45" cy="43"/>
            </a:xfrm>
          </p:grpSpPr>
          <p:sp>
            <p:nvSpPr>
              <p:cNvPr id="62" name="Freeform 55"/>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solidFill>
                <a:srgbClr val="FFFFFF"/>
              </a:solidFill>
              <a:ln w="9525" cap="rnd">
                <a:noFill/>
                <a:round/>
                <a:headEnd/>
                <a:tailEnd/>
              </a:ln>
            </p:spPr>
            <p:txBody>
              <a:bodyPr/>
              <a:lstStyle/>
              <a:p>
                <a:endParaRPr lang="en-US"/>
              </a:p>
            </p:txBody>
          </p:sp>
          <p:sp>
            <p:nvSpPr>
              <p:cNvPr id="63" name="Freeform 56"/>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noFill/>
              <a:ln w="12700" cap="rnd">
                <a:solidFill>
                  <a:srgbClr val="000000"/>
                </a:solidFill>
                <a:round/>
                <a:headEnd type="none" w="sm" len="sm"/>
                <a:tailEnd type="none" w="sm" len="sm"/>
              </a:ln>
            </p:spPr>
            <p:txBody>
              <a:bodyPr/>
              <a:lstStyle/>
              <a:p>
                <a:endParaRPr lang="en-US"/>
              </a:p>
            </p:txBody>
          </p:sp>
        </p:grpSp>
        <p:grpSp>
          <p:nvGrpSpPr>
            <p:cNvPr id="50" name="Group 57"/>
            <p:cNvGrpSpPr>
              <a:grpSpLocks/>
            </p:cNvGrpSpPr>
            <p:nvPr/>
          </p:nvGrpSpPr>
          <p:grpSpPr bwMode="auto">
            <a:xfrm>
              <a:off x="1506" y="720"/>
              <a:ext cx="36" cy="37"/>
              <a:chOff x="1506" y="720"/>
              <a:chExt cx="36" cy="37"/>
            </a:xfrm>
          </p:grpSpPr>
          <p:sp>
            <p:nvSpPr>
              <p:cNvPr id="60" name="Freeform 58"/>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solidFill>
                <a:srgbClr val="FFFFFF"/>
              </a:solidFill>
              <a:ln w="9525" cap="rnd">
                <a:noFill/>
                <a:round/>
                <a:headEnd/>
                <a:tailEnd/>
              </a:ln>
            </p:spPr>
            <p:txBody>
              <a:bodyPr/>
              <a:lstStyle/>
              <a:p>
                <a:endParaRPr lang="en-US"/>
              </a:p>
            </p:txBody>
          </p:sp>
          <p:sp>
            <p:nvSpPr>
              <p:cNvPr id="61" name="Freeform 59"/>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noFill/>
              <a:ln w="12700" cap="rnd">
                <a:solidFill>
                  <a:srgbClr val="000000"/>
                </a:solidFill>
                <a:round/>
                <a:headEnd type="none" w="sm" len="sm"/>
                <a:tailEnd type="none" w="sm" len="sm"/>
              </a:ln>
            </p:spPr>
            <p:txBody>
              <a:bodyPr/>
              <a:lstStyle/>
              <a:p>
                <a:endParaRPr lang="en-US"/>
              </a:p>
            </p:txBody>
          </p:sp>
        </p:grpSp>
        <p:sp>
          <p:nvSpPr>
            <p:cNvPr id="51" name="Line 60"/>
            <p:cNvSpPr>
              <a:spLocks noChangeShapeType="1"/>
            </p:cNvSpPr>
            <p:nvPr/>
          </p:nvSpPr>
          <p:spPr bwMode="auto">
            <a:xfrm flipV="1">
              <a:off x="1808" y="673"/>
              <a:ext cx="264" cy="35"/>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52" name="Line 61"/>
            <p:cNvSpPr>
              <a:spLocks noChangeShapeType="1"/>
            </p:cNvSpPr>
            <p:nvPr/>
          </p:nvSpPr>
          <p:spPr bwMode="auto">
            <a:xfrm>
              <a:off x="2294" y="823"/>
              <a:ext cx="1" cy="47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3" name="Line 62"/>
            <p:cNvSpPr>
              <a:spLocks noChangeShapeType="1"/>
            </p:cNvSpPr>
            <p:nvPr/>
          </p:nvSpPr>
          <p:spPr bwMode="auto">
            <a:xfrm>
              <a:off x="2269" y="823"/>
              <a:ext cx="7" cy="46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4" name="Line 63"/>
            <p:cNvSpPr>
              <a:spLocks noChangeShapeType="1"/>
            </p:cNvSpPr>
            <p:nvPr/>
          </p:nvSpPr>
          <p:spPr bwMode="auto">
            <a:xfrm>
              <a:off x="2249" y="817"/>
              <a:ext cx="2" cy="47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5" name="Line 64"/>
            <p:cNvSpPr>
              <a:spLocks noChangeShapeType="1"/>
            </p:cNvSpPr>
            <p:nvPr/>
          </p:nvSpPr>
          <p:spPr bwMode="auto">
            <a:xfrm>
              <a:off x="2223" y="817"/>
              <a:ext cx="1" cy="46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6" name="Line 65"/>
            <p:cNvSpPr>
              <a:spLocks noChangeShapeType="1"/>
            </p:cNvSpPr>
            <p:nvPr/>
          </p:nvSpPr>
          <p:spPr bwMode="auto">
            <a:xfrm>
              <a:off x="2205" y="811"/>
              <a:ext cx="2" cy="46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7" name="Line 66"/>
            <p:cNvSpPr>
              <a:spLocks noChangeShapeType="1"/>
            </p:cNvSpPr>
            <p:nvPr/>
          </p:nvSpPr>
          <p:spPr bwMode="auto">
            <a:xfrm>
              <a:off x="2179" y="811"/>
              <a:ext cx="1" cy="46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8" name="Line 67"/>
            <p:cNvSpPr>
              <a:spLocks noChangeShapeType="1"/>
            </p:cNvSpPr>
            <p:nvPr/>
          </p:nvSpPr>
          <p:spPr bwMode="auto">
            <a:xfrm>
              <a:off x="2152" y="811"/>
              <a:ext cx="2" cy="455"/>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9" name="Rectangle 68"/>
            <p:cNvSpPr>
              <a:spLocks noChangeArrowheads="1"/>
            </p:cNvSpPr>
            <p:nvPr/>
          </p:nvSpPr>
          <p:spPr bwMode="auto">
            <a:xfrm>
              <a:off x="2147" y="994"/>
              <a:ext cx="19" cy="52"/>
            </a:xfrm>
            <a:prstGeom prst="rect">
              <a:avLst/>
            </a:prstGeom>
            <a:solidFill>
              <a:srgbClr val="FFFFFF"/>
            </a:solidFill>
            <a:ln w="12700">
              <a:solidFill>
                <a:srgbClr val="000000"/>
              </a:solidFill>
              <a:miter lim="800000"/>
              <a:headEnd/>
              <a:tailEnd/>
            </a:ln>
          </p:spPr>
          <p:txBody>
            <a:bodyPr wrap="none" anchor="ctr"/>
            <a:lstStyle/>
            <a:p>
              <a:endParaRPr lang="en-US"/>
            </a:p>
          </p:txBody>
        </p:sp>
      </p:grpSp>
      <p:sp>
        <p:nvSpPr>
          <p:cNvPr id="16" name="Text Box 69"/>
          <p:cNvSpPr txBox="1">
            <a:spLocks noChangeArrowheads="1"/>
          </p:cNvSpPr>
          <p:nvPr/>
        </p:nvSpPr>
        <p:spPr bwMode="auto">
          <a:xfrm>
            <a:off x="7666038" y="2578100"/>
            <a:ext cx="1199367" cy="461665"/>
          </a:xfrm>
          <a:prstGeom prst="rect">
            <a:avLst/>
          </a:prstGeom>
          <a:noFill/>
          <a:ln w="38100">
            <a:noFill/>
            <a:miter lim="800000"/>
            <a:headEnd/>
            <a:tailEnd/>
          </a:ln>
        </p:spPr>
        <p:txBody>
          <a:bodyPr wrap="none">
            <a:spAutoFit/>
          </a:bodyPr>
          <a:lstStyle/>
          <a:p>
            <a:pPr eaLnBrk="0" hangingPunct="0"/>
            <a:r>
              <a:rPr lang="en-GB" sz="1200" b="1" dirty="0">
                <a:latin typeface="Arial" pitchFamily="34" charset="0"/>
                <a:cs typeface="Arial" pitchFamily="34" charset="0"/>
              </a:rPr>
              <a:t>EAE/AB </a:t>
            </a:r>
            <a:r>
              <a:rPr lang="en-GB" sz="1200" b="1" dirty="0" smtClean="0">
                <a:latin typeface="Arial" pitchFamily="34" charset="0"/>
                <a:cs typeface="Arial" pitchFamily="34" charset="0"/>
              </a:rPr>
              <a:t>Suite</a:t>
            </a:r>
          </a:p>
          <a:p>
            <a:pPr eaLnBrk="0" hangingPunct="0"/>
            <a:r>
              <a:rPr lang="en-GB" sz="1200" b="1" dirty="0" smtClean="0">
                <a:latin typeface="Arial" pitchFamily="34" charset="0"/>
                <a:cs typeface="Arial" pitchFamily="34" charset="0"/>
              </a:rPr>
              <a:t>Host </a:t>
            </a:r>
            <a:r>
              <a:rPr lang="en-GB" sz="1200" b="1" dirty="0">
                <a:latin typeface="Arial" pitchFamily="34" charset="0"/>
                <a:cs typeface="Arial" pitchFamily="34" charset="0"/>
              </a:rPr>
              <a:t>Systems</a:t>
            </a:r>
          </a:p>
        </p:txBody>
      </p:sp>
      <p:pic>
        <p:nvPicPr>
          <p:cNvPr id="17" name="Picture 5" descr="C:\Users\Niels\AppData\Local\Microsoft\Windows\Temporary Internet Files\Content.IE5\91BW93KL\j0431564[1].png"/>
          <p:cNvPicPr>
            <a:picLocks noChangeAspect="1" noChangeArrowheads="1"/>
          </p:cNvPicPr>
          <p:nvPr/>
        </p:nvPicPr>
        <p:blipFill>
          <a:blip r:embed="rId4" cstate="print"/>
          <a:srcRect/>
          <a:stretch>
            <a:fillRect/>
          </a:stretch>
        </p:blipFill>
        <p:spPr bwMode="auto">
          <a:xfrm flipH="1">
            <a:off x="4629149" y="2765545"/>
            <a:ext cx="1342079" cy="1351026"/>
          </a:xfrm>
          <a:prstGeom prst="rect">
            <a:avLst/>
          </a:prstGeom>
          <a:noFill/>
        </p:spPr>
      </p:pic>
      <p:pic>
        <p:nvPicPr>
          <p:cNvPr id="19"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457325" y="2257425"/>
            <a:ext cx="952500" cy="952500"/>
          </a:xfrm>
          <a:prstGeom prst="rect">
            <a:avLst/>
          </a:prstGeom>
          <a:noFill/>
        </p:spPr>
      </p:pic>
      <p:pic>
        <p:nvPicPr>
          <p:cNvPr id="20"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038225" y="2743200"/>
            <a:ext cx="952500" cy="952500"/>
          </a:xfrm>
          <a:prstGeom prst="rect">
            <a:avLst/>
          </a:prstGeom>
          <a:noFill/>
        </p:spPr>
      </p:pic>
      <p:sp>
        <p:nvSpPr>
          <p:cNvPr id="21" name="TextBox 20"/>
          <p:cNvSpPr txBox="1"/>
          <p:nvPr/>
        </p:nvSpPr>
        <p:spPr>
          <a:xfrm rot="243170">
            <a:off x="1543051" y="2425213"/>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Silverlight</a:t>
            </a:r>
            <a:endParaRPr lang="en-AU" sz="1200" b="1" dirty="0">
              <a:solidFill>
                <a:srgbClr val="FFFFFF"/>
              </a:solidFill>
              <a:latin typeface="Arial Narrow" pitchFamily="34" charset="0"/>
            </a:endParaRPr>
          </a:p>
        </p:txBody>
      </p:sp>
      <p:sp>
        <p:nvSpPr>
          <p:cNvPr id="22" name="TextBox 21"/>
          <p:cNvSpPr txBox="1"/>
          <p:nvPr/>
        </p:nvSpPr>
        <p:spPr>
          <a:xfrm rot="243170">
            <a:off x="2076451" y="2006113"/>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Silverlight</a:t>
            </a:r>
            <a:endParaRPr lang="en-AU" sz="1200" b="1" dirty="0">
              <a:solidFill>
                <a:srgbClr val="FFFFFF"/>
              </a:solidFill>
              <a:latin typeface="Arial Narrow" pitchFamily="34" charset="0"/>
            </a:endParaRPr>
          </a:p>
        </p:txBody>
      </p:sp>
      <p:sp>
        <p:nvSpPr>
          <p:cNvPr id="23" name="TextBox 22"/>
          <p:cNvSpPr txBox="1"/>
          <p:nvPr/>
        </p:nvSpPr>
        <p:spPr>
          <a:xfrm rot="243170">
            <a:off x="1123951" y="2910988"/>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Silverlight</a:t>
            </a:r>
            <a:endParaRPr lang="en-AU" sz="1200" b="1" dirty="0">
              <a:solidFill>
                <a:srgbClr val="FFFFFF"/>
              </a:solidFill>
              <a:latin typeface="Arial Narrow" pitchFamily="34" charset="0"/>
            </a:endParaRPr>
          </a:p>
        </p:txBody>
      </p:sp>
      <p:pic>
        <p:nvPicPr>
          <p:cNvPr id="24"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371600" y="3267075"/>
            <a:ext cx="952500" cy="952500"/>
          </a:xfrm>
          <a:prstGeom prst="rect">
            <a:avLst/>
          </a:prstGeom>
          <a:noFill/>
        </p:spPr>
      </p:pic>
      <p:sp>
        <p:nvSpPr>
          <p:cNvPr id="25" name="TextBox 24"/>
          <p:cNvSpPr txBox="1"/>
          <p:nvPr/>
        </p:nvSpPr>
        <p:spPr>
          <a:xfrm rot="243170">
            <a:off x="1457326" y="3434863"/>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Silverlight</a:t>
            </a:r>
            <a:endParaRPr lang="en-AU" sz="1200" b="1" dirty="0">
              <a:solidFill>
                <a:srgbClr val="FFFFFF"/>
              </a:solidFill>
              <a:latin typeface="Arial Narrow" pitchFamily="34" charset="0"/>
            </a:endParaRPr>
          </a:p>
        </p:txBody>
      </p:sp>
      <p:sp>
        <p:nvSpPr>
          <p:cNvPr id="26" name="Text Box 69"/>
          <p:cNvSpPr txBox="1">
            <a:spLocks noChangeArrowheads="1"/>
          </p:cNvSpPr>
          <p:nvPr/>
        </p:nvSpPr>
        <p:spPr bwMode="auto">
          <a:xfrm>
            <a:off x="4656138" y="2282825"/>
            <a:ext cx="1959191" cy="646331"/>
          </a:xfrm>
          <a:prstGeom prst="rect">
            <a:avLst/>
          </a:prstGeom>
          <a:noFill/>
          <a:ln w="38100">
            <a:noFill/>
            <a:miter lim="800000"/>
            <a:headEnd/>
            <a:tailEnd/>
          </a:ln>
        </p:spPr>
        <p:txBody>
          <a:bodyPr wrap="none">
            <a:spAutoFit/>
          </a:bodyPr>
          <a:lstStyle/>
          <a:p>
            <a:pPr marL="85725" indent="-85725" eaLnBrk="0" hangingPunct="0">
              <a:buFont typeface="Arial" pitchFamily="34" charset="0"/>
              <a:buChar char="•"/>
            </a:pPr>
            <a:r>
              <a:rPr lang="en-GB" sz="1200" b="1" dirty="0" smtClean="0">
                <a:latin typeface="Arial" pitchFamily="34" charset="0"/>
                <a:cs typeface="Arial" pitchFamily="34" charset="0"/>
              </a:rPr>
              <a:t>IIS Web Server</a:t>
            </a:r>
          </a:p>
          <a:p>
            <a:pPr marL="85725" indent="-85725" eaLnBrk="0" hangingPunct="0">
              <a:buFont typeface="Arial" pitchFamily="34" charset="0"/>
              <a:buChar char="•"/>
            </a:pPr>
            <a:r>
              <a:rPr lang="en-GB" sz="1200" b="1" dirty="0" smtClean="0">
                <a:latin typeface="Arial" pitchFamily="34" charset="0"/>
                <a:cs typeface="Arial" pitchFamily="34" charset="0"/>
              </a:rPr>
              <a:t>Unisys CE .NET</a:t>
            </a:r>
          </a:p>
          <a:p>
            <a:pPr marL="85725" indent="-85725" eaLnBrk="0" hangingPunct="0">
              <a:buFont typeface="Arial" pitchFamily="34" charset="0"/>
              <a:buChar char="•"/>
            </a:pPr>
            <a:r>
              <a:rPr lang="en-GB" sz="1200" b="1" dirty="0" smtClean="0">
                <a:latin typeface="Arial" pitchFamily="34" charset="0"/>
                <a:cs typeface="Arial" pitchFamily="34" charset="0"/>
              </a:rPr>
              <a:t>Data Services Interface</a:t>
            </a:r>
            <a:endParaRPr lang="en-GB" sz="1200" b="1" dirty="0">
              <a:latin typeface="Arial" pitchFamily="34" charset="0"/>
              <a:cs typeface="Arial" pitchFamily="34" charset="0"/>
            </a:endParaRPr>
          </a:p>
        </p:txBody>
      </p:sp>
      <p:pic>
        <p:nvPicPr>
          <p:cNvPr id="27" name="Picture 26" descr="Image2.png"/>
          <p:cNvPicPr>
            <a:picLocks noChangeAspect="1"/>
          </p:cNvPicPr>
          <p:nvPr/>
        </p:nvPicPr>
        <p:blipFill>
          <a:blip r:embed="rId5" cstate="print"/>
          <a:stretch>
            <a:fillRect/>
          </a:stretch>
        </p:blipFill>
        <p:spPr>
          <a:xfrm>
            <a:off x="3073499" y="2768663"/>
            <a:ext cx="1587302" cy="1015873"/>
          </a:xfrm>
          <a:prstGeom prst="rect">
            <a:avLst/>
          </a:prstGeom>
        </p:spPr>
      </p:pic>
      <p:sp>
        <p:nvSpPr>
          <p:cNvPr id="28" name="Text Box 69"/>
          <p:cNvSpPr txBox="1">
            <a:spLocks noChangeArrowheads="1"/>
          </p:cNvSpPr>
          <p:nvPr/>
        </p:nvSpPr>
        <p:spPr bwMode="auto">
          <a:xfrm>
            <a:off x="3513138" y="3101975"/>
            <a:ext cx="748923" cy="461665"/>
          </a:xfrm>
          <a:prstGeom prst="rect">
            <a:avLst/>
          </a:prstGeom>
          <a:noFill/>
          <a:ln w="38100">
            <a:noFill/>
            <a:miter lim="800000"/>
            <a:headEnd/>
            <a:tailEnd/>
          </a:ln>
        </p:spPr>
        <p:txBody>
          <a:bodyPr wrap="none">
            <a:spAutoFit/>
          </a:bodyPr>
          <a:lstStyle/>
          <a:p>
            <a:pPr eaLnBrk="0" hangingPunct="0"/>
            <a:r>
              <a:rPr lang="en-GB" sz="1200" b="1" dirty="0" smtClean="0">
                <a:solidFill>
                  <a:srgbClr val="808080"/>
                </a:solidFill>
                <a:latin typeface="Arial" pitchFamily="34" charset="0"/>
                <a:cs typeface="Arial" pitchFamily="34" charset="0"/>
              </a:rPr>
              <a:t>Internet</a:t>
            </a:r>
          </a:p>
          <a:p>
            <a:pPr eaLnBrk="0" hangingPunct="0"/>
            <a:r>
              <a:rPr lang="en-GB" sz="1200" b="1" dirty="0" smtClean="0">
                <a:solidFill>
                  <a:srgbClr val="808080"/>
                </a:solidFill>
                <a:latin typeface="Arial" pitchFamily="34" charset="0"/>
                <a:cs typeface="Arial" pitchFamily="34" charset="0"/>
              </a:rPr>
              <a:t>Intranet</a:t>
            </a:r>
            <a:endParaRPr lang="en-GB" sz="1200" b="1" dirty="0">
              <a:solidFill>
                <a:srgbClr val="808080"/>
              </a:solidFill>
              <a:latin typeface="Arial" pitchFamily="34" charset="0"/>
              <a:cs typeface="Arial" pitchFamily="34" charset="0"/>
            </a:endParaRPr>
          </a:p>
        </p:txBody>
      </p:sp>
      <p:sp>
        <p:nvSpPr>
          <p:cNvPr id="90" name="Flowchart: Magnetic Disk 89"/>
          <p:cNvSpPr/>
          <p:nvPr/>
        </p:nvSpPr>
        <p:spPr>
          <a:xfrm>
            <a:off x="4924425" y="4122738"/>
            <a:ext cx="1466849" cy="858837"/>
          </a:xfrm>
          <a:prstGeom prst="flowChartMagneticDisk">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100000" b="100000"/>
            </a:path>
            <a:tileRect t="-100000" r="-100000"/>
          </a:gra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91" name="Text Box 69"/>
          <p:cNvSpPr txBox="1">
            <a:spLocks noChangeArrowheads="1"/>
          </p:cNvSpPr>
          <p:nvPr/>
        </p:nvSpPr>
        <p:spPr bwMode="auto">
          <a:xfrm>
            <a:off x="5027613" y="4387850"/>
            <a:ext cx="1258678" cy="577081"/>
          </a:xfrm>
          <a:prstGeom prst="rect">
            <a:avLst/>
          </a:prstGeom>
          <a:noFill/>
          <a:ln w="38100">
            <a:noFill/>
            <a:miter lim="800000"/>
            <a:headEnd/>
            <a:tailEnd/>
          </a:ln>
        </p:spPr>
        <p:txBody>
          <a:bodyPr wrap="none">
            <a:spAutoFit/>
          </a:bodyPr>
          <a:lstStyle/>
          <a:p>
            <a:pPr algn="ctr" eaLnBrk="0" hangingPunct="0"/>
            <a:r>
              <a:rPr lang="en-GB" sz="1050" b="1" dirty="0" smtClean="0">
                <a:solidFill>
                  <a:srgbClr val="FFFFFF"/>
                </a:solidFill>
                <a:latin typeface="Arial" pitchFamily="34" charset="0"/>
                <a:cs typeface="Arial" pitchFamily="34" charset="0"/>
              </a:rPr>
              <a:t>Generated</a:t>
            </a:r>
          </a:p>
          <a:p>
            <a:pPr algn="ctr" eaLnBrk="0" hangingPunct="0"/>
            <a:r>
              <a:rPr lang="en-GB" sz="1050" b="1" dirty="0" smtClean="0">
                <a:solidFill>
                  <a:srgbClr val="FFFFFF"/>
                </a:solidFill>
                <a:latin typeface="Arial" pitchFamily="34" charset="0"/>
                <a:cs typeface="Arial" pitchFamily="34" charset="0"/>
              </a:rPr>
              <a:t>Silverlight</a:t>
            </a:r>
          </a:p>
          <a:p>
            <a:pPr algn="ctr" eaLnBrk="0" hangingPunct="0"/>
            <a:r>
              <a:rPr lang="en-GB" sz="1050" b="1" dirty="0" smtClean="0">
                <a:solidFill>
                  <a:srgbClr val="FFFFFF"/>
                </a:solidFill>
                <a:latin typeface="Arial" pitchFamily="34" charset="0"/>
                <a:cs typeface="Arial" pitchFamily="34" charset="0"/>
              </a:rPr>
              <a:t>Application Files</a:t>
            </a:r>
          </a:p>
        </p:txBody>
      </p:sp>
      <p:sp>
        <p:nvSpPr>
          <p:cNvPr id="92" name="Up-Down Arrow 91"/>
          <p:cNvSpPr/>
          <p:nvPr/>
        </p:nvSpPr>
        <p:spPr>
          <a:xfrm>
            <a:off x="5551195" y="3832591"/>
            <a:ext cx="201691" cy="297009"/>
          </a:xfrm>
          <a:prstGeom prst="up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93" name="Text Box 69"/>
          <p:cNvSpPr txBox="1">
            <a:spLocks noChangeArrowheads="1"/>
          </p:cNvSpPr>
          <p:nvPr/>
        </p:nvSpPr>
        <p:spPr bwMode="auto">
          <a:xfrm>
            <a:off x="4960938" y="4144683"/>
            <a:ext cx="1373187" cy="253916"/>
          </a:xfrm>
          <a:prstGeom prst="rect">
            <a:avLst/>
          </a:prstGeom>
          <a:noFill/>
          <a:ln w="38100">
            <a:noFill/>
            <a:miter lim="800000"/>
            <a:headEnd/>
            <a:tailEnd/>
          </a:ln>
        </p:spPr>
        <p:txBody>
          <a:bodyPr wrap="square">
            <a:spAutoFit/>
          </a:bodyPr>
          <a:lstStyle/>
          <a:p>
            <a:pPr algn="ctr" eaLnBrk="0" hangingPunct="0"/>
            <a:r>
              <a:rPr lang="en-GB" sz="1050" b="1" dirty="0" smtClean="0">
                <a:solidFill>
                  <a:srgbClr val="FFFFFF"/>
                </a:solidFill>
                <a:latin typeface="Arial" pitchFamily="34" charset="0"/>
                <a:cs typeface="Arial" pitchFamily="34" charset="0"/>
              </a:rPr>
              <a:t>Web Server</a:t>
            </a:r>
          </a:p>
        </p:txBody>
      </p:sp>
      <p:sp>
        <p:nvSpPr>
          <p:cNvPr id="94" name="Flowchart: Magnetic Disk 93"/>
          <p:cNvSpPr/>
          <p:nvPr/>
        </p:nvSpPr>
        <p:spPr>
          <a:xfrm>
            <a:off x="1055687" y="4465638"/>
            <a:ext cx="1468800" cy="858837"/>
          </a:xfrm>
          <a:prstGeom prst="flowChartMagneticDisk">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95" name="Text Box 69"/>
          <p:cNvSpPr txBox="1">
            <a:spLocks noChangeArrowheads="1"/>
          </p:cNvSpPr>
          <p:nvPr/>
        </p:nvSpPr>
        <p:spPr bwMode="auto">
          <a:xfrm>
            <a:off x="1160463" y="4730750"/>
            <a:ext cx="1258678" cy="577081"/>
          </a:xfrm>
          <a:prstGeom prst="rect">
            <a:avLst/>
          </a:prstGeom>
          <a:noFill/>
          <a:ln w="38100">
            <a:noFill/>
            <a:miter lim="800000"/>
            <a:headEnd/>
            <a:tailEnd/>
          </a:ln>
        </p:spPr>
        <p:txBody>
          <a:bodyPr wrap="none">
            <a:spAutoFit/>
          </a:bodyPr>
          <a:lstStyle/>
          <a:p>
            <a:pPr algn="ctr" eaLnBrk="0" hangingPunct="0"/>
            <a:r>
              <a:rPr lang="en-GB" sz="1050" b="1" dirty="0" smtClean="0">
                <a:solidFill>
                  <a:srgbClr val="FFFFFF"/>
                </a:solidFill>
                <a:latin typeface="Arial" pitchFamily="34" charset="0"/>
                <a:cs typeface="Arial" pitchFamily="34" charset="0"/>
              </a:rPr>
              <a:t>Downloaded</a:t>
            </a:r>
          </a:p>
          <a:p>
            <a:pPr algn="ctr" eaLnBrk="0" hangingPunct="0"/>
            <a:r>
              <a:rPr lang="en-GB" sz="1050" b="1" dirty="0" smtClean="0">
                <a:solidFill>
                  <a:srgbClr val="FFFFFF"/>
                </a:solidFill>
                <a:latin typeface="Arial" pitchFamily="34" charset="0"/>
                <a:cs typeface="Arial" pitchFamily="34" charset="0"/>
              </a:rPr>
              <a:t>Silverlight</a:t>
            </a:r>
          </a:p>
          <a:p>
            <a:pPr algn="ctr" eaLnBrk="0" hangingPunct="0"/>
            <a:r>
              <a:rPr lang="en-GB" sz="1050" b="1" dirty="0" smtClean="0">
                <a:solidFill>
                  <a:srgbClr val="FFFFFF"/>
                </a:solidFill>
                <a:latin typeface="Arial" pitchFamily="34" charset="0"/>
                <a:cs typeface="Arial" pitchFamily="34" charset="0"/>
              </a:rPr>
              <a:t>Application Files</a:t>
            </a:r>
          </a:p>
        </p:txBody>
      </p:sp>
      <p:sp>
        <p:nvSpPr>
          <p:cNvPr id="96" name="Up-Down Arrow 95"/>
          <p:cNvSpPr/>
          <p:nvPr/>
        </p:nvSpPr>
        <p:spPr>
          <a:xfrm>
            <a:off x="1693570" y="4175491"/>
            <a:ext cx="201691" cy="297009"/>
          </a:xfrm>
          <a:prstGeom prst="up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97" name="Text Box 69"/>
          <p:cNvSpPr txBox="1">
            <a:spLocks noChangeArrowheads="1"/>
          </p:cNvSpPr>
          <p:nvPr/>
        </p:nvSpPr>
        <p:spPr bwMode="auto">
          <a:xfrm>
            <a:off x="1103313" y="4487583"/>
            <a:ext cx="1373187" cy="253916"/>
          </a:xfrm>
          <a:prstGeom prst="rect">
            <a:avLst/>
          </a:prstGeom>
          <a:noFill/>
          <a:ln w="38100">
            <a:noFill/>
            <a:miter lim="800000"/>
            <a:headEnd/>
            <a:tailEnd/>
          </a:ln>
        </p:spPr>
        <p:txBody>
          <a:bodyPr wrap="square">
            <a:spAutoFit/>
          </a:bodyPr>
          <a:lstStyle/>
          <a:p>
            <a:pPr algn="ctr" eaLnBrk="0" hangingPunct="0"/>
            <a:r>
              <a:rPr lang="en-GB" sz="1050" b="1" dirty="0" smtClean="0">
                <a:solidFill>
                  <a:srgbClr val="FFFFFF"/>
                </a:solidFill>
                <a:latin typeface="Arial" pitchFamily="34" charset="0"/>
                <a:cs typeface="Arial" pitchFamily="34" charset="0"/>
              </a:rPr>
              <a:t>Local Storage</a:t>
            </a:r>
          </a:p>
        </p:txBody>
      </p:sp>
      <p:sp>
        <p:nvSpPr>
          <p:cNvPr id="98" name="Content Placeholder 6"/>
          <p:cNvSpPr txBox="1">
            <a:spLocks/>
          </p:cNvSpPr>
          <p:nvPr/>
        </p:nvSpPr>
        <p:spPr>
          <a:xfrm>
            <a:off x="1084937" y="5473968"/>
            <a:ext cx="7152045" cy="1069707"/>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UI Application runs locally on the client</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Files are automatically downloaded and cached locally</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Only data is exchanged with the web server</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9" name="Text Box 69"/>
          <p:cNvSpPr txBox="1">
            <a:spLocks noChangeArrowheads="1"/>
          </p:cNvSpPr>
          <p:nvPr/>
        </p:nvSpPr>
        <p:spPr bwMode="auto">
          <a:xfrm>
            <a:off x="855664" y="1797050"/>
            <a:ext cx="1135062" cy="646331"/>
          </a:xfrm>
          <a:prstGeom prst="rect">
            <a:avLst/>
          </a:prstGeom>
          <a:noFill/>
          <a:ln w="38100">
            <a:noFill/>
            <a:miter lim="800000"/>
            <a:headEnd/>
            <a:tailEnd/>
          </a:ln>
        </p:spPr>
        <p:txBody>
          <a:bodyPr wrap="square">
            <a:spAutoFit/>
          </a:bodyPr>
          <a:lstStyle/>
          <a:p>
            <a:pPr eaLnBrk="0" hangingPunct="0"/>
            <a:r>
              <a:rPr lang="en-GB" sz="1200" b="1" dirty="0" smtClean="0">
                <a:latin typeface="Arial" pitchFamily="34" charset="0"/>
                <a:cs typeface="Arial" pitchFamily="34" charset="0"/>
              </a:rPr>
              <a:t>Silverlight browser plug-in</a:t>
            </a:r>
          </a:p>
        </p:txBody>
      </p:sp>
      <p:pic>
        <p:nvPicPr>
          <p:cNvPr id="100" name="Picture 99" descr="BoxSilverlightGenerator.gif"/>
          <p:cNvPicPr>
            <a:picLocks noChangeAspect="1"/>
          </p:cNvPicPr>
          <p:nvPr/>
        </p:nvPicPr>
        <p:blipFill>
          <a:blip r:embed="rId6" cstate="print"/>
          <a:stretch>
            <a:fillRect/>
          </a:stretch>
        </p:blipFill>
        <p:spPr>
          <a:xfrm>
            <a:off x="982801" y="198001"/>
            <a:ext cx="914781" cy="119014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24225" y="253536"/>
            <a:ext cx="5362574" cy="1143000"/>
          </a:xfrm>
          <a:prstGeom prst="rect">
            <a:avLst/>
          </a:prstGeom>
        </p:spPr>
        <p:txBody>
          <a:bodyPr rIns="91440" anchor="ctr">
            <a:normAutofit fontScale="92500" lnSpcReduction="20000"/>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ASP.NET Runtime Environment</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45</a:t>
            </a:fld>
            <a:endParaRPr lang="en-US"/>
          </a:p>
        </p:txBody>
      </p:sp>
      <p:cxnSp>
        <p:nvCxnSpPr>
          <p:cNvPr id="5" name="Straight Connector 4"/>
          <p:cNvCxnSpPr/>
          <p:nvPr/>
        </p:nvCxnSpPr>
        <p:spPr>
          <a:xfrm>
            <a:off x="2495550" y="2266950"/>
            <a:ext cx="876300" cy="838200"/>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1952625" y="2771775"/>
            <a:ext cx="1304925" cy="41910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1533525" y="3200400"/>
            <a:ext cx="1724025" cy="15240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flipV="1">
            <a:off x="1885950" y="3419476"/>
            <a:ext cx="1323975" cy="342899"/>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rot="10800000">
            <a:off x="3857627" y="3400428"/>
            <a:ext cx="1200148" cy="9523"/>
          </a:xfrm>
          <a:prstGeom prst="line">
            <a:avLst/>
          </a:prstGeom>
        </p:spPr>
        <p:style>
          <a:lnRef idx="3">
            <a:schemeClr val="accent5"/>
          </a:lnRef>
          <a:fillRef idx="0">
            <a:schemeClr val="accent5"/>
          </a:fillRef>
          <a:effectRef idx="2">
            <a:schemeClr val="accent5"/>
          </a:effectRef>
          <a:fontRef idx="minor">
            <a:schemeClr val="tx1"/>
          </a:fontRef>
        </p:style>
      </p:cxnSp>
      <p:pic>
        <p:nvPicPr>
          <p:cNvPr id="11"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990725" y="1847850"/>
            <a:ext cx="952500" cy="952500"/>
          </a:xfrm>
          <a:prstGeom prst="rect">
            <a:avLst/>
          </a:prstGeom>
          <a:noFill/>
        </p:spPr>
      </p:pic>
      <p:sp>
        <p:nvSpPr>
          <p:cNvPr id="12" name="Line 12"/>
          <p:cNvSpPr>
            <a:spLocks noChangeShapeType="1"/>
          </p:cNvSpPr>
          <p:nvPr/>
        </p:nvSpPr>
        <p:spPr bwMode="auto">
          <a:xfrm rot="16200000">
            <a:off x="6392863" y="2065338"/>
            <a:ext cx="0" cy="54000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sp>
        <p:nvSpPr>
          <p:cNvPr id="13" name="Line 13"/>
          <p:cNvSpPr>
            <a:spLocks noChangeShapeType="1"/>
          </p:cNvSpPr>
          <p:nvPr/>
        </p:nvSpPr>
        <p:spPr bwMode="auto">
          <a:xfrm rot="16200000">
            <a:off x="5900738" y="3230563"/>
            <a:ext cx="0" cy="40640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sp>
        <p:nvSpPr>
          <p:cNvPr id="14" name="Line 14"/>
          <p:cNvSpPr>
            <a:spLocks noChangeShapeType="1"/>
          </p:cNvSpPr>
          <p:nvPr/>
        </p:nvSpPr>
        <p:spPr bwMode="auto">
          <a:xfrm rot="16200000">
            <a:off x="5297489" y="2989263"/>
            <a:ext cx="1628775" cy="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grpSp>
        <p:nvGrpSpPr>
          <p:cNvPr id="2" name="Group 15"/>
          <p:cNvGrpSpPr>
            <a:grpSpLocks/>
          </p:cNvGrpSpPr>
          <p:nvPr/>
        </p:nvGrpSpPr>
        <p:grpSpPr bwMode="auto">
          <a:xfrm>
            <a:off x="6450014" y="1854196"/>
            <a:ext cx="1446213" cy="869952"/>
            <a:chOff x="1488" y="654"/>
            <a:chExt cx="1639" cy="721"/>
          </a:xfrm>
          <a:effectLst>
            <a:glow rad="63500">
              <a:schemeClr val="accent4">
                <a:satMod val="175000"/>
                <a:alpha val="40000"/>
              </a:schemeClr>
            </a:glow>
          </a:effectLst>
        </p:grpSpPr>
        <p:grpSp>
          <p:nvGrpSpPr>
            <p:cNvPr id="3" name="Group 16"/>
            <p:cNvGrpSpPr>
              <a:grpSpLocks/>
            </p:cNvGrpSpPr>
            <p:nvPr/>
          </p:nvGrpSpPr>
          <p:grpSpPr bwMode="auto">
            <a:xfrm>
              <a:off x="1488" y="708"/>
              <a:ext cx="373" cy="505"/>
              <a:chOff x="1488" y="708"/>
              <a:chExt cx="373" cy="505"/>
            </a:xfrm>
          </p:grpSpPr>
          <p:sp>
            <p:nvSpPr>
              <p:cNvPr id="80" name="Freeform 17"/>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solidFill>
                <a:srgbClr val="CECECE"/>
              </a:solidFill>
              <a:ln w="9525" cap="rnd">
                <a:noFill/>
                <a:round/>
                <a:headEnd/>
                <a:tailEnd/>
              </a:ln>
            </p:spPr>
            <p:txBody>
              <a:bodyPr/>
              <a:lstStyle/>
              <a:p>
                <a:endParaRPr lang="en-US"/>
              </a:p>
            </p:txBody>
          </p:sp>
          <p:sp>
            <p:nvSpPr>
              <p:cNvPr id="81" name="Freeform 18"/>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noFill/>
              <a:ln w="12700" cap="rnd">
                <a:solidFill>
                  <a:srgbClr val="000000"/>
                </a:solidFill>
                <a:round/>
                <a:headEnd type="none" w="sm" len="sm"/>
                <a:tailEnd type="none" w="sm" len="sm"/>
              </a:ln>
            </p:spPr>
            <p:txBody>
              <a:bodyPr/>
              <a:lstStyle/>
              <a:p>
                <a:endParaRPr lang="en-US"/>
              </a:p>
            </p:txBody>
          </p:sp>
        </p:grpSp>
        <p:grpSp>
          <p:nvGrpSpPr>
            <p:cNvPr id="4" name="Group 19"/>
            <p:cNvGrpSpPr>
              <a:grpSpLocks/>
            </p:cNvGrpSpPr>
            <p:nvPr/>
          </p:nvGrpSpPr>
          <p:grpSpPr bwMode="auto">
            <a:xfrm>
              <a:off x="2666" y="756"/>
              <a:ext cx="461" cy="619"/>
              <a:chOff x="2666" y="756"/>
              <a:chExt cx="461" cy="619"/>
            </a:xfrm>
          </p:grpSpPr>
          <p:sp>
            <p:nvSpPr>
              <p:cNvPr id="78" name="Freeform 20"/>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solidFill>
                <a:srgbClr val="919191"/>
              </a:solidFill>
              <a:ln w="9525" cap="rnd">
                <a:noFill/>
                <a:round/>
                <a:headEnd/>
                <a:tailEnd/>
              </a:ln>
            </p:spPr>
            <p:txBody>
              <a:bodyPr/>
              <a:lstStyle/>
              <a:p>
                <a:endParaRPr lang="en-US"/>
              </a:p>
            </p:txBody>
          </p:sp>
          <p:sp>
            <p:nvSpPr>
              <p:cNvPr id="79" name="Freeform 21"/>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noFill/>
              <a:ln w="12700" cap="rnd">
                <a:solidFill>
                  <a:srgbClr val="000000"/>
                </a:solidFill>
                <a:round/>
                <a:headEnd type="none" w="sm" len="sm"/>
                <a:tailEnd type="none" w="sm" len="sm"/>
              </a:ln>
            </p:spPr>
            <p:txBody>
              <a:bodyPr/>
              <a:lstStyle/>
              <a:p>
                <a:endParaRPr lang="en-US"/>
              </a:p>
            </p:txBody>
          </p:sp>
        </p:grpSp>
        <p:sp>
          <p:nvSpPr>
            <p:cNvPr id="31" name="Line 22"/>
            <p:cNvSpPr>
              <a:spLocks noChangeShapeType="1"/>
            </p:cNvSpPr>
            <p:nvPr/>
          </p:nvSpPr>
          <p:spPr bwMode="auto">
            <a:xfrm>
              <a:off x="2152" y="805"/>
              <a:ext cx="2" cy="46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32" name="Line 23"/>
            <p:cNvSpPr>
              <a:spLocks noChangeShapeType="1"/>
            </p:cNvSpPr>
            <p:nvPr/>
          </p:nvSpPr>
          <p:spPr bwMode="auto">
            <a:xfrm>
              <a:off x="1630" y="715"/>
              <a:ext cx="1" cy="431"/>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15" name="Group 24"/>
            <p:cNvGrpSpPr>
              <a:grpSpLocks/>
            </p:cNvGrpSpPr>
            <p:nvPr/>
          </p:nvGrpSpPr>
          <p:grpSpPr bwMode="auto">
            <a:xfrm>
              <a:off x="1488" y="654"/>
              <a:ext cx="638" cy="91"/>
              <a:chOff x="1488" y="654"/>
              <a:chExt cx="638" cy="91"/>
            </a:xfrm>
          </p:grpSpPr>
          <p:sp>
            <p:nvSpPr>
              <p:cNvPr id="76" name="Freeform 25"/>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solidFill>
                <a:srgbClr val="CECECE"/>
              </a:solidFill>
              <a:ln w="9525" cap="rnd">
                <a:noFill/>
                <a:round/>
                <a:headEnd/>
                <a:tailEnd/>
              </a:ln>
            </p:spPr>
            <p:txBody>
              <a:bodyPr/>
              <a:lstStyle/>
              <a:p>
                <a:endParaRPr lang="en-US"/>
              </a:p>
            </p:txBody>
          </p:sp>
          <p:sp>
            <p:nvSpPr>
              <p:cNvPr id="77" name="Freeform 26"/>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noFill/>
              <a:ln w="12700" cap="rnd">
                <a:solidFill>
                  <a:srgbClr val="000000"/>
                </a:solidFill>
                <a:round/>
                <a:headEnd type="none" w="sm" len="sm"/>
                <a:tailEnd type="none" w="sm" len="sm"/>
              </a:ln>
            </p:spPr>
            <p:txBody>
              <a:bodyPr/>
              <a:lstStyle/>
              <a:p>
                <a:endParaRPr lang="en-US"/>
              </a:p>
            </p:txBody>
          </p:sp>
        </p:grpSp>
        <p:sp>
          <p:nvSpPr>
            <p:cNvPr id="34" name="Freeform 27"/>
            <p:cNvSpPr>
              <a:spLocks/>
            </p:cNvSpPr>
            <p:nvPr/>
          </p:nvSpPr>
          <p:spPr bwMode="auto">
            <a:xfrm>
              <a:off x="1541" y="684"/>
              <a:ext cx="293" cy="61"/>
            </a:xfrm>
            <a:custGeom>
              <a:avLst/>
              <a:gdLst>
                <a:gd name="T0" fmla="*/ 0 w 293"/>
                <a:gd name="T1" fmla="*/ 0 h 61"/>
                <a:gd name="T2" fmla="*/ 247 w 293"/>
                <a:gd name="T3" fmla="*/ 24 h 61"/>
                <a:gd name="T4" fmla="*/ 292 w 293"/>
                <a:gd name="T5" fmla="*/ 60 h 61"/>
                <a:gd name="T6" fmla="*/ 0 60000 65536"/>
                <a:gd name="T7" fmla="*/ 0 60000 65536"/>
                <a:gd name="T8" fmla="*/ 0 60000 65536"/>
                <a:gd name="T9" fmla="*/ 0 w 293"/>
                <a:gd name="T10" fmla="*/ 0 h 61"/>
                <a:gd name="T11" fmla="*/ 293 w 293"/>
                <a:gd name="T12" fmla="*/ 61 h 61"/>
              </a:gdLst>
              <a:ahLst/>
              <a:cxnLst>
                <a:cxn ang="T6">
                  <a:pos x="T0" y="T1"/>
                </a:cxn>
                <a:cxn ang="T7">
                  <a:pos x="T2" y="T3"/>
                </a:cxn>
                <a:cxn ang="T8">
                  <a:pos x="T4" y="T5"/>
                </a:cxn>
              </a:cxnLst>
              <a:rect l="T9" t="T10" r="T11" b="T12"/>
              <a:pathLst>
                <a:path w="293" h="61">
                  <a:moveTo>
                    <a:pt x="0" y="0"/>
                  </a:moveTo>
                  <a:lnTo>
                    <a:pt x="247" y="24"/>
                  </a:lnTo>
                  <a:lnTo>
                    <a:pt x="292" y="60"/>
                  </a:lnTo>
                </a:path>
              </a:pathLst>
            </a:custGeom>
            <a:noFill/>
            <a:ln w="12700" cap="rnd">
              <a:solidFill>
                <a:srgbClr val="FFFFFF"/>
              </a:solidFill>
              <a:round/>
              <a:headEnd type="none" w="sm" len="sm"/>
              <a:tailEnd type="none" w="sm" len="sm"/>
            </a:ln>
          </p:spPr>
          <p:txBody>
            <a:bodyPr/>
            <a:lstStyle/>
            <a:p>
              <a:endParaRPr lang="en-US"/>
            </a:p>
          </p:txBody>
        </p:sp>
        <p:grpSp>
          <p:nvGrpSpPr>
            <p:cNvPr id="29" name="Group 28"/>
            <p:cNvGrpSpPr>
              <a:grpSpLocks/>
            </p:cNvGrpSpPr>
            <p:nvPr/>
          </p:nvGrpSpPr>
          <p:grpSpPr bwMode="auto">
            <a:xfrm>
              <a:off x="1886" y="714"/>
              <a:ext cx="595" cy="661"/>
              <a:chOff x="1886" y="714"/>
              <a:chExt cx="595" cy="661"/>
            </a:xfrm>
          </p:grpSpPr>
          <p:sp>
            <p:nvSpPr>
              <p:cNvPr id="74" name="Freeform 29"/>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solidFill>
                <a:srgbClr val="919191"/>
              </a:solidFill>
              <a:ln w="9525" cap="rnd">
                <a:noFill/>
                <a:round/>
                <a:headEnd/>
                <a:tailEnd/>
              </a:ln>
            </p:spPr>
            <p:txBody>
              <a:bodyPr/>
              <a:lstStyle/>
              <a:p>
                <a:endParaRPr lang="en-US"/>
              </a:p>
            </p:txBody>
          </p:sp>
          <p:sp>
            <p:nvSpPr>
              <p:cNvPr id="75" name="Freeform 30"/>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noFill/>
              <a:ln w="12700" cap="rnd">
                <a:solidFill>
                  <a:srgbClr val="000000"/>
                </a:solidFill>
                <a:round/>
                <a:headEnd type="none" w="sm" len="sm"/>
                <a:tailEnd type="none" w="sm" len="sm"/>
              </a:ln>
            </p:spPr>
            <p:txBody>
              <a:bodyPr/>
              <a:lstStyle/>
              <a:p>
                <a:endParaRPr lang="en-US"/>
              </a:p>
            </p:txBody>
          </p:sp>
        </p:grpSp>
        <p:grpSp>
          <p:nvGrpSpPr>
            <p:cNvPr id="30" name="Group 35"/>
            <p:cNvGrpSpPr>
              <a:grpSpLocks/>
            </p:cNvGrpSpPr>
            <p:nvPr/>
          </p:nvGrpSpPr>
          <p:grpSpPr bwMode="auto">
            <a:xfrm>
              <a:off x="2134" y="774"/>
              <a:ext cx="533" cy="601"/>
              <a:chOff x="2134" y="774"/>
              <a:chExt cx="533" cy="601"/>
            </a:xfrm>
          </p:grpSpPr>
          <p:sp>
            <p:nvSpPr>
              <p:cNvPr id="72" name="Freeform 32"/>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solidFill>
                <a:srgbClr val="CECECE"/>
              </a:solidFill>
              <a:ln w="9525" cap="rnd">
                <a:noFill/>
                <a:round/>
                <a:headEnd/>
                <a:tailEnd/>
              </a:ln>
            </p:spPr>
            <p:txBody>
              <a:bodyPr/>
              <a:lstStyle/>
              <a:p>
                <a:endParaRPr lang="en-US"/>
              </a:p>
            </p:txBody>
          </p:sp>
          <p:sp>
            <p:nvSpPr>
              <p:cNvPr id="73" name="Freeform 33"/>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noFill/>
              <a:ln w="12700" cap="rnd">
                <a:solidFill>
                  <a:srgbClr val="000000"/>
                </a:solidFill>
                <a:round/>
                <a:headEnd type="none" w="sm" len="sm"/>
                <a:tailEnd type="none" w="sm" len="sm"/>
              </a:ln>
            </p:spPr>
            <p:txBody>
              <a:bodyPr/>
              <a:lstStyle/>
              <a:p>
                <a:endParaRPr lang="en-US"/>
              </a:p>
            </p:txBody>
          </p:sp>
        </p:grpSp>
        <p:sp>
          <p:nvSpPr>
            <p:cNvPr id="37" name="Line 34"/>
            <p:cNvSpPr>
              <a:spLocks noChangeShapeType="1"/>
            </p:cNvSpPr>
            <p:nvPr/>
          </p:nvSpPr>
          <p:spPr bwMode="auto">
            <a:xfrm>
              <a:off x="2480" y="775"/>
              <a:ext cx="1" cy="563"/>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33" name="Group 35"/>
            <p:cNvGrpSpPr>
              <a:grpSpLocks/>
            </p:cNvGrpSpPr>
            <p:nvPr/>
          </p:nvGrpSpPr>
          <p:grpSpPr bwMode="auto">
            <a:xfrm>
              <a:off x="2134" y="810"/>
              <a:ext cx="187" cy="493"/>
              <a:chOff x="2134" y="810"/>
              <a:chExt cx="187" cy="493"/>
            </a:xfrm>
          </p:grpSpPr>
          <p:sp>
            <p:nvSpPr>
              <p:cNvPr id="70" name="Freeform 36"/>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solidFill>
                <a:srgbClr val="919191"/>
              </a:solidFill>
              <a:ln w="9525" cap="rnd">
                <a:noFill/>
                <a:round/>
                <a:headEnd/>
                <a:tailEnd/>
              </a:ln>
            </p:spPr>
            <p:txBody>
              <a:bodyPr/>
              <a:lstStyle/>
              <a:p>
                <a:endParaRPr lang="en-US"/>
              </a:p>
            </p:txBody>
          </p:sp>
          <p:sp>
            <p:nvSpPr>
              <p:cNvPr id="71" name="Freeform 37"/>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noFill/>
              <a:ln w="12700" cap="rnd">
                <a:solidFill>
                  <a:srgbClr val="000000"/>
                </a:solidFill>
                <a:round/>
                <a:headEnd type="none" w="sm" len="sm"/>
                <a:tailEnd type="none" w="sm" len="sm"/>
              </a:ln>
            </p:spPr>
            <p:txBody>
              <a:bodyPr/>
              <a:lstStyle/>
              <a:p>
                <a:endParaRPr lang="en-US"/>
              </a:p>
            </p:txBody>
          </p:sp>
        </p:grpSp>
        <p:grpSp>
          <p:nvGrpSpPr>
            <p:cNvPr id="35" name="Group 38"/>
            <p:cNvGrpSpPr>
              <a:grpSpLocks/>
            </p:cNvGrpSpPr>
            <p:nvPr/>
          </p:nvGrpSpPr>
          <p:grpSpPr bwMode="auto">
            <a:xfrm>
              <a:off x="1630" y="678"/>
              <a:ext cx="904" cy="133"/>
              <a:chOff x="1630" y="678"/>
              <a:chExt cx="904" cy="133"/>
            </a:xfrm>
          </p:grpSpPr>
          <p:sp>
            <p:nvSpPr>
              <p:cNvPr id="68" name="Freeform 39"/>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solidFill>
                <a:srgbClr val="CECECE"/>
              </a:solidFill>
              <a:ln w="9525" cap="rnd">
                <a:noFill/>
                <a:round/>
                <a:headEnd/>
                <a:tailEnd/>
              </a:ln>
            </p:spPr>
            <p:txBody>
              <a:bodyPr/>
              <a:lstStyle/>
              <a:p>
                <a:endParaRPr lang="en-US"/>
              </a:p>
            </p:txBody>
          </p:sp>
          <p:sp>
            <p:nvSpPr>
              <p:cNvPr id="69" name="Freeform 40"/>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noFill/>
              <a:ln w="12700" cap="rnd">
                <a:solidFill>
                  <a:srgbClr val="000000"/>
                </a:solidFill>
                <a:round/>
                <a:headEnd type="none" w="sm" len="sm"/>
                <a:tailEnd type="none" w="sm" len="sm"/>
              </a:ln>
            </p:spPr>
            <p:txBody>
              <a:bodyPr/>
              <a:lstStyle/>
              <a:p>
                <a:endParaRPr lang="en-US"/>
              </a:p>
            </p:txBody>
          </p:sp>
        </p:grpSp>
        <p:sp>
          <p:nvSpPr>
            <p:cNvPr id="40" name="Line 41"/>
            <p:cNvSpPr>
              <a:spLocks noChangeShapeType="1"/>
            </p:cNvSpPr>
            <p:nvPr/>
          </p:nvSpPr>
          <p:spPr bwMode="auto">
            <a:xfrm flipV="1">
              <a:off x="1888" y="697"/>
              <a:ext cx="574" cy="77"/>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41" name="Line 42"/>
            <p:cNvSpPr>
              <a:spLocks noChangeShapeType="1"/>
            </p:cNvSpPr>
            <p:nvPr/>
          </p:nvSpPr>
          <p:spPr bwMode="auto">
            <a:xfrm>
              <a:off x="2320" y="769"/>
              <a:ext cx="2" cy="533"/>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36" name="Group 43"/>
            <p:cNvGrpSpPr>
              <a:grpSpLocks/>
            </p:cNvGrpSpPr>
            <p:nvPr/>
          </p:nvGrpSpPr>
          <p:grpSpPr bwMode="auto">
            <a:xfrm>
              <a:off x="2134" y="696"/>
              <a:ext cx="993" cy="133"/>
              <a:chOff x="2134" y="696"/>
              <a:chExt cx="993" cy="133"/>
            </a:xfrm>
          </p:grpSpPr>
          <p:sp>
            <p:nvSpPr>
              <p:cNvPr id="66" name="Freeform 44"/>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solidFill>
                <a:srgbClr val="CECECE"/>
              </a:solidFill>
              <a:ln w="9525" cap="rnd">
                <a:noFill/>
                <a:round/>
                <a:headEnd/>
                <a:tailEnd/>
              </a:ln>
            </p:spPr>
            <p:txBody>
              <a:bodyPr/>
              <a:lstStyle/>
              <a:p>
                <a:endParaRPr lang="en-US"/>
              </a:p>
            </p:txBody>
          </p:sp>
          <p:sp>
            <p:nvSpPr>
              <p:cNvPr id="67" name="Freeform 45"/>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noFill/>
              <a:ln w="12700" cap="rnd">
                <a:solidFill>
                  <a:srgbClr val="000000"/>
                </a:solidFill>
                <a:round/>
                <a:headEnd type="none" w="sm" len="sm"/>
                <a:tailEnd type="none" w="sm" len="sm"/>
              </a:ln>
            </p:spPr>
            <p:txBody>
              <a:bodyPr/>
              <a:lstStyle/>
              <a:p>
                <a:endParaRPr lang="en-US"/>
              </a:p>
            </p:txBody>
          </p:sp>
        </p:grpSp>
        <p:sp>
          <p:nvSpPr>
            <p:cNvPr id="43" name="Freeform 46"/>
            <p:cNvSpPr>
              <a:spLocks/>
            </p:cNvSpPr>
            <p:nvPr/>
          </p:nvSpPr>
          <p:spPr bwMode="auto">
            <a:xfrm>
              <a:off x="2223" y="738"/>
              <a:ext cx="444" cy="91"/>
            </a:xfrm>
            <a:custGeom>
              <a:avLst/>
              <a:gdLst>
                <a:gd name="T0" fmla="*/ 0 w 444"/>
                <a:gd name="T1" fmla="*/ 0 h 91"/>
                <a:gd name="T2" fmla="*/ 434 w 444"/>
                <a:gd name="T3" fmla="*/ 42 h 91"/>
                <a:gd name="T4" fmla="*/ 443 w 444"/>
                <a:gd name="T5" fmla="*/ 90 h 91"/>
                <a:gd name="T6" fmla="*/ 0 60000 65536"/>
                <a:gd name="T7" fmla="*/ 0 60000 65536"/>
                <a:gd name="T8" fmla="*/ 0 60000 65536"/>
                <a:gd name="T9" fmla="*/ 0 w 444"/>
                <a:gd name="T10" fmla="*/ 0 h 91"/>
                <a:gd name="T11" fmla="*/ 444 w 444"/>
                <a:gd name="T12" fmla="*/ 91 h 91"/>
              </a:gdLst>
              <a:ahLst/>
              <a:cxnLst>
                <a:cxn ang="T6">
                  <a:pos x="T0" y="T1"/>
                </a:cxn>
                <a:cxn ang="T7">
                  <a:pos x="T2" y="T3"/>
                </a:cxn>
                <a:cxn ang="T8">
                  <a:pos x="T4" y="T5"/>
                </a:cxn>
              </a:cxnLst>
              <a:rect l="T9" t="T10" r="T11" b="T12"/>
              <a:pathLst>
                <a:path w="444" h="91">
                  <a:moveTo>
                    <a:pt x="0" y="0"/>
                  </a:moveTo>
                  <a:lnTo>
                    <a:pt x="434" y="42"/>
                  </a:lnTo>
                  <a:lnTo>
                    <a:pt x="443" y="90"/>
                  </a:lnTo>
                </a:path>
              </a:pathLst>
            </a:custGeom>
            <a:noFill/>
            <a:ln w="12700" cap="rnd">
              <a:solidFill>
                <a:srgbClr val="FFFFFF"/>
              </a:solidFill>
              <a:round/>
              <a:headEnd type="none" w="sm" len="sm"/>
              <a:tailEnd type="none" w="sm" len="sm"/>
            </a:ln>
          </p:spPr>
          <p:txBody>
            <a:bodyPr/>
            <a:lstStyle/>
            <a:p>
              <a:endParaRPr lang="en-US"/>
            </a:p>
          </p:txBody>
        </p:sp>
        <p:sp>
          <p:nvSpPr>
            <p:cNvPr id="44" name="Line 47"/>
            <p:cNvSpPr>
              <a:spLocks noChangeShapeType="1"/>
            </p:cNvSpPr>
            <p:nvPr/>
          </p:nvSpPr>
          <p:spPr bwMode="auto">
            <a:xfrm flipH="1">
              <a:off x="2667" y="727"/>
              <a:ext cx="397" cy="53"/>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45" name="Freeform 48"/>
            <p:cNvSpPr>
              <a:spLocks/>
            </p:cNvSpPr>
            <p:nvPr/>
          </p:nvSpPr>
          <p:spPr bwMode="auto">
            <a:xfrm>
              <a:off x="1674" y="750"/>
              <a:ext cx="213" cy="61"/>
            </a:xfrm>
            <a:custGeom>
              <a:avLst/>
              <a:gdLst>
                <a:gd name="T0" fmla="*/ 212 w 213"/>
                <a:gd name="T1" fmla="*/ 60 h 61"/>
                <a:gd name="T2" fmla="*/ 194 w 213"/>
                <a:gd name="T3" fmla="*/ 24 h 61"/>
                <a:gd name="T4" fmla="*/ 0 w 213"/>
                <a:gd name="T5" fmla="*/ 0 h 61"/>
                <a:gd name="T6" fmla="*/ 0 60000 65536"/>
                <a:gd name="T7" fmla="*/ 0 60000 65536"/>
                <a:gd name="T8" fmla="*/ 0 60000 65536"/>
                <a:gd name="T9" fmla="*/ 0 w 213"/>
                <a:gd name="T10" fmla="*/ 0 h 61"/>
                <a:gd name="T11" fmla="*/ 213 w 213"/>
                <a:gd name="T12" fmla="*/ 61 h 61"/>
              </a:gdLst>
              <a:ahLst/>
              <a:cxnLst>
                <a:cxn ang="T6">
                  <a:pos x="T0" y="T1"/>
                </a:cxn>
                <a:cxn ang="T7">
                  <a:pos x="T2" y="T3"/>
                </a:cxn>
                <a:cxn ang="T8">
                  <a:pos x="T4" y="T5"/>
                </a:cxn>
              </a:cxnLst>
              <a:rect l="T9" t="T10" r="T11" b="T12"/>
              <a:pathLst>
                <a:path w="213" h="61">
                  <a:moveTo>
                    <a:pt x="212" y="60"/>
                  </a:moveTo>
                  <a:lnTo>
                    <a:pt x="194" y="24"/>
                  </a:lnTo>
                  <a:lnTo>
                    <a:pt x="0" y="0"/>
                  </a:lnTo>
                </a:path>
              </a:pathLst>
            </a:custGeom>
            <a:noFill/>
            <a:ln w="12700" cap="rnd">
              <a:solidFill>
                <a:srgbClr val="FFFFFF"/>
              </a:solidFill>
              <a:round/>
              <a:headEnd type="none" w="sm" len="sm"/>
              <a:tailEnd type="none" w="sm" len="sm"/>
            </a:ln>
          </p:spPr>
          <p:txBody>
            <a:bodyPr/>
            <a:lstStyle/>
            <a:p>
              <a:endParaRPr lang="en-US"/>
            </a:p>
          </p:txBody>
        </p:sp>
        <p:grpSp>
          <p:nvGrpSpPr>
            <p:cNvPr id="38" name="Group 49"/>
            <p:cNvGrpSpPr>
              <a:grpSpLocks/>
            </p:cNvGrpSpPr>
            <p:nvPr/>
          </p:nvGrpSpPr>
          <p:grpSpPr bwMode="auto">
            <a:xfrm>
              <a:off x="1630" y="780"/>
              <a:ext cx="257" cy="595"/>
              <a:chOff x="1630" y="780"/>
              <a:chExt cx="257" cy="595"/>
            </a:xfrm>
          </p:grpSpPr>
          <p:sp>
            <p:nvSpPr>
              <p:cNvPr id="64" name="Freeform 50"/>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solidFill>
                <a:srgbClr val="CECECE"/>
              </a:solidFill>
              <a:ln w="9525" cap="rnd">
                <a:noFill/>
                <a:round/>
                <a:headEnd/>
                <a:tailEnd/>
              </a:ln>
            </p:spPr>
            <p:txBody>
              <a:bodyPr/>
              <a:lstStyle/>
              <a:p>
                <a:endParaRPr lang="en-US"/>
              </a:p>
            </p:txBody>
          </p:sp>
          <p:sp>
            <p:nvSpPr>
              <p:cNvPr id="65" name="Freeform 51"/>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noFill/>
              <a:ln w="12700" cap="rnd">
                <a:solidFill>
                  <a:srgbClr val="000000"/>
                </a:solidFill>
                <a:round/>
                <a:headEnd type="none" w="sm" len="sm"/>
                <a:tailEnd type="none" w="sm" len="sm"/>
              </a:ln>
            </p:spPr>
            <p:txBody>
              <a:bodyPr/>
              <a:lstStyle/>
              <a:p>
                <a:endParaRPr lang="en-US"/>
              </a:p>
            </p:txBody>
          </p:sp>
        </p:grpSp>
        <p:sp>
          <p:nvSpPr>
            <p:cNvPr id="47" name="Line 52"/>
            <p:cNvSpPr>
              <a:spLocks noChangeShapeType="1"/>
            </p:cNvSpPr>
            <p:nvPr/>
          </p:nvSpPr>
          <p:spPr bwMode="auto">
            <a:xfrm>
              <a:off x="1674" y="787"/>
              <a:ext cx="1" cy="53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8" name="Line 53"/>
            <p:cNvSpPr>
              <a:spLocks noChangeShapeType="1"/>
            </p:cNvSpPr>
            <p:nvPr/>
          </p:nvSpPr>
          <p:spPr bwMode="auto">
            <a:xfrm>
              <a:off x="1842" y="805"/>
              <a:ext cx="2" cy="551"/>
            </a:xfrm>
            <a:prstGeom prst="line">
              <a:avLst/>
            </a:prstGeom>
            <a:noFill/>
            <a:ln w="12700">
              <a:solidFill>
                <a:srgbClr val="000000"/>
              </a:solidFill>
              <a:round/>
              <a:headEnd type="none" w="sm" len="sm"/>
              <a:tailEnd type="none" w="sm" len="sm"/>
            </a:ln>
          </p:spPr>
          <p:txBody>
            <a:bodyPr wrap="none" anchor="ctr"/>
            <a:lstStyle/>
            <a:p>
              <a:endParaRPr lang="en-US"/>
            </a:p>
          </p:txBody>
        </p:sp>
        <p:grpSp>
          <p:nvGrpSpPr>
            <p:cNvPr id="39" name="Group 54"/>
            <p:cNvGrpSpPr>
              <a:grpSpLocks/>
            </p:cNvGrpSpPr>
            <p:nvPr/>
          </p:nvGrpSpPr>
          <p:grpSpPr bwMode="auto">
            <a:xfrm>
              <a:off x="2595" y="834"/>
              <a:ext cx="45" cy="43"/>
              <a:chOff x="2595" y="834"/>
              <a:chExt cx="45" cy="43"/>
            </a:xfrm>
          </p:grpSpPr>
          <p:sp>
            <p:nvSpPr>
              <p:cNvPr id="62" name="Freeform 55"/>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solidFill>
                <a:srgbClr val="FFFFFF"/>
              </a:solidFill>
              <a:ln w="9525" cap="rnd">
                <a:noFill/>
                <a:round/>
                <a:headEnd/>
                <a:tailEnd/>
              </a:ln>
            </p:spPr>
            <p:txBody>
              <a:bodyPr/>
              <a:lstStyle/>
              <a:p>
                <a:endParaRPr lang="en-US"/>
              </a:p>
            </p:txBody>
          </p:sp>
          <p:sp>
            <p:nvSpPr>
              <p:cNvPr id="63" name="Freeform 56"/>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noFill/>
              <a:ln w="12700" cap="rnd">
                <a:solidFill>
                  <a:srgbClr val="000000"/>
                </a:solidFill>
                <a:round/>
                <a:headEnd type="none" w="sm" len="sm"/>
                <a:tailEnd type="none" w="sm" len="sm"/>
              </a:ln>
            </p:spPr>
            <p:txBody>
              <a:bodyPr/>
              <a:lstStyle/>
              <a:p>
                <a:endParaRPr lang="en-US"/>
              </a:p>
            </p:txBody>
          </p:sp>
        </p:grpSp>
        <p:grpSp>
          <p:nvGrpSpPr>
            <p:cNvPr id="42" name="Group 57"/>
            <p:cNvGrpSpPr>
              <a:grpSpLocks/>
            </p:cNvGrpSpPr>
            <p:nvPr/>
          </p:nvGrpSpPr>
          <p:grpSpPr bwMode="auto">
            <a:xfrm>
              <a:off x="1506" y="720"/>
              <a:ext cx="36" cy="37"/>
              <a:chOff x="1506" y="720"/>
              <a:chExt cx="36" cy="37"/>
            </a:xfrm>
          </p:grpSpPr>
          <p:sp>
            <p:nvSpPr>
              <p:cNvPr id="60" name="Freeform 58"/>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solidFill>
                <a:srgbClr val="FFFFFF"/>
              </a:solidFill>
              <a:ln w="9525" cap="rnd">
                <a:noFill/>
                <a:round/>
                <a:headEnd/>
                <a:tailEnd/>
              </a:ln>
            </p:spPr>
            <p:txBody>
              <a:bodyPr/>
              <a:lstStyle/>
              <a:p>
                <a:endParaRPr lang="en-US"/>
              </a:p>
            </p:txBody>
          </p:sp>
          <p:sp>
            <p:nvSpPr>
              <p:cNvPr id="61" name="Freeform 59"/>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noFill/>
              <a:ln w="12700" cap="rnd">
                <a:solidFill>
                  <a:srgbClr val="000000"/>
                </a:solidFill>
                <a:round/>
                <a:headEnd type="none" w="sm" len="sm"/>
                <a:tailEnd type="none" w="sm" len="sm"/>
              </a:ln>
            </p:spPr>
            <p:txBody>
              <a:bodyPr/>
              <a:lstStyle/>
              <a:p>
                <a:endParaRPr lang="en-US"/>
              </a:p>
            </p:txBody>
          </p:sp>
        </p:grpSp>
        <p:sp>
          <p:nvSpPr>
            <p:cNvPr id="51" name="Line 60"/>
            <p:cNvSpPr>
              <a:spLocks noChangeShapeType="1"/>
            </p:cNvSpPr>
            <p:nvPr/>
          </p:nvSpPr>
          <p:spPr bwMode="auto">
            <a:xfrm flipV="1">
              <a:off x="1808" y="673"/>
              <a:ext cx="264" cy="35"/>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52" name="Line 61"/>
            <p:cNvSpPr>
              <a:spLocks noChangeShapeType="1"/>
            </p:cNvSpPr>
            <p:nvPr/>
          </p:nvSpPr>
          <p:spPr bwMode="auto">
            <a:xfrm>
              <a:off x="2294" y="823"/>
              <a:ext cx="1" cy="47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3" name="Line 62"/>
            <p:cNvSpPr>
              <a:spLocks noChangeShapeType="1"/>
            </p:cNvSpPr>
            <p:nvPr/>
          </p:nvSpPr>
          <p:spPr bwMode="auto">
            <a:xfrm>
              <a:off x="2269" y="823"/>
              <a:ext cx="7" cy="46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4" name="Line 63"/>
            <p:cNvSpPr>
              <a:spLocks noChangeShapeType="1"/>
            </p:cNvSpPr>
            <p:nvPr/>
          </p:nvSpPr>
          <p:spPr bwMode="auto">
            <a:xfrm>
              <a:off x="2249" y="817"/>
              <a:ext cx="2" cy="473"/>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5" name="Line 64"/>
            <p:cNvSpPr>
              <a:spLocks noChangeShapeType="1"/>
            </p:cNvSpPr>
            <p:nvPr/>
          </p:nvSpPr>
          <p:spPr bwMode="auto">
            <a:xfrm>
              <a:off x="2223" y="817"/>
              <a:ext cx="1" cy="46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6" name="Line 65"/>
            <p:cNvSpPr>
              <a:spLocks noChangeShapeType="1"/>
            </p:cNvSpPr>
            <p:nvPr/>
          </p:nvSpPr>
          <p:spPr bwMode="auto">
            <a:xfrm>
              <a:off x="2205" y="811"/>
              <a:ext cx="2" cy="46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7" name="Line 66"/>
            <p:cNvSpPr>
              <a:spLocks noChangeShapeType="1"/>
            </p:cNvSpPr>
            <p:nvPr/>
          </p:nvSpPr>
          <p:spPr bwMode="auto">
            <a:xfrm>
              <a:off x="2179" y="811"/>
              <a:ext cx="1" cy="46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8" name="Line 67"/>
            <p:cNvSpPr>
              <a:spLocks noChangeShapeType="1"/>
            </p:cNvSpPr>
            <p:nvPr/>
          </p:nvSpPr>
          <p:spPr bwMode="auto">
            <a:xfrm>
              <a:off x="2152" y="811"/>
              <a:ext cx="2" cy="455"/>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9" name="Rectangle 68"/>
            <p:cNvSpPr>
              <a:spLocks noChangeArrowheads="1"/>
            </p:cNvSpPr>
            <p:nvPr/>
          </p:nvSpPr>
          <p:spPr bwMode="auto">
            <a:xfrm>
              <a:off x="2147" y="994"/>
              <a:ext cx="19" cy="52"/>
            </a:xfrm>
            <a:prstGeom prst="rect">
              <a:avLst/>
            </a:prstGeom>
            <a:solidFill>
              <a:srgbClr val="FFFFFF"/>
            </a:solidFill>
            <a:ln w="12700">
              <a:solidFill>
                <a:srgbClr val="000000"/>
              </a:solidFill>
              <a:miter lim="800000"/>
              <a:headEnd/>
              <a:tailEnd/>
            </a:ln>
          </p:spPr>
          <p:txBody>
            <a:bodyPr wrap="none" anchor="ctr"/>
            <a:lstStyle/>
            <a:p>
              <a:endParaRPr lang="en-US"/>
            </a:p>
          </p:txBody>
        </p:sp>
      </p:grpSp>
      <p:pic>
        <p:nvPicPr>
          <p:cNvPr id="17" name="Picture 5" descr="C:\Users\Niels\AppData\Local\Microsoft\Windows\Temporary Internet Files\Content.IE5\91BW93KL\j0431564[1].png"/>
          <p:cNvPicPr>
            <a:picLocks noChangeAspect="1" noChangeArrowheads="1"/>
          </p:cNvPicPr>
          <p:nvPr/>
        </p:nvPicPr>
        <p:blipFill>
          <a:blip r:embed="rId4" cstate="print"/>
          <a:srcRect/>
          <a:stretch>
            <a:fillRect/>
          </a:stretch>
        </p:blipFill>
        <p:spPr bwMode="auto">
          <a:xfrm flipH="1">
            <a:off x="4629149" y="2765545"/>
            <a:ext cx="1342079" cy="1351026"/>
          </a:xfrm>
          <a:prstGeom prst="rect">
            <a:avLst/>
          </a:prstGeom>
          <a:noFill/>
        </p:spPr>
      </p:pic>
      <p:pic>
        <p:nvPicPr>
          <p:cNvPr id="19"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457325" y="2257425"/>
            <a:ext cx="952500" cy="952500"/>
          </a:xfrm>
          <a:prstGeom prst="rect">
            <a:avLst/>
          </a:prstGeom>
          <a:noFill/>
        </p:spPr>
      </p:pic>
      <p:pic>
        <p:nvPicPr>
          <p:cNvPr id="20"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038225" y="2743200"/>
            <a:ext cx="952500" cy="952500"/>
          </a:xfrm>
          <a:prstGeom prst="rect">
            <a:avLst/>
          </a:prstGeom>
          <a:noFill/>
        </p:spPr>
      </p:pic>
      <p:sp>
        <p:nvSpPr>
          <p:cNvPr id="21" name="TextBox 20"/>
          <p:cNvSpPr txBox="1"/>
          <p:nvPr/>
        </p:nvSpPr>
        <p:spPr>
          <a:xfrm rot="243170">
            <a:off x="1543051" y="2425213"/>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Browser</a:t>
            </a:r>
            <a:endParaRPr lang="en-AU" sz="1200" b="1" dirty="0">
              <a:solidFill>
                <a:srgbClr val="FFFFFF"/>
              </a:solidFill>
              <a:latin typeface="Arial Narrow" pitchFamily="34" charset="0"/>
            </a:endParaRPr>
          </a:p>
        </p:txBody>
      </p:sp>
      <p:sp>
        <p:nvSpPr>
          <p:cNvPr id="22" name="TextBox 21"/>
          <p:cNvSpPr txBox="1"/>
          <p:nvPr/>
        </p:nvSpPr>
        <p:spPr>
          <a:xfrm rot="243170">
            <a:off x="2076451" y="2006113"/>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Browser</a:t>
            </a:r>
            <a:endParaRPr lang="en-AU" sz="1200" b="1" dirty="0">
              <a:solidFill>
                <a:srgbClr val="FFFFFF"/>
              </a:solidFill>
              <a:latin typeface="Arial Narrow" pitchFamily="34" charset="0"/>
            </a:endParaRPr>
          </a:p>
        </p:txBody>
      </p:sp>
      <p:sp>
        <p:nvSpPr>
          <p:cNvPr id="23" name="TextBox 22"/>
          <p:cNvSpPr txBox="1"/>
          <p:nvPr/>
        </p:nvSpPr>
        <p:spPr>
          <a:xfrm rot="243170">
            <a:off x="1123951" y="2910988"/>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Browser</a:t>
            </a:r>
            <a:endParaRPr lang="en-AU" sz="1200" b="1" dirty="0">
              <a:solidFill>
                <a:srgbClr val="FFFFFF"/>
              </a:solidFill>
              <a:latin typeface="Arial Narrow" pitchFamily="34" charset="0"/>
            </a:endParaRPr>
          </a:p>
        </p:txBody>
      </p:sp>
      <p:pic>
        <p:nvPicPr>
          <p:cNvPr id="24"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371600" y="3267075"/>
            <a:ext cx="952500" cy="952500"/>
          </a:xfrm>
          <a:prstGeom prst="rect">
            <a:avLst/>
          </a:prstGeom>
          <a:noFill/>
        </p:spPr>
      </p:pic>
      <p:sp>
        <p:nvSpPr>
          <p:cNvPr id="25" name="TextBox 24"/>
          <p:cNvSpPr txBox="1"/>
          <p:nvPr/>
        </p:nvSpPr>
        <p:spPr>
          <a:xfrm rot="243170">
            <a:off x="1457326" y="3434863"/>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Browser</a:t>
            </a:r>
            <a:endParaRPr lang="en-AU" sz="1200" b="1" dirty="0">
              <a:solidFill>
                <a:srgbClr val="FFFFFF"/>
              </a:solidFill>
              <a:latin typeface="Arial Narrow" pitchFamily="34" charset="0"/>
            </a:endParaRPr>
          </a:p>
        </p:txBody>
      </p:sp>
      <p:sp>
        <p:nvSpPr>
          <p:cNvPr id="26" name="Text Box 69"/>
          <p:cNvSpPr txBox="1">
            <a:spLocks noChangeArrowheads="1"/>
          </p:cNvSpPr>
          <p:nvPr/>
        </p:nvSpPr>
        <p:spPr bwMode="auto">
          <a:xfrm>
            <a:off x="4656138" y="2282825"/>
            <a:ext cx="1795813" cy="646331"/>
          </a:xfrm>
          <a:prstGeom prst="rect">
            <a:avLst/>
          </a:prstGeom>
          <a:noFill/>
          <a:ln w="38100">
            <a:noFill/>
            <a:miter lim="800000"/>
            <a:headEnd/>
            <a:tailEnd/>
          </a:ln>
        </p:spPr>
        <p:txBody>
          <a:bodyPr wrap="none">
            <a:spAutoFit/>
          </a:bodyPr>
          <a:lstStyle/>
          <a:p>
            <a:pPr marL="85725" indent="-85725" eaLnBrk="0" hangingPunct="0">
              <a:buFont typeface="Arial" pitchFamily="34" charset="0"/>
              <a:buChar char="•"/>
            </a:pPr>
            <a:r>
              <a:rPr lang="en-GB" sz="1200" b="1" dirty="0" smtClean="0">
                <a:latin typeface="Arial" pitchFamily="34" charset="0"/>
                <a:cs typeface="Arial" pitchFamily="34" charset="0"/>
              </a:rPr>
              <a:t>IIS Web Server</a:t>
            </a:r>
          </a:p>
          <a:p>
            <a:pPr marL="85725" indent="-85725" eaLnBrk="0" hangingPunct="0">
              <a:buFont typeface="Arial" pitchFamily="34" charset="0"/>
              <a:buChar char="•"/>
            </a:pPr>
            <a:r>
              <a:rPr lang="en-GB" sz="1200" b="1" dirty="0" smtClean="0">
                <a:latin typeface="Arial" pitchFamily="34" charset="0"/>
                <a:cs typeface="Arial" pitchFamily="34" charset="0"/>
              </a:rPr>
              <a:t>Unisys CE .NET</a:t>
            </a:r>
          </a:p>
          <a:p>
            <a:pPr marL="85725" indent="-85725" eaLnBrk="0" hangingPunct="0">
              <a:buFont typeface="Arial" pitchFamily="34" charset="0"/>
              <a:buChar char="•"/>
            </a:pPr>
            <a:r>
              <a:rPr lang="en-GB" sz="1200" b="1" dirty="0" smtClean="0">
                <a:latin typeface="Arial" pitchFamily="34" charset="0"/>
                <a:cs typeface="Arial" pitchFamily="34" charset="0"/>
              </a:rPr>
              <a:t>ASP.NET Application</a:t>
            </a:r>
            <a:endParaRPr lang="en-GB" sz="1200" b="1" dirty="0">
              <a:latin typeface="Arial" pitchFamily="34" charset="0"/>
              <a:cs typeface="Arial" pitchFamily="34" charset="0"/>
            </a:endParaRPr>
          </a:p>
        </p:txBody>
      </p:sp>
      <p:pic>
        <p:nvPicPr>
          <p:cNvPr id="27" name="Picture 26" descr="Image2.png"/>
          <p:cNvPicPr>
            <a:picLocks noChangeAspect="1"/>
          </p:cNvPicPr>
          <p:nvPr/>
        </p:nvPicPr>
        <p:blipFill>
          <a:blip r:embed="rId5" cstate="print"/>
          <a:stretch>
            <a:fillRect/>
          </a:stretch>
        </p:blipFill>
        <p:spPr>
          <a:xfrm>
            <a:off x="3073499" y="2768663"/>
            <a:ext cx="1587302" cy="1015873"/>
          </a:xfrm>
          <a:prstGeom prst="rect">
            <a:avLst/>
          </a:prstGeom>
        </p:spPr>
      </p:pic>
      <p:sp>
        <p:nvSpPr>
          <p:cNvPr id="28" name="Text Box 69"/>
          <p:cNvSpPr txBox="1">
            <a:spLocks noChangeArrowheads="1"/>
          </p:cNvSpPr>
          <p:nvPr/>
        </p:nvSpPr>
        <p:spPr bwMode="auto">
          <a:xfrm>
            <a:off x="3513138" y="3101975"/>
            <a:ext cx="748923" cy="461665"/>
          </a:xfrm>
          <a:prstGeom prst="rect">
            <a:avLst/>
          </a:prstGeom>
          <a:noFill/>
          <a:ln w="38100">
            <a:noFill/>
            <a:miter lim="800000"/>
            <a:headEnd/>
            <a:tailEnd/>
          </a:ln>
        </p:spPr>
        <p:txBody>
          <a:bodyPr wrap="none">
            <a:spAutoFit/>
          </a:bodyPr>
          <a:lstStyle/>
          <a:p>
            <a:pPr eaLnBrk="0" hangingPunct="0"/>
            <a:r>
              <a:rPr lang="en-GB" sz="1200" b="1" dirty="0" smtClean="0">
                <a:solidFill>
                  <a:srgbClr val="808080"/>
                </a:solidFill>
                <a:latin typeface="Arial" pitchFamily="34" charset="0"/>
                <a:cs typeface="Arial" pitchFamily="34" charset="0"/>
              </a:rPr>
              <a:t>Internet</a:t>
            </a:r>
          </a:p>
          <a:p>
            <a:pPr eaLnBrk="0" hangingPunct="0"/>
            <a:r>
              <a:rPr lang="en-GB" sz="1200" b="1" dirty="0" smtClean="0">
                <a:solidFill>
                  <a:srgbClr val="808080"/>
                </a:solidFill>
                <a:latin typeface="Arial" pitchFamily="34" charset="0"/>
                <a:cs typeface="Arial" pitchFamily="34" charset="0"/>
              </a:rPr>
              <a:t>Intranet</a:t>
            </a:r>
            <a:endParaRPr lang="en-GB" sz="1200" b="1" dirty="0">
              <a:solidFill>
                <a:srgbClr val="808080"/>
              </a:solidFill>
              <a:latin typeface="Arial" pitchFamily="34" charset="0"/>
              <a:cs typeface="Arial" pitchFamily="34" charset="0"/>
            </a:endParaRPr>
          </a:p>
        </p:txBody>
      </p:sp>
      <p:sp>
        <p:nvSpPr>
          <p:cNvPr id="87" name="Content Placeholder 6"/>
          <p:cNvSpPr txBox="1">
            <a:spLocks/>
          </p:cNvSpPr>
          <p:nvPr/>
        </p:nvSpPr>
        <p:spPr>
          <a:xfrm>
            <a:off x="1084937" y="5473968"/>
            <a:ext cx="7152045" cy="1069707"/>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UI Application runs on the web server</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Local caching depends on browser settings</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Form controls and data is exchanged with the web server</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8" name="Flowchart: Magnetic Disk 87"/>
          <p:cNvSpPr/>
          <p:nvPr/>
        </p:nvSpPr>
        <p:spPr>
          <a:xfrm>
            <a:off x="4924425" y="4122738"/>
            <a:ext cx="1466849" cy="858837"/>
          </a:xfrm>
          <a:prstGeom prst="flowChartMagneticDisk">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100000" b="100000"/>
            </a:path>
            <a:tileRect t="-100000" r="-100000"/>
          </a:gra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89" name="Text Box 69"/>
          <p:cNvSpPr txBox="1">
            <a:spLocks noChangeArrowheads="1"/>
          </p:cNvSpPr>
          <p:nvPr/>
        </p:nvSpPr>
        <p:spPr bwMode="auto">
          <a:xfrm>
            <a:off x="5027613" y="4387850"/>
            <a:ext cx="1258678" cy="577081"/>
          </a:xfrm>
          <a:prstGeom prst="rect">
            <a:avLst/>
          </a:prstGeom>
          <a:noFill/>
          <a:ln w="38100">
            <a:noFill/>
            <a:miter lim="800000"/>
            <a:headEnd/>
            <a:tailEnd/>
          </a:ln>
        </p:spPr>
        <p:txBody>
          <a:bodyPr wrap="none">
            <a:spAutoFit/>
          </a:bodyPr>
          <a:lstStyle/>
          <a:p>
            <a:pPr algn="ctr" eaLnBrk="0" hangingPunct="0"/>
            <a:r>
              <a:rPr lang="en-GB" sz="1050" b="1" dirty="0" smtClean="0">
                <a:solidFill>
                  <a:srgbClr val="FFFFFF"/>
                </a:solidFill>
                <a:latin typeface="Arial" pitchFamily="34" charset="0"/>
                <a:cs typeface="Arial" pitchFamily="34" charset="0"/>
              </a:rPr>
              <a:t>Generated</a:t>
            </a:r>
          </a:p>
          <a:p>
            <a:pPr algn="ctr" eaLnBrk="0" hangingPunct="0"/>
            <a:r>
              <a:rPr lang="en-GB" sz="1050" b="1" dirty="0" smtClean="0">
                <a:solidFill>
                  <a:srgbClr val="FFFFFF"/>
                </a:solidFill>
                <a:latin typeface="Arial" pitchFamily="34" charset="0"/>
                <a:cs typeface="Arial" pitchFamily="34" charset="0"/>
              </a:rPr>
              <a:t>ASP.NET</a:t>
            </a:r>
          </a:p>
          <a:p>
            <a:pPr algn="ctr" eaLnBrk="0" hangingPunct="0"/>
            <a:r>
              <a:rPr lang="en-GB" sz="1050" b="1" dirty="0" smtClean="0">
                <a:solidFill>
                  <a:srgbClr val="FFFFFF"/>
                </a:solidFill>
                <a:latin typeface="Arial" pitchFamily="34" charset="0"/>
                <a:cs typeface="Arial" pitchFamily="34" charset="0"/>
              </a:rPr>
              <a:t>Application Files</a:t>
            </a:r>
          </a:p>
        </p:txBody>
      </p:sp>
      <p:sp>
        <p:nvSpPr>
          <p:cNvPr id="98" name="Text Box 69"/>
          <p:cNvSpPr txBox="1">
            <a:spLocks noChangeArrowheads="1"/>
          </p:cNvSpPr>
          <p:nvPr/>
        </p:nvSpPr>
        <p:spPr bwMode="auto">
          <a:xfrm>
            <a:off x="4960938" y="4144683"/>
            <a:ext cx="1373187" cy="253916"/>
          </a:xfrm>
          <a:prstGeom prst="rect">
            <a:avLst/>
          </a:prstGeom>
          <a:noFill/>
          <a:ln w="38100">
            <a:noFill/>
            <a:miter lim="800000"/>
            <a:headEnd/>
            <a:tailEnd/>
          </a:ln>
        </p:spPr>
        <p:txBody>
          <a:bodyPr wrap="square">
            <a:spAutoFit/>
          </a:bodyPr>
          <a:lstStyle/>
          <a:p>
            <a:pPr algn="ctr" eaLnBrk="0" hangingPunct="0"/>
            <a:r>
              <a:rPr lang="en-GB" sz="1050" b="1" dirty="0" smtClean="0">
                <a:solidFill>
                  <a:srgbClr val="FFFFFF"/>
                </a:solidFill>
                <a:latin typeface="Arial" pitchFamily="34" charset="0"/>
                <a:cs typeface="Arial" pitchFamily="34" charset="0"/>
              </a:rPr>
              <a:t>Web Server</a:t>
            </a:r>
          </a:p>
        </p:txBody>
      </p:sp>
      <p:sp>
        <p:nvSpPr>
          <p:cNvPr id="99" name="Text Box 69"/>
          <p:cNvSpPr txBox="1">
            <a:spLocks noChangeArrowheads="1"/>
          </p:cNvSpPr>
          <p:nvPr/>
        </p:nvSpPr>
        <p:spPr bwMode="auto">
          <a:xfrm>
            <a:off x="7666038" y="2578100"/>
            <a:ext cx="1199367" cy="461665"/>
          </a:xfrm>
          <a:prstGeom prst="rect">
            <a:avLst/>
          </a:prstGeom>
          <a:noFill/>
          <a:ln w="38100">
            <a:noFill/>
            <a:miter lim="800000"/>
            <a:headEnd/>
            <a:tailEnd/>
          </a:ln>
        </p:spPr>
        <p:txBody>
          <a:bodyPr wrap="none">
            <a:spAutoFit/>
          </a:bodyPr>
          <a:lstStyle/>
          <a:p>
            <a:pPr eaLnBrk="0" hangingPunct="0"/>
            <a:r>
              <a:rPr lang="en-GB" sz="1200" b="1" dirty="0">
                <a:latin typeface="Arial" pitchFamily="34" charset="0"/>
                <a:cs typeface="Arial" pitchFamily="34" charset="0"/>
              </a:rPr>
              <a:t>EAE/AB </a:t>
            </a:r>
            <a:r>
              <a:rPr lang="en-GB" sz="1200" b="1" dirty="0" smtClean="0">
                <a:latin typeface="Arial" pitchFamily="34" charset="0"/>
                <a:cs typeface="Arial" pitchFamily="34" charset="0"/>
              </a:rPr>
              <a:t>Suite</a:t>
            </a:r>
          </a:p>
          <a:p>
            <a:pPr eaLnBrk="0" hangingPunct="0"/>
            <a:r>
              <a:rPr lang="en-GB" sz="1200" b="1" dirty="0" smtClean="0">
                <a:latin typeface="Arial" pitchFamily="34" charset="0"/>
                <a:cs typeface="Arial" pitchFamily="34" charset="0"/>
              </a:rPr>
              <a:t>Host </a:t>
            </a:r>
            <a:r>
              <a:rPr lang="en-GB" sz="1200" b="1" dirty="0">
                <a:latin typeface="Arial" pitchFamily="34" charset="0"/>
                <a:cs typeface="Arial" pitchFamily="34" charset="0"/>
              </a:rPr>
              <a:t>Systems</a:t>
            </a:r>
          </a:p>
        </p:txBody>
      </p:sp>
      <p:pic>
        <p:nvPicPr>
          <p:cNvPr id="100" name="Picture 99" descr="BoxASPNETWebFormsGenerator.gif"/>
          <p:cNvPicPr>
            <a:picLocks noChangeAspect="1"/>
          </p:cNvPicPr>
          <p:nvPr/>
        </p:nvPicPr>
        <p:blipFill>
          <a:blip r:embed="rId6" cstate="print"/>
          <a:stretch>
            <a:fillRect/>
          </a:stretch>
        </p:blipFill>
        <p:spPr>
          <a:xfrm>
            <a:off x="982800" y="198000"/>
            <a:ext cx="910114" cy="1185482"/>
          </a:xfrm>
          <a:prstGeom prst="rect">
            <a:avLst/>
          </a:prstGeom>
          <a:effectLst>
            <a:outerShdw blurRad="50800" dist="38100" dir="2700000" algn="tl" rotWithShape="0">
              <a:prstClr val="black">
                <a:alpha val="40000"/>
              </a:prstClr>
            </a:outerShdw>
          </a:effectLst>
        </p:spPr>
      </p:pic>
      <p:sp>
        <p:nvSpPr>
          <p:cNvPr id="92" name="Up-Down Arrow 91"/>
          <p:cNvSpPr/>
          <p:nvPr/>
        </p:nvSpPr>
        <p:spPr>
          <a:xfrm>
            <a:off x="5551195" y="3832591"/>
            <a:ext cx="201691" cy="297009"/>
          </a:xfrm>
          <a:prstGeom prst="up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Silverlight versus ASP.NET</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46</a:t>
            </a:fld>
            <a:endParaRPr lang="en-US"/>
          </a:p>
        </p:txBody>
      </p:sp>
      <p:sp>
        <p:nvSpPr>
          <p:cNvPr id="4" name="Content Placeholder 6"/>
          <p:cNvSpPr txBox="1">
            <a:spLocks/>
          </p:cNvSpPr>
          <p:nvPr/>
        </p:nvSpPr>
        <p:spPr>
          <a:xfrm>
            <a:off x="514350" y="1921143"/>
            <a:ext cx="7522607" cy="4355832"/>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More efficient</a:t>
            </a:r>
          </a:p>
          <a:p>
            <a:pPr marL="749300" lvl="1" indent="-292100">
              <a:buClr>
                <a:schemeClr val="accent1"/>
              </a:buClr>
              <a:buSzPct val="70000"/>
              <a:buFont typeface="Wingdings 2"/>
              <a:buChar char=""/>
              <a:defRPr/>
            </a:pPr>
            <a:r>
              <a:rPr lang="en-AU" dirty="0" smtClean="0"/>
              <a:t>Forms are downloaded once only and cached until changed</a:t>
            </a:r>
          </a:p>
          <a:p>
            <a:pPr marL="749300" lvl="1" indent="-292100">
              <a:buClr>
                <a:schemeClr val="accent1"/>
              </a:buClr>
              <a:buSzPct val="70000"/>
              <a:buFont typeface="Wingdings 2"/>
              <a:buChar char=""/>
              <a:defRPr/>
            </a:pPr>
            <a:r>
              <a:rPr lang="en-AU" dirty="0" smtClean="0"/>
              <a:t>Only data is exchanged with the Web Server</a:t>
            </a:r>
          </a:p>
          <a:p>
            <a:pPr marL="749300" lvl="1" indent="-292100">
              <a:buClr>
                <a:schemeClr val="accent1"/>
              </a:buClr>
              <a:buSzPct val="70000"/>
              <a:buFont typeface="Wingdings 2"/>
              <a:buChar char=""/>
              <a:defRPr/>
            </a:pP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b="0" i="0" u="none" strike="noStrike" kern="1200" cap="none" spc="0" normalizeH="0" baseline="0" noProof="0" dirty="0" smtClean="0">
                <a:ln>
                  <a:noFill/>
                </a:ln>
                <a:solidFill>
                  <a:schemeClr val="tx1"/>
                </a:solidFill>
                <a:effectLst/>
                <a:uLnTx/>
                <a:uFillTx/>
                <a:latin typeface="+mn-lt"/>
                <a:ea typeface="+mn-ea"/>
                <a:cs typeface="+mn-cs"/>
              </a:rPr>
              <a:t>Uses less resources on the Web Server</a:t>
            </a:r>
          </a:p>
          <a:p>
            <a:pPr marL="749300" lvl="1" indent="-292100">
              <a:buClr>
                <a:schemeClr val="accent1"/>
              </a:buClr>
              <a:buSzPct val="70000"/>
              <a:buFont typeface="Wingdings 2"/>
              <a:buChar char=""/>
              <a:defRPr/>
            </a:pPr>
            <a:r>
              <a:rPr lang="en-AU" dirty="0" smtClean="0"/>
              <a:t>Forms are processed and rendered locally on the Client</a:t>
            </a:r>
          </a:p>
          <a:p>
            <a:pPr marL="749300" lvl="1" indent="-292100">
              <a:buClr>
                <a:schemeClr val="accent1"/>
              </a:buClr>
              <a:buSzPct val="70000"/>
              <a:buFont typeface="Wingdings 2"/>
              <a:buChar char=""/>
              <a:defRPr/>
            </a:pPr>
            <a:endParaRPr lang="en-AU"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b="0" i="0" u="none" strike="noStrike" kern="1200" cap="none" spc="0" normalizeH="0" baseline="0" noProof="0" dirty="0" smtClean="0">
                <a:ln>
                  <a:noFill/>
                </a:ln>
                <a:solidFill>
                  <a:schemeClr val="tx1"/>
                </a:solidFill>
                <a:effectLst/>
                <a:uLnTx/>
                <a:uFillTx/>
                <a:latin typeface="+mn-lt"/>
                <a:ea typeface="+mn-ea"/>
                <a:cs typeface="+mn-cs"/>
              </a:rPr>
              <a:t>Better end user experience</a:t>
            </a:r>
          </a:p>
          <a:p>
            <a:pPr marL="749300" lvl="1" indent="-292100">
              <a:buClr>
                <a:schemeClr val="accent1"/>
              </a:buClr>
              <a:buSzPct val="70000"/>
              <a:buFont typeface="Wingdings 2"/>
              <a:buChar char=""/>
              <a:defRPr/>
            </a:pPr>
            <a:r>
              <a:rPr lang="en-AU" dirty="0" smtClean="0"/>
              <a:t>Desktop-like experience</a:t>
            </a:r>
          </a:p>
          <a:p>
            <a:pPr marL="749300" lvl="1" indent="-292100">
              <a:buClr>
                <a:schemeClr val="accent1"/>
              </a:buClr>
              <a:buSzPct val="70000"/>
              <a:buFont typeface="Wingdings 2"/>
              <a:buChar char=""/>
              <a:defRPr/>
            </a:pPr>
            <a:r>
              <a:rPr lang="en-AU" dirty="0" smtClean="0"/>
              <a:t>Immediate feedback to user actions</a:t>
            </a:r>
          </a:p>
          <a:p>
            <a:pPr marL="749300" lvl="1" indent="-292100">
              <a:buClr>
                <a:schemeClr val="accent1"/>
              </a:buClr>
              <a:buSzPct val="70000"/>
              <a:buFont typeface="Wingdings 2"/>
              <a:buChar char=""/>
              <a:defRPr/>
            </a:pPr>
            <a:r>
              <a:rPr kumimoji="0" lang="en-AU" b="0" i="0" u="none" strike="noStrike" kern="1200" cap="none" spc="0" normalizeH="0" baseline="0" noProof="0" dirty="0" smtClean="0">
                <a:ln>
                  <a:noFill/>
                </a:ln>
                <a:solidFill>
                  <a:schemeClr val="tx1"/>
                </a:solidFill>
                <a:effectLst/>
                <a:uLnTx/>
                <a:uFillTx/>
                <a:latin typeface="+mn-lt"/>
                <a:ea typeface="+mn-ea"/>
                <a:cs typeface="+mn-cs"/>
              </a:rPr>
              <a:t>Better</a:t>
            </a:r>
            <a:r>
              <a:rPr lang="en-AU" noProof="0" dirty="0" smtClean="0"/>
              <a:t> response time</a:t>
            </a:r>
          </a:p>
          <a:p>
            <a:pPr marL="749300" lvl="1" indent="-292100">
              <a:buClr>
                <a:schemeClr val="accent1"/>
              </a:buClr>
              <a:buSzPct val="70000"/>
              <a:buFont typeface="Wingdings 2"/>
              <a:buChar char=""/>
              <a:defRPr/>
            </a:pPr>
            <a:endParaRPr kumimoji="0" lang="en-AU" b="0" i="0" u="none" strike="noStrike" kern="1200" cap="none" spc="0" normalizeH="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b="0" i="0" u="none" strike="noStrike" kern="1200" cap="none" spc="0" normalizeH="0" baseline="0" noProof="0" dirty="0" smtClean="0">
                <a:ln>
                  <a:noFill/>
                </a:ln>
                <a:solidFill>
                  <a:schemeClr val="tx1"/>
                </a:solidFill>
                <a:effectLst/>
                <a:uLnTx/>
                <a:uFillTx/>
                <a:latin typeface="+mn-lt"/>
                <a:ea typeface="+mn-ea"/>
                <a:cs typeface="+mn-cs"/>
              </a:rPr>
              <a:t>Fewer skills required</a:t>
            </a:r>
          </a:p>
          <a:p>
            <a:pPr marL="749300" lvl="1" indent="-292100">
              <a:buClr>
                <a:schemeClr val="accent1"/>
              </a:buClr>
              <a:buSzPct val="70000"/>
              <a:buFont typeface="Wingdings 2"/>
              <a:buChar char=""/>
              <a:defRPr/>
            </a:pPr>
            <a:r>
              <a:rPr lang="en-AU" dirty="0" smtClean="0"/>
              <a:t>No HTML, JavaScript or AJAX skills required</a:t>
            </a:r>
          </a:p>
          <a:p>
            <a:pPr marL="749300" lvl="1" indent="-292100">
              <a:buClr>
                <a:schemeClr val="accent1"/>
              </a:buClr>
              <a:buSzPct val="70000"/>
              <a:buFont typeface="Wingdings 2"/>
              <a:buChar char=""/>
              <a:defRPr/>
            </a:pPr>
            <a:r>
              <a:rPr lang="en-AU" dirty="0" smtClean="0"/>
              <a:t>XAML skills required</a:t>
            </a: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BoxSilverlightGenerator.gif"/>
          <p:cNvPicPr>
            <a:picLocks noChangeAspect="1"/>
          </p:cNvPicPr>
          <p:nvPr/>
        </p:nvPicPr>
        <p:blipFill>
          <a:blip r:embed="rId3" cstate="print"/>
          <a:stretch>
            <a:fillRect/>
          </a:stretch>
        </p:blipFill>
        <p:spPr>
          <a:xfrm>
            <a:off x="7877175" y="5208151"/>
            <a:ext cx="840307" cy="1093257"/>
          </a:xfrm>
          <a:prstGeom prst="rect">
            <a:avLst/>
          </a:prstGeom>
          <a:effectLst>
            <a:outerShdw blurRad="50800" dist="38100" dir="2700000" algn="tl" rotWithShape="0">
              <a:prstClr val="black">
                <a:alpha val="40000"/>
              </a:prstClr>
            </a:outerShdw>
          </a:effectLst>
        </p:spPr>
      </p:pic>
      <p:pic>
        <p:nvPicPr>
          <p:cNvPr id="7" name="Picture 6" descr="BoxASPNETWebFormsGenerator.gif"/>
          <p:cNvPicPr>
            <a:picLocks noChangeAspect="1"/>
          </p:cNvPicPr>
          <p:nvPr/>
        </p:nvPicPr>
        <p:blipFill>
          <a:blip r:embed="rId4" cstate="print"/>
          <a:stretch>
            <a:fillRect/>
          </a:stretch>
        </p:blipFill>
        <p:spPr>
          <a:xfrm>
            <a:off x="7017982" y="5208148"/>
            <a:ext cx="835819" cy="1088708"/>
          </a:xfrm>
          <a:prstGeom prst="rect">
            <a:avLst/>
          </a:prstGeom>
          <a:effectLst>
            <a:outerShdw blurRad="50800" dist="38100" dir="2700000" algn="tl" rotWithShape="0">
              <a:prstClr val="black">
                <a:alpha val="40000"/>
              </a:prstClr>
            </a:outerShdw>
          </a:effectLst>
        </p:spPr>
      </p:pic>
      <p:graphicFrame>
        <p:nvGraphicFramePr>
          <p:cNvPr id="8" name="Table 7"/>
          <p:cNvGraphicFramePr>
            <a:graphicFrameLocks noGrp="1"/>
          </p:cNvGraphicFramePr>
          <p:nvPr/>
        </p:nvGraphicFramePr>
        <p:xfrm>
          <a:off x="5419725" y="3778250"/>
          <a:ext cx="3295650" cy="1403138"/>
        </p:xfrm>
        <a:graphic>
          <a:graphicData uri="http://schemas.openxmlformats.org/drawingml/2006/table">
            <a:tbl>
              <a:tblPr firstRow="1" bandRow="1">
                <a:tableStyleId>{5C22544A-7EE6-4342-B048-85BDC9FD1C3A}</a:tableStyleId>
              </a:tblPr>
              <a:tblGrid>
                <a:gridCol w="1587500"/>
                <a:gridCol w="854075"/>
                <a:gridCol w="854075"/>
              </a:tblGrid>
              <a:tr h="610658">
                <a:tc>
                  <a:txBody>
                    <a:bodyPr/>
                    <a:lstStyle/>
                    <a:p>
                      <a:r>
                        <a:rPr lang="en-AU" sz="1000" dirty="0" smtClean="0">
                          <a:latin typeface="Arial" pitchFamily="34" charset="0"/>
                          <a:cs typeface="Arial" pitchFamily="34" charset="0"/>
                        </a:rPr>
                        <a:t>Transaction Size</a:t>
                      </a:r>
                    </a:p>
                    <a:p>
                      <a:r>
                        <a:rPr lang="en-AU" sz="1000" dirty="0" smtClean="0">
                          <a:latin typeface="Arial" pitchFamily="34" charset="0"/>
                          <a:cs typeface="Arial" pitchFamily="34" charset="0"/>
                        </a:rPr>
                        <a:t>(Sample System</a:t>
                      </a:r>
                    </a:p>
                    <a:p>
                      <a:r>
                        <a:rPr lang="en-AU" sz="1000" dirty="0" smtClean="0">
                          <a:latin typeface="Arial" pitchFamily="34" charset="0"/>
                          <a:cs typeface="Arial" pitchFamily="34" charset="0"/>
                        </a:rPr>
                        <a:t>CUST Ispec) in Bytes</a:t>
                      </a:r>
                      <a:endParaRPr lang="en-AU" sz="1000" dirty="0">
                        <a:latin typeface="Arial" pitchFamily="34" charset="0"/>
                        <a:cs typeface="Arial" pitchFamily="34" charset="0"/>
                      </a:endParaRPr>
                    </a:p>
                  </a:txBody>
                  <a:tcPr/>
                </a:tc>
                <a:tc>
                  <a:txBody>
                    <a:bodyPr/>
                    <a:lstStyle/>
                    <a:p>
                      <a:pPr algn="r"/>
                      <a:r>
                        <a:rPr lang="en-AU" sz="1000" dirty="0" smtClean="0">
                          <a:latin typeface="Arial" pitchFamily="34" charset="0"/>
                          <a:cs typeface="Arial" pitchFamily="34" charset="0"/>
                        </a:rPr>
                        <a:t>ASP.NET</a:t>
                      </a:r>
                      <a:endParaRPr lang="en-AU" sz="1000" dirty="0">
                        <a:latin typeface="Arial" pitchFamily="34" charset="0"/>
                        <a:cs typeface="Arial" pitchFamily="34" charset="0"/>
                      </a:endParaRPr>
                    </a:p>
                  </a:txBody>
                  <a:tcPr/>
                </a:tc>
                <a:tc>
                  <a:txBody>
                    <a:bodyPr/>
                    <a:lstStyle/>
                    <a:p>
                      <a:pPr algn="r"/>
                      <a:r>
                        <a:rPr lang="en-AU" sz="1000" dirty="0" smtClean="0">
                          <a:latin typeface="Arial" pitchFamily="34" charset="0"/>
                          <a:cs typeface="Arial" pitchFamily="34" charset="0"/>
                        </a:rPr>
                        <a:t>Silverlight</a:t>
                      </a:r>
                      <a:endParaRPr lang="en-AU" sz="1000" dirty="0">
                        <a:latin typeface="Arial" pitchFamily="34" charset="0"/>
                        <a:cs typeface="Arial" pitchFamily="34" charset="0"/>
                      </a:endParaRPr>
                    </a:p>
                  </a:txBody>
                  <a:tcPr/>
                </a:tc>
              </a:tr>
              <a:tr h="335492">
                <a:tc>
                  <a:txBody>
                    <a:bodyPr/>
                    <a:lstStyle/>
                    <a:p>
                      <a:r>
                        <a:rPr lang="en-AU" sz="1000" dirty="0" smtClean="0">
                          <a:latin typeface="Arial" pitchFamily="34" charset="0"/>
                          <a:cs typeface="Arial" pitchFamily="34" charset="0"/>
                        </a:rPr>
                        <a:t>Client to Web Server</a:t>
                      </a:r>
                    </a:p>
                    <a:p>
                      <a:r>
                        <a:rPr lang="en-AU" sz="1000" dirty="0" smtClean="0">
                          <a:latin typeface="Arial" pitchFamily="34" charset="0"/>
                          <a:cs typeface="Arial" pitchFamily="34" charset="0"/>
                        </a:rPr>
                        <a:t>(Request Message)</a:t>
                      </a:r>
                      <a:endParaRPr lang="en-AU" sz="1000" dirty="0">
                        <a:latin typeface="Arial" pitchFamily="34" charset="0"/>
                        <a:cs typeface="Arial" pitchFamily="34" charset="0"/>
                      </a:endParaRPr>
                    </a:p>
                  </a:txBody>
                  <a:tcPr/>
                </a:tc>
                <a:tc>
                  <a:txBody>
                    <a:bodyPr/>
                    <a:lstStyle/>
                    <a:p>
                      <a:pPr algn="r"/>
                      <a:r>
                        <a:rPr lang="en-AU" sz="1000" dirty="0" smtClean="0">
                          <a:latin typeface="Arial" pitchFamily="34" charset="0"/>
                          <a:cs typeface="Arial" pitchFamily="34" charset="0"/>
                        </a:rPr>
                        <a:t>1121</a:t>
                      </a:r>
                      <a:endParaRPr lang="en-AU" sz="1000" dirty="0">
                        <a:latin typeface="Arial" pitchFamily="34" charset="0"/>
                        <a:cs typeface="Arial" pitchFamily="34" charset="0"/>
                      </a:endParaRPr>
                    </a:p>
                  </a:txBody>
                  <a:tcPr/>
                </a:tc>
                <a:tc>
                  <a:txBody>
                    <a:bodyPr/>
                    <a:lstStyle/>
                    <a:p>
                      <a:pPr algn="r"/>
                      <a:r>
                        <a:rPr lang="en-AU" sz="1000" dirty="0" smtClean="0">
                          <a:latin typeface="Arial" pitchFamily="34" charset="0"/>
                          <a:cs typeface="Arial" pitchFamily="34" charset="0"/>
                        </a:rPr>
                        <a:t>782</a:t>
                      </a:r>
                      <a:endParaRPr lang="en-AU" sz="1000" dirty="0">
                        <a:latin typeface="Arial" pitchFamily="34" charset="0"/>
                        <a:cs typeface="Arial" pitchFamily="34" charset="0"/>
                      </a:endParaRPr>
                    </a:p>
                  </a:txBody>
                  <a:tcPr/>
                </a:tc>
              </a:tr>
              <a:tr h="333375">
                <a:tc>
                  <a:txBody>
                    <a:bodyPr/>
                    <a:lstStyle/>
                    <a:p>
                      <a:r>
                        <a:rPr lang="en-AU" sz="1000" dirty="0" smtClean="0">
                          <a:latin typeface="Arial" pitchFamily="34" charset="0"/>
                          <a:cs typeface="Arial" pitchFamily="34" charset="0"/>
                        </a:rPr>
                        <a:t>Web Server to Client</a:t>
                      </a:r>
                    </a:p>
                    <a:p>
                      <a:r>
                        <a:rPr lang="en-AU" sz="1000" dirty="0" smtClean="0">
                          <a:latin typeface="Arial" pitchFamily="34" charset="0"/>
                          <a:cs typeface="Arial" pitchFamily="34" charset="0"/>
                        </a:rPr>
                        <a:t>(Response Message)</a:t>
                      </a:r>
                      <a:endParaRPr lang="en-AU" sz="1000" dirty="0">
                        <a:latin typeface="Arial" pitchFamily="34" charset="0"/>
                        <a:cs typeface="Arial" pitchFamily="34" charset="0"/>
                      </a:endParaRPr>
                    </a:p>
                  </a:txBody>
                  <a:tcPr/>
                </a:tc>
                <a:tc>
                  <a:txBody>
                    <a:bodyPr/>
                    <a:lstStyle/>
                    <a:p>
                      <a:pPr algn="r"/>
                      <a:r>
                        <a:rPr lang="en-AU" sz="1000" dirty="0" smtClean="0">
                          <a:latin typeface="Arial" pitchFamily="34" charset="0"/>
                          <a:cs typeface="Arial" pitchFamily="34" charset="0"/>
                        </a:rPr>
                        <a:t>17568</a:t>
                      </a:r>
                      <a:endParaRPr lang="en-AU" sz="1000" dirty="0">
                        <a:latin typeface="Arial" pitchFamily="34" charset="0"/>
                        <a:cs typeface="Arial" pitchFamily="34" charset="0"/>
                      </a:endParaRPr>
                    </a:p>
                  </a:txBody>
                  <a:tcPr/>
                </a:tc>
                <a:tc>
                  <a:txBody>
                    <a:bodyPr/>
                    <a:lstStyle/>
                    <a:p>
                      <a:pPr algn="r"/>
                      <a:r>
                        <a:rPr lang="en-AU" sz="1000" dirty="0" smtClean="0">
                          <a:latin typeface="Arial" pitchFamily="34" charset="0"/>
                          <a:cs typeface="Arial" pitchFamily="34" charset="0"/>
                        </a:rPr>
                        <a:t>2352</a:t>
                      </a:r>
                      <a:endParaRPr lang="en-AU" sz="1000" dirty="0">
                        <a:latin typeface="Arial" pitchFamily="34" charset="0"/>
                        <a:cs typeface="Arial" pitchFamily="34" charset="0"/>
                      </a:endParaRPr>
                    </a:p>
                  </a:txBody>
                  <a:tcPr/>
                </a:tc>
              </a:tr>
            </a:tbl>
          </a:graphicData>
        </a:graphic>
      </p:graphicFrame>
      <p:sp>
        <p:nvSpPr>
          <p:cNvPr id="9" name="Title 1"/>
          <p:cNvSpPr txBox="1">
            <a:spLocks/>
          </p:cNvSpPr>
          <p:nvPr/>
        </p:nvSpPr>
        <p:spPr>
          <a:xfrm>
            <a:off x="466724" y="1504951"/>
            <a:ext cx="8677276" cy="438150"/>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defTabSz="914400" rtl="0" eaLnBrk="1" fontAlgn="auto" latinLnBrk="0" hangingPunct="1">
              <a:lnSpc>
                <a:spcPct val="100000"/>
              </a:lnSpc>
              <a:spcBef>
                <a:spcPct val="0"/>
              </a:spcBef>
              <a:spcAft>
                <a:spcPts val="0"/>
              </a:spcAft>
              <a:buClrTx/>
              <a:buSzTx/>
              <a:buFontTx/>
              <a:buNone/>
              <a:tabLst/>
              <a:defRPr/>
            </a:pPr>
            <a:r>
              <a:rPr lang="en-US" sz="2000" b="1"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Silverlight </a:t>
            </a:r>
            <a:r>
              <a:rPr lang="en-US" sz="2000" b="1"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advantages</a:t>
            </a:r>
            <a:r>
              <a:rPr lang="en-US" sz="2000" b="1"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a:t>
            </a:r>
            <a:endParaRPr kumimoji="0" lang="en-US" sz="2000" b="1"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WCF Services Generator</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47</a:t>
            </a:fld>
            <a:endParaRPr lang="en-US"/>
          </a:p>
        </p:txBody>
      </p:sp>
      <p:pic>
        <p:nvPicPr>
          <p:cNvPr id="5" name="Picture 4" descr="BoxWCFGenerator.gif"/>
          <p:cNvPicPr>
            <a:picLocks noChangeAspect="1"/>
          </p:cNvPicPr>
          <p:nvPr/>
        </p:nvPicPr>
        <p:blipFill>
          <a:blip r:embed="rId3" cstate="print"/>
          <a:stretch>
            <a:fillRect/>
          </a:stretch>
        </p:blipFill>
        <p:spPr>
          <a:xfrm>
            <a:off x="466280" y="1572832"/>
            <a:ext cx="1644587" cy="2144744"/>
          </a:xfrm>
          <a:prstGeom prst="rect">
            <a:avLst/>
          </a:prstGeom>
          <a:effectLst>
            <a:outerShdw blurRad="50800" dist="38100" dir="2700000" algn="tl" rotWithShape="0">
              <a:prstClr val="black">
                <a:alpha val="40000"/>
              </a:prstClr>
            </a:outerShdw>
          </a:effectLst>
        </p:spPr>
      </p:pic>
      <p:sp>
        <p:nvSpPr>
          <p:cNvPr id="7" name="Text Box 11"/>
          <p:cNvSpPr txBox="1">
            <a:spLocks noChangeArrowheads="1"/>
          </p:cNvSpPr>
          <p:nvPr/>
        </p:nvSpPr>
        <p:spPr bwMode="auto">
          <a:xfrm>
            <a:off x="2136775" y="1465200"/>
            <a:ext cx="6959600" cy="2287806"/>
          </a:xfrm>
          <a:prstGeom prst="rect">
            <a:avLst/>
          </a:prstGeom>
          <a:noFill/>
          <a:ln w="9525">
            <a:noFill/>
            <a:miter lim="800000"/>
            <a:headEnd/>
            <a:tailEnd/>
          </a:ln>
        </p:spPr>
        <p:txBody>
          <a:bodyPr wrap="square">
            <a:spAutoFit/>
          </a:bodyPr>
          <a:lstStyle/>
          <a:p>
            <a:pPr marL="180975" indent="-180975">
              <a:spcBef>
                <a:spcPts val="400"/>
              </a:spcBef>
              <a:buFont typeface="Arial" pitchFamily="34" charset="0"/>
              <a:buChar char="•"/>
            </a:pPr>
            <a:r>
              <a:rPr lang="en-US" dirty="0" smtClean="0"/>
              <a:t>Create Services Interface for Microsoft Windows Communication Foundation</a:t>
            </a:r>
          </a:p>
          <a:p>
            <a:pPr marL="180975" indent="-180975">
              <a:spcBef>
                <a:spcPts val="400"/>
              </a:spcBef>
              <a:buFont typeface="Arial" pitchFamily="34" charset="0"/>
              <a:buChar char="•"/>
            </a:pPr>
            <a:r>
              <a:rPr lang="en-US" dirty="0" smtClean="0"/>
              <a:t>Based on the Microsoft WCF LOB Adapter SDK</a:t>
            </a:r>
          </a:p>
          <a:p>
            <a:pPr marL="180975" indent="-180975">
              <a:spcBef>
                <a:spcPts val="400"/>
              </a:spcBef>
              <a:buFont typeface="Arial" pitchFamily="34" charset="0"/>
              <a:buChar char="•"/>
            </a:pPr>
            <a:r>
              <a:rPr lang="en-US" dirty="0" smtClean="0"/>
              <a:t>Enables a Services Oriented Architecture (SOA)</a:t>
            </a:r>
          </a:p>
          <a:p>
            <a:pPr marL="180975" indent="-180975">
              <a:spcBef>
                <a:spcPts val="400"/>
              </a:spcBef>
              <a:buFont typeface="Arial" pitchFamily="34" charset="0"/>
              <a:buChar char="•"/>
            </a:pPr>
            <a:r>
              <a:rPr lang="en-US" dirty="0" smtClean="0"/>
              <a:t>Provides Web Services interface based on Industry Standards</a:t>
            </a:r>
          </a:p>
          <a:p>
            <a:pPr marL="180975" indent="-180975">
              <a:spcBef>
                <a:spcPts val="400"/>
              </a:spcBef>
              <a:buFont typeface="Arial" pitchFamily="34" charset="0"/>
              <a:buChar char="•"/>
            </a:pPr>
            <a:r>
              <a:rPr lang="en-US" dirty="0" smtClean="0"/>
              <a:t>Integrates with BizTalk and .NET Apps (WinForms, WPF)</a:t>
            </a:r>
          </a:p>
          <a:p>
            <a:pPr marL="180975" indent="-180975">
              <a:spcBef>
                <a:spcPts val="400"/>
              </a:spcBef>
              <a:buFont typeface="Arial" pitchFamily="34" charset="0"/>
              <a:buChar char="•"/>
            </a:pPr>
            <a:r>
              <a:rPr lang="en-US" dirty="0" smtClean="0"/>
              <a:t>Highly customizable</a:t>
            </a:r>
          </a:p>
        </p:txBody>
      </p:sp>
      <p:pic>
        <p:nvPicPr>
          <p:cNvPr id="10" name="Picture 9" descr="WCF1.png"/>
          <p:cNvPicPr>
            <a:picLocks noChangeAspect="1"/>
          </p:cNvPicPr>
          <p:nvPr/>
        </p:nvPicPr>
        <p:blipFill>
          <a:blip r:embed="rId4" cstate="print"/>
          <a:stretch>
            <a:fillRect/>
          </a:stretch>
        </p:blipFill>
        <p:spPr>
          <a:xfrm>
            <a:off x="2599624" y="3876055"/>
            <a:ext cx="3086803" cy="2762880"/>
          </a:xfrm>
          <a:prstGeom prst="rect">
            <a:avLst/>
          </a:prstGeom>
        </p:spPr>
      </p:pic>
      <p:pic>
        <p:nvPicPr>
          <p:cNvPr id="11" name="Picture 10" descr="WCF2.png"/>
          <p:cNvPicPr>
            <a:picLocks noChangeAspect="1"/>
          </p:cNvPicPr>
          <p:nvPr/>
        </p:nvPicPr>
        <p:blipFill>
          <a:blip r:embed="rId5" cstate="print"/>
          <a:stretch>
            <a:fillRect/>
          </a:stretch>
        </p:blipFill>
        <p:spPr>
          <a:xfrm>
            <a:off x="5610017" y="3876055"/>
            <a:ext cx="952717" cy="2762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In Summary…</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48</a:t>
            </a:fld>
            <a:endParaRPr lang="en-US"/>
          </a:p>
        </p:txBody>
      </p:sp>
      <p:sp>
        <p:nvSpPr>
          <p:cNvPr id="4" name="Content Placeholder 2"/>
          <p:cNvSpPr>
            <a:spLocks noGrp="1"/>
          </p:cNvSpPr>
          <p:nvPr>
            <p:ph idx="1"/>
          </p:nvPr>
        </p:nvSpPr>
        <p:spPr>
          <a:xfrm>
            <a:off x="514351" y="1487868"/>
            <a:ext cx="6913083" cy="3903282"/>
          </a:xfrm>
        </p:spPr>
        <p:txBody>
          <a:bodyPr>
            <a:noAutofit/>
          </a:bodyPr>
          <a:lstStyle/>
          <a:p>
            <a:pPr>
              <a:spcBef>
                <a:spcPts val="900"/>
              </a:spcBef>
              <a:buNone/>
            </a:pPr>
            <a:r>
              <a:rPr lang="en-US" sz="2200" dirty="0" smtClean="0"/>
              <a:t>The CTC Solution</a:t>
            </a:r>
          </a:p>
          <a:p>
            <a:pPr>
              <a:spcBef>
                <a:spcPts val="900"/>
              </a:spcBef>
            </a:pPr>
            <a:r>
              <a:rPr lang="en-US" sz="2200" dirty="0" smtClean="0"/>
              <a:t>Modernizes your EAE and AB Suite systems with little effort</a:t>
            </a:r>
          </a:p>
          <a:p>
            <a:pPr>
              <a:spcBef>
                <a:spcPts val="900"/>
              </a:spcBef>
            </a:pPr>
            <a:r>
              <a:rPr lang="en-US" sz="2200" dirty="0" smtClean="0"/>
              <a:t>Allows you to take advantage of the latest in UI Technology from Microsoft</a:t>
            </a:r>
          </a:p>
          <a:p>
            <a:pPr>
              <a:spcBef>
                <a:spcPts val="900"/>
              </a:spcBef>
            </a:pPr>
            <a:r>
              <a:rPr lang="en-US" sz="2200" dirty="0" smtClean="0"/>
              <a:t>Allows unrestricted access to the capabilities of the chosen technology (ASP.NET, WPF, Silverlight and WCF)</a:t>
            </a:r>
          </a:p>
          <a:p>
            <a:pPr>
              <a:spcBef>
                <a:spcPts val="900"/>
              </a:spcBef>
            </a:pPr>
            <a:r>
              <a:rPr lang="en-US" sz="2200" dirty="0" smtClean="0"/>
              <a:t>No training required to use the CTC generators</a:t>
            </a:r>
            <a:endParaRPr lang="en-US" sz="2200" dirty="0" smtClean="0">
              <a:solidFill>
                <a:srgbClr val="FFC000"/>
              </a:solidFill>
            </a:endParaRPr>
          </a:p>
          <a:p>
            <a:pPr>
              <a:spcBef>
                <a:spcPts val="900"/>
              </a:spcBef>
              <a:buNone/>
            </a:pPr>
            <a:endParaRPr lang="en-US" sz="2200" dirty="0" smtClean="0"/>
          </a:p>
        </p:txBody>
      </p:sp>
      <p:sp>
        <p:nvSpPr>
          <p:cNvPr id="5" name="Title 1"/>
          <p:cNvSpPr txBox="1">
            <a:spLocks/>
          </p:cNvSpPr>
          <p:nvPr/>
        </p:nvSpPr>
        <p:spPr>
          <a:xfrm>
            <a:off x="797463" y="5583601"/>
            <a:ext cx="5850987" cy="678607"/>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rgbClr val="B54A01"/>
                </a:solidFill>
                <a:effectLst>
                  <a:outerShdw blurRad="38100" dist="25500" dir="5400000" algn="tl" rotWithShape="0">
                    <a:srgbClr val="000000">
                      <a:satMod val="180000"/>
                      <a:alpha val="75000"/>
                    </a:srgbClr>
                  </a:outerShdw>
                </a:effectLst>
                <a:latin typeface="+mj-lt"/>
                <a:ea typeface="+mj-ea"/>
                <a:cs typeface="+mj-cs"/>
              </a:rPr>
              <a:t>www.ClientTools.com.au</a:t>
            </a:r>
            <a:endParaRPr kumimoji="0" lang="en-US" sz="32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mj-lt"/>
              <a:ea typeface="+mj-ea"/>
              <a:cs typeface="+mj-cs"/>
            </a:endParaRPr>
          </a:p>
        </p:txBody>
      </p:sp>
      <p:grpSp>
        <p:nvGrpSpPr>
          <p:cNvPr id="7" name="Group 8"/>
          <p:cNvGrpSpPr>
            <a:grpSpLocks noChangeAspect="1"/>
          </p:cNvGrpSpPr>
          <p:nvPr/>
        </p:nvGrpSpPr>
        <p:grpSpPr>
          <a:xfrm>
            <a:off x="7293170" y="1817069"/>
            <a:ext cx="937043" cy="932685"/>
            <a:chOff x="4143372" y="285728"/>
            <a:chExt cx="682625" cy="679450"/>
          </a:xfrm>
          <a:effectLst>
            <a:outerShdw blurRad="50800" dist="38100" dir="2700000" algn="tl" rotWithShape="0">
              <a:prstClr val="black">
                <a:alpha val="40000"/>
              </a:prstClr>
            </a:outerShdw>
          </a:effectLst>
        </p:grpSpPr>
        <p:pic>
          <p:nvPicPr>
            <p:cNvPr id="8"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9"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10"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sp>
        <p:nvSpPr>
          <p:cNvPr id="11" name="TextBox 10"/>
          <p:cNvSpPr txBox="1"/>
          <p:nvPr/>
        </p:nvSpPr>
        <p:spPr>
          <a:xfrm>
            <a:off x="833033" y="5371409"/>
            <a:ext cx="4205691" cy="338554"/>
          </a:xfrm>
          <a:prstGeom prst="rect">
            <a:avLst/>
          </a:prstGeom>
          <a:noFill/>
        </p:spPr>
        <p:txBody>
          <a:bodyPr wrap="square" rtlCol="0">
            <a:spAutoFit/>
          </a:bodyPr>
          <a:lstStyle/>
          <a:p>
            <a:r>
              <a:rPr lang="en-US" sz="1600" dirty="0" smtClean="0">
                <a:solidFill>
                  <a:srgbClr val="FFC000"/>
                </a:solidFill>
              </a:rPr>
              <a:t>Free trial versions available for download</a:t>
            </a:r>
            <a:endParaRPr lang="en-US" sz="1600" dirty="0">
              <a:solidFill>
                <a:srgbClr val="FFC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a:spLocks noChangeAspect="1"/>
          </p:cNvSpPr>
          <p:nvPr/>
        </p:nvSpPr>
        <p:spPr>
          <a:xfrm>
            <a:off x="3657600" y="1047750"/>
            <a:ext cx="1819274" cy="1819274"/>
          </a:xfrm>
          <a:prstGeom prst="ellipse">
            <a:avLst/>
          </a:prstGeom>
          <a:gradFill flip="none" rotWithShape="1">
            <a:gsLst>
              <a:gs pos="0">
                <a:schemeClr val="accent5">
                  <a:shade val="58000"/>
                  <a:satMod val="150000"/>
                </a:schemeClr>
              </a:gs>
              <a:gs pos="72000">
                <a:schemeClr val="accent5">
                  <a:tint val="90000"/>
                  <a:satMod val="135000"/>
                </a:schemeClr>
              </a:gs>
              <a:gs pos="100000">
                <a:schemeClr val="accent5">
                  <a:tint val="80000"/>
                  <a:satMod val="155000"/>
                </a:schemeClr>
              </a:gs>
            </a:gsLst>
            <a:lin ang="2700000" scaled="1"/>
            <a:tileRect/>
          </a:gradFill>
          <a:scene3d>
            <a:camera prst="orthographicFront" fov="0">
              <a:rot lat="0" lon="0" rev="0"/>
            </a:camera>
            <a:lightRig rig="soft" dir="tl">
              <a:rot lat="0" lon="0" rev="20000000"/>
            </a:lightRig>
          </a:scene3d>
          <a:sp3d prstMaterial="matte">
            <a:bevelT w="63500" h="63500" prst="softRoun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8" name="Slide Number Placeholder 17"/>
          <p:cNvSpPr>
            <a:spLocks noGrp="1"/>
          </p:cNvSpPr>
          <p:nvPr>
            <p:ph type="sldNum" sz="quarter" idx="12"/>
          </p:nvPr>
        </p:nvSpPr>
        <p:spPr/>
        <p:txBody>
          <a:bodyPr/>
          <a:lstStyle/>
          <a:p>
            <a:fld id="{F3A0A0BA-DD78-4A37-8551-C21259D5916B}" type="slidenum">
              <a:rPr lang="en-US" smtClean="0"/>
              <a:pPr/>
              <a:t>49</a:t>
            </a:fld>
            <a:endParaRPr lang="en-US"/>
          </a:p>
        </p:txBody>
      </p:sp>
      <p:grpSp>
        <p:nvGrpSpPr>
          <p:cNvPr id="4" name="Group 8"/>
          <p:cNvGrpSpPr>
            <a:grpSpLocks noChangeAspect="1"/>
          </p:cNvGrpSpPr>
          <p:nvPr/>
        </p:nvGrpSpPr>
        <p:grpSpPr>
          <a:xfrm>
            <a:off x="4102295" y="1493219"/>
            <a:ext cx="937043" cy="932685"/>
            <a:chOff x="4143372" y="285728"/>
            <a:chExt cx="682625" cy="679450"/>
          </a:xfrm>
          <a:effectLst>
            <a:outerShdw blurRad="50800" dist="38100" dir="2700000" algn="tl" rotWithShape="0">
              <a:prstClr val="black">
                <a:alpha val="40000"/>
              </a:prstClr>
            </a:outerShdw>
          </a:effectLst>
        </p:grpSpPr>
        <p:pic>
          <p:nvPicPr>
            <p:cNvPr id="5"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7"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8"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sp>
        <p:nvSpPr>
          <p:cNvPr id="10" name="Title 1"/>
          <p:cNvSpPr txBox="1">
            <a:spLocks/>
          </p:cNvSpPr>
          <p:nvPr/>
        </p:nvSpPr>
        <p:spPr>
          <a:xfrm>
            <a:off x="171450" y="5069251"/>
            <a:ext cx="8791575" cy="678607"/>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B54A01"/>
                </a:solidFill>
                <a:effectLst>
                  <a:outerShdw blurRad="38100" dist="25500" dir="5400000" algn="tl" rotWithShape="0">
                    <a:srgbClr val="000000">
                      <a:satMod val="180000"/>
                      <a:alpha val="75000"/>
                    </a:srgbClr>
                  </a:outerShdw>
                </a:effectLst>
                <a:latin typeface="+mj-lt"/>
                <a:ea typeface="+mj-ea"/>
                <a:cs typeface="+mj-cs"/>
              </a:rPr>
              <a:t>www.ClientTools.com.au</a:t>
            </a:r>
            <a:endParaRPr kumimoji="0" lang="en-US" sz="32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mj-lt"/>
              <a:ea typeface="+mj-ea"/>
              <a:cs typeface="+mj-cs"/>
            </a:endParaRPr>
          </a:p>
        </p:txBody>
      </p:sp>
      <p:grpSp>
        <p:nvGrpSpPr>
          <p:cNvPr id="11" name="Group 10"/>
          <p:cNvGrpSpPr/>
          <p:nvPr/>
        </p:nvGrpSpPr>
        <p:grpSpPr>
          <a:xfrm>
            <a:off x="2098253" y="3083575"/>
            <a:ext cx="4935557" cy="1429439"/>
            <a:chOff x="2060153" y="1159525"/>
            <a:chExt cx="4935557" cy="1429439"/>
          </a:xfrm>
        </p:grpSpPr>
        <p:sp>
          <p:nvSpPr>
            <p:cNvPr id="12" name="Title 1"/>
            <p:cNvSpPr txBox="1">
              <a:spLocks/>
            </p:cNvSpPr>
            <p:nvPr/>
          </p:nvSpPr>
          <p:spPr>
            <a:xfrm>
              <a:off x="2192067" y="1773716"/>
              <a:ext cx="4682480" cy="815248"/>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rPr>
                <a:t>Consultancy</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13" name="Title 1"/>
            <p:cNvSpPr txBox="1">
              <a:spLocks/>
            </p:cNvSpPr>
            <p:nvPr/>
          </p:nvSpPr>
          <p:spPr>
            <a:xfrm>
              <a:off x="2060153" y="1159525"/>
              <a:ext cx="2599981"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Client</a:t>
              </a:r>
              <a:endParaRPr kumimoji="0" lang="en-US" sz="54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14" name="Title 1"/>
            <p:cNvSpPr txBox="1">
              <a:spLocks/>
            </p:cNvSpPr>
            <p:nvPr/>
          </p:nvSpPr>
          <p:spPr>
            <a:xfrm>
              <a:off x="4693201" y="1159527"/>
              <a:ext cx="2302509"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Tools</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Successful Software Projects</a:t>
            </a:r>
            <a:endParaRPr lang="en-AU" dirty="0"/>
          </a:p>
        </p:txBody>
      </p:sp>
      <p:sp>
        <p:nvSpPr>
          <p:cNvPr id="3" name="Content Placeholder 2"/>
          <p:cNvSpPr>
            <a:spLocks noGrp="1"/>
          </p:cNvSpPr>
          <p:nvPr>
            <p:ph idx="1"/>
          </p:nvPr>
        </p:nvSpPr>
        <p:spPr>
          <a:xfrm>
            <a:off x="609600" y="1598612"/>
            <a:ext cx="7229475" cy="4526280"/>
          </a:xfrm>
        </p:spPr>
        <p:txBody>
          <a:bodyPr/>
          <a:lstStyle/>
          <a:p>
            <a:pPr marL="0" indent="0">
              <a:spcBef>
                <a:spcPts val="1200"/>
              </a:spcBef>
              <a:buNone/>
            </a:pPr>
            <a:r>
              <a:rPr lang="en-AU" dirty="0" smtClean="0"/>
              <a:t>One important measurement of a successful software project is:</a:t>
            </a:r>
          </a:p>
          <a:p>
            <a:pPr>
              <a:spcBef>
                <a:spcPts val="1200"/>
              </a:spcBef>
            </a:pPr>
            <a:r>
              <a:rPr lang="en-AU" dirty="0" smtClean="0">
                <a:solidFill>
                  <a:srgbClr val="FF0000"/>
                </a:solidFill>
              </a:rPr>
              <a:t>User Adoption</a:t>
            </a:r>
          </a:p>
          <a:p>
            <a:pPr>
              <a:spcBef>
                <a:spcPts val="1200"/>
              </a:spcBef>
              <a:buNone/>
            </a:pPr>
            <a:r>
              <a:rPr lang="en-AU" dirty="0" smtClean="0"/>
              <a:t>How to achieve that:</a:t>
            </a:r>
          </a:p>
          <a:p>
            <a:pPr>
              <a:spcBef>
                <a:spcPts val="1200"/>
              </a:spcBef>
            </a:pPr>
            <a:r>
              <a:rPr lang="en-AU" dirty="0" smtClean="0">
                <a:solidFill>
                  <a:srgbClr val="FF0000"/>
                </a:solidFill>
              </a:rPr>
              <a:t>Provide a Good User Experience</a:t>
            </a:r>
            <a:endParaRPr lang="en-AU" dirty="0">
              <a:solidFill>
                <a:srgbClr val="FF0000"/>
              </a:solidFill>
            </a:endParaRPr>
          </a:p>
        </p:txBody>
      </p:sp>
      <p:sp>
        <p:nvSpPr>
          <p:cNvPr id="4" name="Slide Number Placeholder 3"/>
          <p:cNvSpPr>
            <a:spLocks noGrp="1"/>
          </p:cNvSpPr>
          <p:nvPr>
            <p:ph type="sldNum" sz="quarter" idx="11"/>
          </p:nvPr>
        </p:nvSpPr>
        <p:spPr/>
        <p:txBody>
          <a:bodyPr/>
          <a:lstStyle/>
          <a:p>
            <a:fld id="{F3A0A0BA-DD78-4A37-8551-C21259D5916B}"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8667750" cy="1143000"/>
          </a:xfrm>
        </p:spPr>
        <p:txBody>
          <a:bodyPr>
            <a:noAutofit/>
          </a:bodyPr>
          <a:lstStyle/>
          <a:p>
            <a:r>
              <a:rPr lang="en-AU" sz="4000" dirty="0" smtClean="0"/>
              <a:t>Criteria for Good User Experience</a:t>
            </a:r>
            <a:endParaRPr lang="en-AU" sz="4000" dirty="0"/>
          </a:p>
        </p:txBody>
      </p:sp>
      <p:sp>
        <p:nvSpPr>
          <p:cNvPr id="3" name="Content Placeholder 2"/>
          <p:cNvSpPr>
            <a:spLocks noGrp="1"/>
          </p:cNvSpPr>
          <p:nvPr>
            <p:ph idx="1"/>
          </p:nvPr>
        </p:nvSpPr>
        <p:spPr/>
        <p:txBody>
          <a:bodyPr/>
          <a:lstStyle/>
          <a:p>
            <a:r>
              <a:rPr lang="en-AU" dirty="0" smtClean="0"/>
              <a:t>provide </a:t>
            </a:r>
            <a:r>
              <a:rPr lang="en-AU" dirty="0" smtClean="0">
                <a:solidFill>
                  <a:srgbClr val="FF0000"/>
                </a:solidFill>
              </a:rPr>
              <a:t>feedback</a:t>
            </a:r>
            <a:r>
              <a:rPr lang="en-AU" dirty="0" smtClean="0"/>
              <a:t> to user actions</a:t>
            </a:r>
          </a:p>
          <a:p>
            <a:r>
              <a:rPr lang="en-AU" dirty="0" smtClean="0"/>
              <a:t>behave with </a:t>
            </a:r>
            <a:r>
              <a:rPr lang="en-AU" dirty="0" smtClean="0">
                <a:solidFill>
                  <a:srgbClr val="FF0000"/>
                </a:solidFill>
              </a:rPr>
              <a:t>consistency</a:t>
            </a:r>
          </a:p>
          <a:p>
            <a:r>
              <a:rPr lang="en-AU" dirty="0" smtClean="0"/>
              <a:t>behave in a </a:t>
            </a:r>
            <a:r>
              <a:rPr lang="en-AU" dirty="0" smtClean="0">
                <a:solidFill>
                  <a:srgbClr val="FF0000"/>
                </a:solidFill>
              </a:rPr>
              <a:t>familiar</a:t>
            </a:r>
            <a:r>
              <a:rPr lang="en-AU" dirty="0" smtClean="0"/>
              <a:t> way</a:t>
            </a:r>
          </a:p>
          <a:p>
            <a:r>
              <a:rPr lang="en-AU" dirty="0" smtClean="0"/>
              <a:t>be </a:t>
            </a:r>
            <a:r>
              <a:rPr lang="en-AU" dirty="0" smtClean="0">
                <a:solidFill>
                  <a:srgbClr val="FF0000"/>
                </a:solidFill>
              </a:rPr>
              <a:t>obvious</a:t>
            </a:r>
            <a:r>
              <a:rPr lang="en-AU" dirty="0" smtClean="0"/>
              <a:t> and </a:t>
            </a:r>
            <a:r>
              <a:rPr lang="en-AU" dirty="0" smtClean="0">
                <a:solidFill>
                  <a:srgbClr val="FF0000"/>
                </a:solidFill>
              </a:rPr>
              <a:t>efficient</a:t>
            </a:r>
          </a:p>
          <a:p>
            <a:r>
              <a:rPr lang="en-AU" dirty="0" smtClean="0"/>
              <a:t>be </a:t>
            </a:r>
            <a:r>
              <a:rPr lang="en-AU" dirty="0" smtClean="0">
                <a:solidFill>
                  <a:srgbClr val="FF0000"/>
                </a:solidFill>
              </a:rPr>
              <a:t>responsive</a:t>
            </a:r>
            <a:r>
              <a:rPr lang="en-AU" dirty="0" smtClean="0"/>
              <a:t> and </a:t>
            </a:r>
            <a:r>
              <a:rPr lang="en-AU" dirty="0" smtClean="0">
                <a:solidFill>
                  <a:srgbClr val="FF0000"/>
                </a:solidFill>
              </a:rPr>
              <a:t>perform</a:t>
            </a:r>
          </a:p>
          <a:p>
            <a:r>
              <a:rPr lang="en-AU" dirty="0" smtClean="0"/>
              <a:t>be </a:t>
            </a:r>
            <a:r>
              <a:rPr lang="en-AU" dirty="0" smtClean="0">
                <a:solidFill>
                  <a:srgbClr val="FF0000"/>
                </a:solidFill>
              </a:rPr>
              <a:t>elegant</a:t>
            </a:r>
            <a:endParaRPr lang="en-AU" dirty="0">
              <a:solidFill>
                <a:srgbClr val="FF0000"/>
              </a:solidFill>
            </a:endParaRPr>
          </a:p>
        </p:txBody>
      </p:sp>
      <p:sp>
        <p:nvSpPr>
          <p:cNvPr id="4" name="Slide Number Placeholder 3"/>
          <p:cNvSpPr>
            <a:spLocks noGrp="1"/>
          </p:cNvSpPr>
          <p:nvPr>
            <p:ph type="sldNum" sz="quarter" idx="11"/>
          </p:nvPr>
        </p:nvSpPr>
        <p:spPr/>
        <p:txBody>
          <a:bodyPr/>
          <a:lstStyle/>
          <a:p>
            <a:fld id="{F3A0A0BA-DD78-4A37-8551-C21259D5916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2"/>
                </a:solidFill>
              </a:rPr>
              <a:t>Agenda</a:t>
            </a:r>
            <a:endParaRPr lang="en-AU" dirty="0">
              <a:solidFill>
                <a:schemeClr val="tx2"/>
              </a:solidFill>
            </a:endParaRPr>
          </a:p>
        </p:txBody>
      </p:sp>
      <p:sp>
        <p:nvSpPr>
          <p:cNvPr id="3" name="Content Placeholder 2"/>
          <p:cNvSpPr>
            <a:spLocks noGrp="1"/>
          </p:cNvSpPr>
          <p:nvPr>
            <p:ph idx="1"/>
          </p:nvPr>
        </p:nvSpPr>
        <p:spPr/>
        <p:txBody>
          <a:bodyPr/>
          <a:lstStyle/>
          <a:p>
            <a:r>
              <a:rPr lang="en-AU" dirty="0" smtClean="0">
                <a:solidFill>
                  <a:schemeClr val="bg2">
                    <a:lumMod val="60000"/>
                    <a:lumOff val="40000"/>
                  </a:schemeClr>
                </a:solidFill>
              </a:rPr>
              <a:t>A good UX</a:t>
            </a:r>
          </a:p>
          <a:p>
            <a:r>
              <a:rPr lang="en-AU" dirty="0" smtClean="0">
                <a:solidFill>
                  <a:srgbClr val="FF0000"/>
                </a:solidFill>
                <a:effectLst>
                  <a:outerShdw blurRad="38100" dist="38100" dir="2700000" algn="tl">
                    <a:srgbClr val="000000">
                      <a:alpha val="43137"/>
                    </a:srgbClr>
                  </a:outerShdw>
                </a:effectLst>
              </a:rPr>
              <a:t>How Microsoft supports a good UX</a:t>
            </a:r>
          </a:p>
          <a:p>
            <a:r>
              <a:rPr lang="en-AU" dirty="0" smtClean="0">
                <a:solidFill>
                  <a:schemeClr val="bg2">
                    <a:lumMod val="60000"/>
                    <a:lumOff val="40000"/>
                  </a:schemeClr>
                </a:solidFill>
              </a:rPr>
              <a:t>How CTC enables you to utilize the latest Microsoft Technologies</a:t>
            </a:r>
            <a:endParaRPr lang="en-AU" dirty="0">
              <a:solidFill>
                <a:schemeClr val="bg2">
                  <a:lumMod val="60000"/>
                  <a:lumOff val="40000"/>
                </a:schemeClr>
              </a:solidFill>
            </a:endParaRPr>
          </a:p>
        </p:txBody>
      </p:sp>
      <p:sp>
        <p:nvSpPr>
          <p:cNvPr id="4" name="Slide Number Placeholder 3"/>
          <p:cNvSpPr>
            <a:spLocks noGrp="1"/>
          </p:cNvSpPr>
          <p:nvPr>
            <p:ph type="sldNum" sz="quarter" idx="11"/>
          </p:nvPr>
        </p:nvSpPr>
        <p:spPr/>
        <p:txBody>
          <a:bodyPr/>
          <a:lstStyle/>
          <a:p>
            <a:fld id="{F3A0A0BA-DD78-4A37-8551-C21259D5916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Microsoft UI Technologies</a:t>
            </a:r>
            <a:endParaRPr lang="en-AU" dirty="0"/>
          </a:p>
        </p:txBody>
      </p:sp>
      <p:sp>
        <p:nvSpPr>
          <p:cNvPr id="4" name="Slide Number Placeholder 3"/>
          <p:cNvSpPr>
            <a:spLocks noGrp="1"/>
          </p:cNvSpPr>
          <p:nvPr>
            <p:ph type="sldNum" sz="quarter" idx="11"/>
          </p:nvPr>
        </p:nvSpPr>
        <p:spPr/>
        <p:txBody>
          <a:bodyPr/>
          <a:lstStyle/>
          <a:p>
            <a:fld id="{F3A0A0BA-DD78-4A37-8551-C21259D5916B}" type="slidenum">
              <a:rPr lang="en-US" smtClean="0"/>
              <a:pPr/>
              <a:t>8</a:t>
            </a:fld>
            <a:endParaRPr lang="en-US" dirty="0"/>
          </a:p>
        </p:txBody>
      </p:sp>
      <p:pic>
        <p:nvPicPr>
          <p:cNvPr id="6" name="Picture 5" descr="ms-silverlight-logo.png"/>
          <p:cNvPicPr>
            <a:picLocks noChangeAspect="1"/>
          </p:cNvPicPr>
          <p:nvPr/>
        </p:nvPicPr>
        <p:blipFill>
          <a:blip r:embed="rId3" cstate="print"/>
          <a:stretch>
            <a:fillRect/>
          </a:stretch>
        </p:blipFill>
        <p:spPr>
          <a:xfrm>
            <a:off x="5366605" y="1680202"/>
            <a:ext cx="2379797" cy="686480"/>
          </a:xfrm>
          <a:prstGeom prst="rect">
            <a:avLst/>
          </a:prstGeom>
        </p:spPr>
      </p:pic>
      <p:sp>
        <p:nvSpPr>
          <p:cNvPr id="7" name="Content Placeholder 6"/>
          <p:cNvSpPr>
            <a:spLocks noGrp="1"/>
          </p:cNvSpPr>
          <p:nvPr>
            <p:ph idx="1"/>
          </p:nvPr>
        </p:nvSpPr>
        <p:spPr>
          <a:xfrm>
            <a:off x="5052060" y="2501696"/>
            <a:ext cx="3472815" cy="957111"/>
          </a:xfrm>
        </p:spPr>
        <p:txBody>
          <a:bodyPr>
            <a:noAutofit/>
          </a:bodyPr>
          <a:lstStyle/>
          <a:p>
            <a:r>
              <a:rPr lang="en-AU" sz="2000" dirty="0" smtClean="0"/>
              <a:t>Browser  Environment</a:t>
            </a:r>
          </a:p>
          <a:p>
            <a:r>
              <a:rPr lang="en-AU" sz="2000" dirty="0" smtClean="0"/>
              <a:t>Windows Phone 7</a:t>
            </a:r>
          </a:p>
        </p:txBody>
      </p:sp>
      <p:sp>
        <p:nvSpPr>
          <p:cNvPr id="8" name="Content Placeholder 6"/>
          <p:cNvSpPr txBox="1">
            <a:spLocks/>
          </p:cNvSpPr>
          <p:nvPr/>
        </p:nvSpPr>
        <p:spPr>
          <a:xfrm>
            <a:off x="727934" y="2507187"/>
            <a:ext cx="3684494" cy="664862"/>
          </a:xfrm>
          <a:prstGeom prst="rect">
            <a:avLst/>
          </a:prstGeom>
        </p:spPr>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Windows Desktop Clients</a:t>
            </a:r>
            <a:endParaRPr kumimoji="0" lang="en-AU"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NET-WPF_rgb_r.png"/>
          <p:cNvPicPr>
            <a:picLocks noChangeAspect="1"/>
          </p:cNvPicPr>
          <p:nvPr/>
        </p:nvPicPr>
        <p:blipFill>
          <a:blip r:embed="rId4" cstate="print"/>
          <a:stretch>
            <a:fillRect/>
          </a:stretch>
        </p:blipFill>
        <p:spPr>
          <a:xfrm>
            <a:off x="647252" y="1658472"/>
            <a:ext cx="3810000" cy="675968"/>
          </a:xfrm>
          <a:prstGeom prst="rect">
            <a:avLst/>
          </a:prstGeom>
        </p:spPr>
      </p:pic>
      <p:sp>
        <p:nvSpPr>
          <p:cNvPr id="12" name="Content Placeholder 6"/>
          <p:cNvSpPr txBox="1">
            <a:spLocks/>
          </p:cNvSpPr>
          <p:nvPr/>
        </p:nvSpPr>
        <p:spPr>
          <a:xfrm>
            <a:off x="1608813" y="4902469"/>
            <a:ext cx="5058688" cy="1641206"/>
          </a:xfrm>
          <a:prstGeom prst="rect">
            <a:avLst/>
          </a:prstGeom>
        </p:spPr>
        <p:txBody>
          <a:bodyPr>
            <a:noAutofit/>
          </a:bodyPr>
          <a:lstStyle/>
          <a:p>
            <a:pPr marR="0" lvl="0" algn="l" defTabSz="914400" rtl="0" eaLnBrk="1" fontAlgn="auto" latinLnBrk="0" hangingPunct="1">
              <a:lnSpc>
                <a:spcPct val="100000"/>
              </a:lnSpc>
              <a:spcBef>
                <a:spcPts val="0"/>
              </a:spcBef>
              <a:spcAft>
                <a:spcPts val="0"/>
              </a:spcAft>
              <a:buClr>
                <a:schemeClr val="accent1"/>
              </a:buClr>
              <a:buSzPct val="70000"/>
              <a:tabLst/>
              <a:defRPr/>
            </a:pPr>
            <a:r>
              <a:rPr kumimoji="0" lang="en-AU" sz="2000" b="0" i="0" u="none" strike="noStrike" kern="1200" cap="none" spc="0" normalizeH="0" baseline="0" noProof="0" dirty="0" smtClean="0">
                <a:ln>
                  <a:noFill/>
                </a:ln>
                <a:solidFill>
                  <a:schemeClr val="tx1"/>
                </a:solidFill>
                <a:effectLst/>
                <a:uLnTx/>
                <a:uFillTx/>
                <a:latin typeface="+mn-lt"/>
                <a:ea typeface="+mn-ea"/>
                <a:cs typeface="+mn-cs"/>
              </a:rPr>
              <a:t>The most significant technical attributes for achieving a good UX:</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XAML  - Declarative mark-up language</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2000" b="0" i="0" u="none" strike="noStrike" kern="1200" cap="none" spc="0" normalizeH="0" baseline="0" noProof="0" dirty="0" smtClean="0">
                <a:ln>
                  <a:noFill/>
                </a:ln>
                <a:solidFill>
                  <a:schemeClr val="tx1"/>
                </a:solidFill>
                <a:effectLst/>
                <a:uLnTx/>
                <a:uFillTx/>
                <a:latin typeface="+mn-lt"/>
                <a:ea typeface="+mn-ea"/>
                <a:cs typeface="+mn-cs"/>
              </a:rPr>
              <a:t>Data Binding </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2000" b="0" i="0" u="none" strike="noStrike" kern="1200" cap="none" spc="0" normalizeH="0" baseline="0" noProof="0" dirty="0" smtClean="0">
                <a:ln>
                  <a:noFill/>
                </a:ln>
                <a:solidFill>
                  <a:schemeClr val="tx1"/>
                </a:solidFill>
                <a:effectLst/>
                <a:uLnTx/>
                <a:uFillTx/>
                <a:latin typeface="+mn-lt"/>
                <a:ea typeface="+mn-ea"/>
                <a:cs typeface="+mn-cs"/>
              </a:rPr>
              <a:t>Controls</a:t>
            </a:r>
          </a:p>
        </p:txBody>
      </p:sp>
      <p:sp>
        <p:nvSpPr>
          <p:cNvPr id="10" name="Content Placeholder 6"/>
          <p:cNvSpPr txBox="1">
            <a:spLocks/>
          </p:cNvSpPr>
          <p:nvPr/>
        </p:nvSpPr>
        <p:spPr>
          <a:xfrm>
            <a:off x="2791368" y="3397160"/>
            <a:ext cx="4138125" cy="1373072"/>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Based on .NET and XAML</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Similar programming model</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sz="2000" dirty="0" smtClean="0"/>
              <a:t>Same skills set</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2000" b="0" i="0" u="none" strike="noStrike" kern="1200" cap="none" spc="0" normalizeH="0" baseline="0" noProof="0" dirty="0" smtClean="0">
                <a:ln>
                  <a:noFill/>
                </a:ln>
                <a:solidFill>
                  <a:schemeClr val="tx1"/>
                </a:solidFill>
                <a:effectLst/>
                <a:uLnTx/>
                <a:uFillTx/>
                <a:latin typeface="+mn-lt"/>
                <a:ea typeface="+mn-ea"/>
                <a:cs typeface="+mn-cs"/>
              </a:rPr>
              <a:t>Rich User Experience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XAML</a:t>
            </a:r>
            <a:endParaRPr lang="en-AU" dirty="0"/>
          </a:p>
        </p:txBody>
      </p:sp>
      <p:sp>
        <p:nvSpPr>
          <p:cNvPr id="4" name="Slide Number Placeholder 3"/>
          <p:cNvSpPr>
            <a:spLocks noGrp="1"/>
          </p:cNvSpPr>
          <p:nvPr>
            <p:ph type="sldNum" sz="quarter" idx="11"/>
          </p:nvPr>
        </p:nvSpPr>
        <p:spPr/>
        <p:txBody>
          <a:bodyPr/>
          <a:lstStyle/>
          <a:p>
            <a:fld id="{F3A0A0BA-DD78-4A37-8551-C21259D5916B}" type="slidenum">
              <a:rPr lang="en-US" smtClean="0"/>
              <a:pPr/>
              <a:t>9</a:t>
            </a:fld>
            <a:endParaRPr lang="en-US" dirty="0"/>
          </a:p>
        </p:txBody>
      </p:sp>
      <p:pic>
        <p:nvPicPr>
          <p:cNvPr id="6" name="Picture 5" descr="XAML-Example.gif"/>
          <p:cNvPicPr>
            <a:picLocks noChangeAspect="1"/>
          </p:cNvPicPr>
          <p:nvPr/>
        </p:nvPicPr>
        <p:blipFill>
          <a:blip r:embed="rId3" cstate="print"/>
          <a:stretch>
            <a:fillRect/>
          </a:stretch>
        </p:blipFill>
        <p:spPr>
          <a:xfrm>
            <a:off x="3219487" y="4661464"/>
            <a:ext cx="2590800" cy="676275"/>
          </a:xfrm>
          <a:prstGeom prst="rect">
            <a:avLst/>
          </a:prstGeom>
          <a:effectLst>
            <a:outerShdw blurRad="50800" dist="38100" dir="2700000" algn="tl" rotWithShape="0">
              <a:prstClr val="black">
                <a:alpha val="40000"/>
              </a:prstClr>
            </a:outerShdw>
          </a:effectLst>
        </p:spPr>
      </p:pic>
      <p:grpSp>
        <p:nvGrpSpPr>
          <p:cNvPr id="10" name="Group 9"/>
          <p:cNvGrpSpPr/>
          <p:nvPr/>
        </p:nvGrpSpPr>
        <p:grpSpPr>
          <a:xfrm>
            <a:off x="1333948" y="2528023"/>
            <a:ext cx="6368527" cy="1244566"/>
            <a:chOff x="1183336" y="3238051"/>
            <a:chExt cx="6368527" cy="1244566"/>
          </a:xfrm>
          <a:effectLst>
            <a:outerShdw blurRad="50800" dist="38100" dir="2700000" algn="tl" rotWithShape="0">
              <a:prstClr val="black">
                <a:alpha val="40000"/>
              </a:prstClr>
            </a:outerShdw>
          </a:effectLst>
        </p:grpSpPr>
        <p:sp>
          <p:nvSpPr>
            <p:cNvPr id="7" name="Rounded Rectangle 6"/>
            <p:cNvSpPr/>
            <p:nvPr/>
          </p:nvSpPr>
          <p:spPr>
            <a:xfrm>
              <a:off x="1183341" y="3238051"/>
              <a:ext cx="914400" cy="516367"/>
            </a:xfrm>
            <a:prstGeom prst="roundRect">
              <a:avLst/>
            </a:prstGeom>
            <a:solidFill>
              <a:schemeClr val="tx1"/>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p:cNvSpPr txBox="1"/>
            <p:nvPr/>
          </p:nvSpPr>
          <p:spPr>
            <a:xfrm>
              <a:off x="1204857" y="3238051"/>
              <a:ext cx="742511" cy="338554"/>
            </a:xfrm>
            <a:prstGeom prst="rect">
              <a:avLst/>
            </a:prstGeom>
            <a:noFill/>
          </p:spPr>
          <p:txBody>
            <a:bodyPr wrap="none" rtlCol="0">
              <a:spAutoFit/>
            </a:bodyPr>
            <a:lstStyle/>
            <a:p>
              <a:r>
                <a:rPr lang="en-AU" sz="1600" dirty="0" smtClean="0">
                  <a:solidFill>
                    <a:srgbClr val="FFC000"/>
                  </a:solidFill>
                  <a:latin typeface="Arial" pitchFamily="34" charset="0"/>
                  <a:cs typeface="Arial" pitchFamily="34" charset="0"/>
                </a:rPr>
                <a:t>XAML</a:t>
              </a:r>
              <a:endParaRPr lang="en-AU" sz="1600" dirty="0">
                <a:solidFill>
                  <a:srgbClr val="FFC000"/>
                </a:solidFill>
                <a:latin typeface="Arial" pitchFamily="34" charset="0"/>
                <a:cs typeface="Arial" pitchFamily="34" charset="0"/>
              </a:endParaRPr>
            </a:p>
          </p:txBody>
        </p:sp>
        <p:sp>
          <p:nvSpPr>
            <p:cNvPr id="9" name="TextBox 8"/>
            <p:cNvSpPr txBox="1"/>
            <p:nvPr/>
          </p:nvSpPr>
          <p:spPr>
            <a:xfrm>
              <a:off x="1183336" y="3528510"/>
              <a:ext cx="6368527" cy="954107"/>
            </a:xfrm>
            <a:prstGeom prst="rect">
              <a:avLst/>
            </a:prstGeom>
            <a:solidFill>
              <a:schemeClr val="tx1"/>
            </a:solidFill>
            <a:ln>
              <a:solidFill>
                <a:schemeClr val="accent5">
                  <a:lumMod val="60000"/>
                  <a:lumOff val="40000"/>
                </a:schemeClr>
              </a:solidFill>
            </a:ln>
          </p:spPr>
          <p:txBody>
            <a:bodyPr wrap="square" rtlCol="0">
              <a:spAutoFit/>
            </a:bodyPr>
            <a:lstStyle/>
            <a:p>
              <a:r>
                <a:rPr lang="en-AU" sz="1400" dirty="0" smtClean="0">
                  <a:solidFill>
                    <a:srgbClr val="0070C0"/>
                  </a:solidFill>
                  <a:latin typeface="Courier New" pitchFamily="49" charset="0"/>
                  <a:cs typeface="Courier New" pitchFamily="49" charset="0"/>
                </a:rPr>
                <a:t>&lt;</a:t>
              </a:r>
              <a:r>
                <a:rPr lang="en-AU" sz="1400" dirty="0" smtClean="0">
                  <a:solidFill>
                    <a:srgbClr val="B44500"/>
                  </a:solidFill>
                  <a:latin typeface="Courier New" pitchFamily="49" charset="0"/>
                  <a:cs typeface="Courier New" pitchFamily="49" charset="0"/>
                </a:rPr>
                <a:t>TextBlock</a:t>
              </a:r>
              <a:r>
                <a:rPr lang="en-AU" sz="1400" dirty="0" smtClean="0">
                  <a:latin typeface="Courier New" pitchFamily="49" charset="0"/>
                  <a:cs typeface="Courier New" pitchFamily="49" charset="0"/>
                </a:rPr>
                <a:t> </a:t>
              </a:r>
              <a:r>
                <a:rPr lang="en-AU" sz="1400" dirty="0" smtClean="0">
                  <a:solidFill>
                    <a:srgbClr val="FF0000"/>
                  </a:solidFill>
                  <a:latin typeface="Courier New" pitchFamily="49" charset="0"/>
                  <a:cs typeface="Courier New" pitchFamily="49" charset="0"/>
                </a:rPr>
                <a:t>Text</a:t>
              </a:r>
              <a:r>
                <a:rPr lang="en-AU" sz="1400" dirty="0" smtClean="0">
                  <a:solidFill>
                    <a:srgbClr val="0070C0"/>
                  </a:solidFill>
                  <a:latin typeface="Courier New" pitchFamily="49" charset="0"/>
                  <a:cs typeface="Courier New" pitchFamily="49" charset="0"/>
                </a:rPr>
                <a:t>="Customer Name" </a:t>
              </a:r>
              <a:r>
                <a:rPr lang="en-AU" sz="1400" dirty="0" smtClean="0">
                  <a:solidFill>
                    <a:srgbClr val="FF0000"/>
                  </a:solidFill>
                  <a:latin typeface="Courier New" pitchFamily="49" charset="0"/>
                  <a:cs typeface="Courier New" pitchFamily="49" charset="0"/>
                </a:rPr>
                <a:t>FontFamily</a:t>
              </a:r>
              <a:r>
                <a:rPr lang="en-AU" sz="1400" dirty="0" smtClean="0">
                  <a:solidFill>
                    <a:srgbClr val="0070C0"/>
                  </a:solidFill>
                  <a:latin typeface="Courier New" pitchFamily="49" charset="0"/>
                  <a:cs typeface="Courier New" pitchFamily="49" charset="0"/>
                </a:rPr>
                <a:t>="Arial"</a:t>
              </a:r>
            </a:p>
            <a:p>
              <a:r>
                <a:rPr lang="en-AU" sz="1400" dirty="0" smtClean="0">
                  <a:solidFill>
                    <a:srgbClr val="0070C0"/>
                  </a:solidFill>
                  <a:latin typeface="Courier New" pitchFamily="49" charset="0"/>
                  <a:cs typeface="Courier New" pitchFamily="49" charset="0"/>
                </a:rPr>
                <a:t> </a:t>
              </a:r>
              <a:r>
                <a:rPr lang="en-AU" sz="1400" dirty="0" smtClean="0">
                  <a:solidFill>
                    <a:srgbClr val="FF0000"/>
                  </a:solidFill>
                  <a:latin typeface="Courier New" pitchFamily="49" charset="0"/>
                  <a:cs typeface="Courier New" pitchFamily="49" charset="0"/>
                </a:rPr>
                <a:t>FontSize</a:t>
              </a:r>
              <a:r>
                <a:rPr lang="en-AU" sz="1400" dirty="0" smtClean="0">
                  <a:solidFill>
                    <a:srgbClr val="0070C0"/>
                  </a:solidFill>
                  <a:latin typeface="Courier New" pitchFamily="49" charset="0"/>
                  <a:cs typeface="Courier New" pitchFamily="49" charset="0"/>
                </a:rPr>
                <a:t>="16" </a:t>
              </a:r>
              <a:r>
                <a:rPr lang="en-AU" sz="1400" dirty="0" smtClean="0">
                  <a:solidFill>
                    <a:srgbClr val="FF0000"/>
                  </a:solidFill>
                  <a:latin typeface="Courier New" pitchFamily="49" charset="0"/>
                  <a:cs typeface="Courier New" pitchFamily="49" charset="0"/>
                </a:rPr>
                <a:t>FontWeight</a:t>
              </a:r>
              <a:r>
                <a:rPr lang="en-AU" sz="1400" dirty="0" smtClean="0">
                  <a:solidFill>
                    <a:srgbClr val="0070C0"/>
                  </a:solidFill>
                  <a:latin typeface="Courier New" pitchFamily="49" charset="0"/>
                  <a:cs typeface="Courier New" pitchFamily="49" charset="0"/>
                </a:rPr>
                <a:t>="Bold"/&gt;</a:t>
              </a:r>
            </a:p>
            <a:p>
              <a:r>
                <a:rPr lang="en-AU" sz="1400" dirty="0" smtClean="0">
                  <a:solidFill>
                    <a:srgbClr val="0070C0"/>
                  </a:solidFill>
                  <a:latin typeface="Courier New" pitchFamily="49" charset="0"/>
                  <a:cs typeface="Courier New" pitchFamily="49" charset="0"/>
                </a:rPr>
                <a:t>&lt;</a:t>
              </a:r>
              <a:r>
                <a:rPr lang="en-AU" sz="1400" dirty="0" smtClean="0">
                  <a:solidFill>
                    <a:srgbClr val="B44500"/>
                  </a:solidFill>
                  <a:latin typeface="Courier New" pitchFamily="49" charset="0"/>
                  <a:cs typeface="Courier New" pitchFamily="49" charset="0"/>
                </a:rPr>
                <a:t>TextBox</a:t>
              </a:r>
              <a:r>
                <a:rPr lang="en-AU" sz="1400" dirty="0" smtClean="0">
                  <a:latin typeface="Courier New" pitchFamily="49" charset="0"/>
                  <a:cs typeface="Courier New" pitchFamily="49" charset="0"/>
                </a:rPr>
                <a:t> </a:t>
              </a:r>
              <a:r>
                <a:rPr lang="en-AU" sz="1400" dirty="0" smtClean="0">
                  <a:solidFill>
                    <a:srgbClr val="FF0000"/>
                  </a:solidFill>
                  <a:latin typeface="Courier New" pitchFamily="49" charset="0"/>
                  <a:cs typeface="Courier New" pitchFamily="49" charset="0"/>
                </a:rPr>
                <a:t>x:Name</a:t>
              </a:r>
              <a:r>
                <a:rPr lang="en-AU" sz="1400" dirty="0" smtClean="0">
                  <a:solidFill>
                    <a:srgbClr val="0070C0"/>
                  </a:solidFill>
                  <a:latin typeface="Courier New" pitchFamily="49" charset="0"/>
                  <a:cs typeface="Courier New" pitchFamily="49" charset="0"/>
                </a:rPr>
                <a:t>="CUSTNAM" </a:t>
              </a:r>
              <a:r>
                <a:rPr lang="en-AU" sz="1400" dirty="0" smtClean="0">
                  <a:solidFill>
                    <a:srgbClr val="FF0000"/>
                  </a:solidFill>
                  <a:latin typeface="Courier New" pitchFamily="49" charset="0"/>
                  <a:cs typeface="Courier New" pitchFamily="49" charset="0"/>
                </a:rPr>
                <a:t>FontFamily</a:t>
              </a:r>
              <a:r>
                <a:rPr lang="en-AU" sz="1400" dirty="0" smtClean="0">
                  <a:solidFill>
                    <a:srgbClr val="0070C0"/>
                  </a:solidFill>
                  <a:latin typeface="Courier New" pitchFamily="49" charset="0"/>
                  <a:cs typeface="Courier New" pitchFamily="49" charset="0"/>
                </a:rPr>
                <a:t>="Arial" </a:t>
              </a:r>
              <a:r>
                <a:rPr lang="en-AU" sz="1400" dirty="0" smtClean="0">
                  <a:solidFill>
                    <a:srgbClr val="FF0000"/>
                  </a:solidFill>
                  <a:latin typeface="Courier New" pitchFamily="49" charset="0"/>
                  <a:cs typeface="Courier New" pitchFamily="49" charset="0"/>
                </a:rPr>
                <a:t>FontSize</a:t>
              </a:r>
              <a:r>
                <a:rPr lang="en-AU" sz="1400" dirty="0" smtClean="0">
                  <a:solidFill>
                    <a:srgbClr val="0070C0"/>
                  </a:solidFill>
                  <a:latin typeface="Courier New" pitchFamily="49" charset="0"/>
                  <a:cs typeface="Courier New" pitchFamily="49" charset="0"/>
                </a:rPr>
                <a:t>="16"</a:t>
              </a:r>
            </a:p>
            <a:p>
              <a:r>
                <a:rPr lang="en-AU" sz="1400" dirty="0" smtClean="0">
                  <a:solidFill>
                    <a:srgbClr val="0070C0"/>
                  </a:solidFill>
                  <a:latin typeface="Courier New" pitchFamily="49" charset="0"/>
                  <a:cs typeface="Courier New" pitchFamily="49" charset="0"/>
                </a:rPr>
                <a:t> </a:t>
              </a:r>
              <a:r>
                <a:rPr lang="en-AU" sz="1400" dirty="0" smtClean="0">
                  <a:solidFill>
                    <a:srgbClr val="FF0000"/>
                  </a:solidFill>
                  <a:latin typeface="Courier New" pitchFamily="49" charset="0"/>
                  <a:cs typeface="Courier New" pitchFamily="49" charset="0"/>
                </a:rPr>
                <a:t>FontWeight</a:t>
              </a:r>
              <a:r>
                <a:rPr lang="en-AU" sz="1400" dirty="0" smtClean="0">
                  <a:solidFill>
                    <a:srgbClr val="0070C0"/>
                  </a:solidFill>
                  <a:latin typeface="Courier New" pitchFamily="49" charset="0"/>
                  <a:cs typeface="Courier New" pitchFamily="49" charset="0"/>
                </a:rPr>
                <a:t>="Bold" </a:t>
              </a:r>
              <a:r>
                <a:rPr lang="en-AU" sz="1400" dirty="0" smtClean="0">
                  <a:solidFill>
                    <a:srgbClr val="FF0000"/>
                  </a:solidFill>
                  <a:latin typeface="Courier New" pitchFamily="49" charset="0"/>
                  <a:cs typeface="Courier New" pitchFamily="49" charset="0"/>
                </a:rPr>
                <a:t>Text</a:t>
              </a:r>
              <a:r>
                <a:rPr lang="en-AU" sz="1400" dirty="0" smtClean="0">
                  <a:solidFill>
                    <a:srgbClr val="0070C0"/>
                  </a:solidFill>
                  <a:latin typeface="Courier New" pitchFamily="49" charset="0"/>
                  <a:cs typeface="Courier New" pitchFamily="49" charset="0"/>
                </a:rPr>
                <a:t>="{Binding NAM, Mode=TwoWay}"/&gt;</a:t>
              </a:r>
            </a:p>
          </p:txBody>
        </p:sp>
      </p:grpSp>
      <p:cxnSp>
        <p:nvCxnSpPr>
          <p:cNvPr id="12" name="Straight Arrow Connector 11"/>
          <p:cNvCxnSpPr>
            <a:endCxn id="6" idx="0"/>
          </p:cNvCxnSpPr>
          <p:nvPr/>
        </p:nvCxnSpPr>
        <p:spPr>
          <a:xfrm rot="16200000" flipH="1">
            <a:off x="4084374" y="4230950"/>
            <a:ext cx="860989" cy="37"/>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Content Placeholder 6"/>
          <p:cNvSpPr txBox="1">
            <a:spLocks/>
          </p:cNvSpPr>
          <p:nvPr/>
        </p:nvSpPr>
        <p:spPr>
          <a:xfrm>
            <a:off x="1068590" y="5662429"/>
            <a:ext cx="6902827" cy="480187"/>
          </a:xfrm>
          <a:prstGeom prst="rect">
            <a:avLst/>
          </a:prstGeom>
        </p:spPr>
        <p:txBody>
          <a:bodyPr>
            <a:noAutofit/>
          </a:bodyPr>
          <a:lstStyle/>
          <a:p>
            <a:pPr marL="292100" lvl="0" indent="-292100">
              <a:buClr>
                <a:schemeClr val="accent1"/>
              </a:buClr>
              <a:buSzPct val="70000"/>
            </a:pPr>
            <a:r>
              <a:rPr lang="en-AU" sz="2000" dirty="0" smtClean="0"/>
              <a:t>Reduces/eliminates the need for programming</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6"/>
          <p:cNvSpPr txBox="1">
            <a:spLocks/>
          </p:cNvSpPr>
          <p:nvPr/>
        </p:nvSpPr>
        <p:spPr>
          <a:xfrm>
            <a:off x="652631" y="1497426"/>
            <a:ext cx="7383332" cy="729408"/>
          </a:xfrm>
          <a:prstGeom prst="rect">
            <a:avLst/>
          </a:prstGeom>
        </p:spPr>
        <p:txBody>
          <a:bodyPr>
            <a:normAutofit/>
          </a:bodyPr>
          <a:lstStyle/>
          <a:p>
            <a:pPr marL="292100" lvl="0" indent="-292100">
              <a:buClr>
                <a:schemeClr val="accent1"/>
              </a:buClr>
              <a:buSzPct val="70000"/>
              <a:buFont typeface="Wingdings 2"/>
              <a:buChar char=""/>
            </a:pPr>
            <a:r>
              <a:rPr lang="en-AU" sz="2000" dirty="0" smtClean="0"/>
              <a:t>XML-based mark-up language that declaratively specifies the application's appearance</a:t>
            </a:r>
            <a:endParaRPr kumimoji="0" lang="en-AU"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8674</TotalTime>
  <Words>4745</Words>
  <Application>Microsoft Office PowerPoint</Application>
  <PresentationFormat>On-screen Show (4:3)</PresentationFormat>
  <Paragraphs>683</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Foundry</vt:lpstr>
      <vt:lpstr>Slide 1</vt:lpstr>
      <vt:lpstr>Client Tools Consultancy</vt:lpstr>
      <vt:lpstr>Agenda</vt:lpstr>
      <vt:lpstr>Slide 4</vt:lpstr>
      <vt:lpstr>Successful Software Projects</vt:lpstr>
      <vt:lpstr>Criteria for Good User Experience</vt:lpstr>
      <vt:lpstr>Agenda</vt:lpstr>
      <vt:lpstr>Microsoft UI Technologies</vt:lpstr>
      <vt:lpstr>XAML</vt:lpstr>
      <vt:lpstr>Data Binding</vt:lpstr>
      <vt:lpstr>Controls</vt:lpstr>
      <vt:lpstr>Modern Rich Controls</vt:lpstr>
      <vt:lpstr>Application Design Pattern</vt:lpstr>
      <vt:lpstr>UI Designer Tools</vt:lpstr>
      <vt:lpstr>Agenda</vt:lpstr>
      <vt:lpstr>Slide 16</vt:lpstr>
      <vt:lpstr>Slide 17</vt:lpstr>
      <vt:lpstr>Slide 18</vt:lpstr>
      <vt:lpstr>Generate Environment</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 2010 - May 25 @ 9:15</dc:title>
  <dc:subject>A Good UX - How To Make It Happen</dc:subject>
  <dc:creator>Niels Gebauer, CTC</dc:creator>
  <cp:lastModifiedBy>Niels</cp:lastModifiedBy>
  <cp:revision>1288</cp:revision>
  <dcterms:created xsi:type="dcterms:W3CDTF">2008-08-09T05:19:19Z</dcterms:created>
  <dcterms:modified xsi:type="dcterms:W3CDTF">2011-05-16T03:07:10Z</dcterms:modified>
</cp:coreProperties>
</file>