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0"/>
  </p:notesMasterIdLst>
  <p:handoutMasterIdLst>
    <p:handoutMasterId r:id="rId21"/>
  </p:handoutMasterIdLst>
  <p:sldIdLst>
    <p:sldId id="256" r:id="rId2"/>
    <p:sldId id="257" r:id="rId3"/>
    <p:sldId id="377" r:id="rId4"/>
    <p:sldId id="324" r:id="rId5"/>
    <p:sldId id="376" r:id="rId6"/>
    <p:sldId id="379" r:id="rId7"/>
    <p:sldId id="386" r:id="rId8"/>
    <p:sldId id="337" r:id="rId9"/>
    <p:sldId id="345" r:id="rId10"/>
    <p:sldId id="344" r:id="rId11"/>
    <p:sldId id="384" r:id="rId12"/>
    <p:sldId id="385" r:id="rId13"/>
    <p:sldId id="380" r:id="rId14"/>
    <p:sldId id="381" r:id="rId15"/>
    <p:sldId id="387" r:id="rId16"/>
    <p:sldId id="370" r:id="rId17"/>
    <p:sldId id="382" r:id="rId18"/>
    <p:sldId id="364" r:id="rId19"/>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0EC"/>
    <a:srgbClr val="D5E0D6"/>
    <a:srgbClr val="89A4A7"/>
    <a:srgbClr val="FF0000"/>
    <a:srgbClr val="72A376"/>
    <a:srgbClr val="B54A01"/>
    <a:srgbClr val="B44500"/>
    <a:srgbClr val="080808"/>
    <a:srgbClr val="69704C"/>
    <a:srgbClr val="E4AF7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761" autoAdjust="0"/>
  </p:normalViewPr>
  <p:slideViewPr>
    <p:cSldViewPr snapToGrid="0">
      <p:cViewPr>
        <p:scale>
          <a:sx n="68" d="100"/>
          <a:sy n="68" d="100"/>
        </p:scale>
        <p:origin x="-61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8" d="100"/>
          <a:sy n="78" d="100"/>
        </p:scale>
        <p:origin x="-1116" y="-90"/>
      </p:cViewPr>
      <p:guideLst>
        <p:guide orient="horz" pos="3133"/>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E46210E9-59E2-4836-BAFE-0CCAC64D0DC8}" type="datetimeFigureOut">
              <a:rPr lang="en-US" smtClean="0"/>
              <a:pPr/>
              <a:t>5/17/2011</a:t>
            </a:fld>
            <a:endParaRPr lang="en-US" dirty="0"/>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62438026-3293-4773-ADD7-39468E6D1A0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strike="noStrike" dirty="0" smtClean="0"/>
              <a:t> </a:t>
            </a:r>
            <a:endParaRPr lang="en-US" b="0" strike="noStrike" baseline="0" dirty="0" smtClean="0"/>
          </a:p>
        </p:txBody>
      </p:sp>
      <p:sp>
        <p:nvSpPr>
          <p:cNvPr id="4" name="Slide Number Placeholder 3"/>
          <p:cNvSpPr>
            <a:spLocks noGrp="1"/>
          </p:cNvSpPr>
          <p:nvPr>
            <p:ph type="sldNum" sz="quarter" idx="10"/>
          </p:nvPr>
        </p:nvSpPr>
        <p:spPr/>
        <p:txBody>
          <a:bodyPr/>
          <a:lstStyle/>
          <a:p>
            <a:fld id="{62438026-3293-4773-ADD7-39468E6D1A0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Controls from third party tool vendors can be used. There are lots of third parties that offer great controls for ASP.NET, WPF and Silverlight.</a:t>
            </a:r>
          </a:p>
          <a:p>
            <a:endParaRPr lang="en-US" strike="sngStrike" baseline="0" dirty="0" smtClean="0"/>
          </a:p>
          <a:p>
            <a:r>
              <a:rPr lang="en-US" baseline="0" dirty="0" smtClean="0"/>
              <a:t>The CTC solution is designed to allow you to take advantage of any of these, and add them as Custom Controls, to suit your requirements.</a:t>
            </a:r>
          </a:p>
          <a:p>
            <a:endParaRPr lang="en-US" baseline="0" dirty="0" smtClean="0"/>
          </a:p>
        </p:txBody>
      </p:sp>
      <p:sp>
        <p:nvSpPr>
          <p:cNvPr id="4" name="Slide Number Placeholder 3"/>
          <p:cNvSpPr>
            <a:spLocks noGrp="1"/>
          </p:cNvSpPr>
          <p:nvPr>
            <p:ph type="sldNum" sz="quarter" idx="10"/>
          </p:nvPr>
        </p:nvSpPr>
        <p:spPr/>
        <p:txBody>
          <a:bodyPr/>
          <a:lstStyle/>
          <a:p>
            <a:fld id="{62438026-3293-4773-ADD7-39468E6D1A0B}"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indent="0">
              <a:buFont typeface="+mj-lt"/>
              <a:buNone/>
            </a:pPr>
            <a:r>
              <a:rPr lang="en-US" sz="1200" baseline="0" dirty="0" smtClean="0"/>
              <a:t> </a:t>
            </a:r>
            <a:endParaRPr lang="en-US" sz="1200" baseline="0" dirty="0" smtClean="0"/>
          </a:p>
        </p:txBody>
      </p:sp>
      <p:sp>
        <p:nvSpPr>
          <p:cNvPr id="4" name="Slide Number Placeholder 3"/>
          <p:cNvSpPr>
            <a:spLocks noGrp="1"/>
          </p:cNvSpPr>
          <p:nvPr>
            <p:ph type="sldNum" sz="quarter" idx="10"/>
          </p:nvPr>
        </p:nvSpPr>
        <p:spPr/>
        <p:txBody>
          <a:bodyPr/>
          <a:lstStyle/>
          <a:p>
            <a:fld id="{62438026-3293-4773-ADD7-39468E6D1A0B}"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r>
              <a:rPr lang="en-US" dirty="0" smtClean="0"/>
              <a:t>Being able to resize and scale the</a:t>
            </a:r>
            <a:r>
              <a:rPr lang="en-US" baseline="0" dirty="0" smtClean="0"/>
              <a:t> forms</a:t>
            </a:r>
            <a:r>
              <a:rPr lang="en-US" dirty="0" smtClean="0"/>
              <a:t> is sometimes a requirement from the users</a:t>
            </a:r>
            <a:r>
              <a:rPr lang="en-US" dirty="0" smtClean="0"/>
              <a:t>.</a:t>
            </a:r>
          </a:p>
          <a:p>
            <a:pPr marL="0" indent="0">
              <a:buFont typeface="+mj-lt"/>
              <a:buNone/>
            </a:pPr>
            <a:endParaRPr lang="en-US" dirty="0" smtClean="0"/>
          </a:p>
          <a:p>
            <a:pPr marL="0" indent="0">
              <a:buFont typeface="+mj-lt"/>
              <a:buNone/>
            </a:pPr>
            <a:r>
              <a:rPr lang="en-US" baseline="0" dirty="0" smtClean="0"/>
              <a:t>Scaling is a feature of Silverlight  so this is simply achieved by adding  a scaling control to the user interface application.</a:t>
            </a:r>
            <a:endParaRPr lang="en-US" dirty="0" smtClean="0"/>
          </a:p>
        </p:txBody>
      </p:sp>
      <p:sp>
        <p:nvSpPr>
          <p:cNvPr id="4" name="Slide Number Placeholder 3"/>
          <p:cNvSpPr>
            <a:spLocks noGrp="1"/>
          </p:cNvSpPr>
          <p:nvPr>
            <p:ph type="sldNum" sz="quarter" idx="10"/>
          </p:nvPr>
        </p:nvSpPr>
        <p:spPr/>
        <p:txBody>
          <a:bodyPr/>
          <a:lstStyle/>
          <a:p>
            <a:fld id="{62438026-3293-4773-ADD7-39468E6D1A0B}"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indent="0">
              <a:buFont typeface="+mj-lt"/>
              <a:buNone/>
            </a:pPr>
            <a:r>
              <a:rPr lang="en-US" baseline="0" dirty="0" smtClean="0"/>
              <a:t>The method for accessing multiple ispecs depends on whether your EAE or AB Suite applications are designed and implemented as State Full or Stateless systems.</a:t>
            </a:r>
          </a:p>
          <a:p>
            <a:pPr marL="0" indent="0">
              <a:buFont typeface="+mj-lt"/>
              <a:buNone/>
            </a:pPr>
            <a:endParaRPr lang="en-US" baseline="0" dirty="0" smtClean="0"/>
          </a:p>
          <a:p>
            <a:pPr marL="0" indent="0">
              <a:buFont typeface="+mj-lt"/>
              <a:buNone/>
            </a:pPr>
            <a:r>
              <a:rPr lang="en-US" baseline="0" dirty="0" smtClean="0"/>
              <a:t>Basically a State Full system is a system that uses Global Work for storing and maintaining values in between transactions. When that is the case, showing multiple ispecs requires multiple independent sessions in order for the state information in Global Work not to get mixed up.</a:t>
            </a:r>
          </a:p>
          <a:p>
            <a:pPr marL="0" indent="0">
              <a:buFont typeface="+mj-lt"/>
              <a:buNone/>
            </a:pPr>
            <a:endParaRPr lang="en-US" baseline="0" dirty="0" smtClean="0"/>
          </a:p>
          <a:p>
            <a:pPr marL="0" indent="0">
              <a:buFont typeface="+mj-lt"/>
              <a:buNone/>
            </a:pPr>
            <a:r>
              <a:rPr lang="en-US" baseline="0" dirty="0" smtClean="0"/>
              <a:t>A stateless system typically uses hidden fields on the form for storing and maintaining values in between transactions. When that is the case, multiple ispecs can be opened at the same time within the same session.</a:t>
            </a:r>
          </a:p>
          <a:p>
            <a:pPr marL="0" indent="0">
              <a:buFont typeface="+mj-lt"/>
              <a:buNone/>
            </a:pPr>
            <a:endParaRPr lang="en-US" baseline="0" dirty="0" smtClean="0"/>
          </a:p>
          <a:p>
            <a:pPr marL="0" indent="0">
              <a:buFont typeface="+mj-lt"/>
              <a:buNone/>
            </a:pPr>
            <a:r>
              <a:rPr lang="en-US" baseline="0" dirty="0" smtClean="0"/>
              <a:t>The CTC solution supports both methods</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62438026-3293-4773-ADD7-39468E6D1A0B}"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itchFamily="34" charset="0"/>
              <a:buNone/>
            </a:pPr>
            <a:r>
              <a:rPr lang="en-US" baseline="0" dirty="0" smtClean="0"/>
              <a:t>The CTC solution includes a special control for printing ispecs on the client side. This enables printing  of ispecs in a format different from the painted forms.</a:t>
            </a:r>
          </a:p>
          <a:p>
            <a:pPr marL="0" indent="0">
              <a:buFont typeface="Arial" pitchFamily="34" charset="0"/>
              <a:buNone/>
            </a:pPr>
            <a:endParaRPr lang="en-US" baseline="0" dirty="0" smtClean="0"/>
          </a:p>
          <a:p>
            <a:pPr marL="0" indent="0">
              <a:buFont typeface="Arial" pitchFamily="34" charset="0"/>
              <a:buChar char="•"/>
            </a:pPr>
            <a:r>
              <a:rPr lang="en-US" baseline="0" dirty="0" smtClean="0"/>
              <a:t> With the Ispec Print control, you can create a template of the page layout.</a:t>
            </a:r>
          </a:p>
          <a:p>
            <a:pPr marL="0" indent="0">
              <a:buFont typeface="Arial" pitchFamily="34" charset="0"/>
              <a:buChar char="•"/>
            </a:pPr>
            <a:r>
              <a:rPr lang="en-US" baseline="0" dirty="0" smtClean="0"/>
              <a:t> It provides automatic pagination of lists and CopyFrom Ispecs.</a:t>
            </a:r>
          </a:p>
          <a:p>
            <a:pPr marL="0" indent="0">
              <a:buFont typeface="Arial" pitchFamily="34" charset="0"/>
              <a:buChar char="•"/>
            </a:pPr>
            <a:r>
              <a:rPr lang="en-US" baseline="0" dirty="0" smtClean="0"/>
              <a:t> You can include calculated fields such as running total of lists and CopyFrom rows.</a:t>
            </a:r>
          </a:p>
          <a:p>
            <a:pPr marL="0" indent="0">
              <a:buFont typeface="Arial" pitchFamily="34" charset="0"/>
              <a:buChar char="•"/>
            </a:pPr>
            <a:r>
              <a:rPr lang="en-US" baseline="0" dirty="0" smtClean="0"/>
              <a:t> And it includes a Print Preview function</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0" baseline="0" dirty="0" smtClean="0"/>
          </a:p>
        </p:txBody>
      </p:sp>
      <p:sp>
        <p:nvSpPr>
          <p:cNvPr id="4" name="Slide Number Placeholder 3"/>
          <p:cNvSpPr>
            <a:spLocks noGrp="1"/>
          </p:cNvSpPr>
          <p:nvPr>
            <p:ph type="sldNum" sz="quarter" idx="10"/>
          </p:nvPr>
        </p:nvSpPr>
        <p:spPr/>
        <p:txBody>
          <a:bodyPr/>
          <a:lstStyle/>
          <a:p>
            <a:fld id="{62438026-3293-4773-ADD7-39468E6D1A0B}"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itchFamily="34" charset="0"/>
              <a:buNone/>
            </a:pPr>
            <a:r>
              <a:rPr lang="en-US" baseline="0" dirty="0" smtClean="0"/>
              <a:t>Out-Of-Browser is a Silverlight feature that allows the application to be installed on the client workstation and run it as if it is a normal desktop application.</a:t>
            </a:r>
          </a:p>
          <a:p>
            <a:pPr marL="0" indent="0">
              <a:buFont typeface="Arial" pitchFamily="34" charse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An option in the CTC Configurator allows you to easily enable Out-Of-Browser mode.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p:txBody>
      </p:sp>
      <p:sp>
        <p:nvSpPr>
          <p:cNvPr id="4" name="Slide Number Placeholder 3"/>
          <p:cNvSpPr>
            <a:spLocks noGrp="1"/>
          </p:cNvSpPr>
          <p:nvPr>
            <p:ph type="sldNum" sz="quarter" idx="10"/>
          </p:nvPr>
        </p:nvSpPr>
        <p:spPr/>
        <p:txBody>
          <a:bodyPr/>
          <a:lstStyle/>
          <a:p>
            <a:fld id="{62438026-3293-4773-ADD7-39468E6D1A0B}"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r>
              <a:rPr lang="en-AU" sz="1200" kern="1200" baseline="0" dirty="0" smtClean="0">
                <a:solidFill>
                  <a:schemeClr val="tx1"/>
                </a:solidFill>
                <a:latin typeface="+mn-lt"/>
                <a:ea typeface="+mn-ea"/>
                <a:cs typeface="+mn-cs"/>
              </a:rPr>
              <a:t>In 2010 the Bank of Uruguay made the decision to modernize their user interface and use Silverlight and the CTC Silverlight solution for their entire banking system.</a:t>
            </a:r>
          </a:p>
          <a:p>
            <a:pPr marL="0" indent="0">
              <a:buFont typeface="+mj-lt"/>
              <a:buNone/>
            </a:pPr>
            <a:endParaRPr lang="en-AU"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aseline="0" dirty="0" smtClean="0"/>
              <a:t>They are now running in production and they are using many of the features of the CTC solution.</a:t>
            </a:r>
          </a:p>
          <a:p>
            <a:pPr marL="0" indent="0">
              <a:buFont typeface="+mj-lt"/>
              <a:buNone/>
            </a:pPr>
            <a:endParaRPr lang="en-AU"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2438026-3293-4773-ADD7-39468E6D1A0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endParaRPr lang="en-US" baseline="0" dirty="0" smtClean="0"/>
          </a:p>
          <a:p>
            <a:pPr marL="0" indent="0">
              <a:buFont typeface="+mj-lt"/>
              <a:buNone/>
            </a:pPr>
            <a:r>
              <a:rPr lang="en-US" baseline="0" dirty="0" smtClean="0"/>
              <a:t>TIES ran a Proof-Of-Concept project in October/November 2010, and based on that, they decided in 2011 to go ahead with Silverlight and the CTC solution.</a:t>
            </a:r>
          </a:p>
          <a:p>
            <a:pPr marL="0" indent="0">
              <a:buFont typeface="+mj-lt"/>
              <a:buNone/>
            </a:pPr>
            <a:endParaRPr lang="en-US" baseline="0" dirty="0" smtClean="0"/>
          </a:p>
          <a:p>
            <a:pPr marL="0" indent="0">
              <a:buFont typeface="+mj-lt"/>
              <a:buNone/>
            </a:pPr>
            <a:r>
              <a:rPr lang="en-US" baseline="0" dirty="0" smtClean="0"/>
              <a:t>They will be replacing their ASP.NET based interface with Silverlight.</a:t>
            </a:r>
          </a:p>
          <a:p>
            <a:pPr marL="0" indent="0">
              <a:buFont typeface="+mj-lt"/>
              <a:buNone/>
            </a:pPr>
            <a:endParaRPr lang="en-US" baseline="0" dirty="0" smtClean="0"/>
          </a:p>
          <a:p>
            <a:pPr marL="0" indent="0">
              <a:buFont typeface="+mj-lt"/>
              <a:buNone/>
            </a:pPr>
            <a:r>
              <a:rPr lang="en-US" baseline="0" dirty="0" smtClean="0"/>
              <a:t>TIES is currently in the process of migrating their systems to AB Suite and the User Interface upgrade will be rolled out starting from July.</a:t>
            </a:r>
          </a:p>
        </p:txBody>
      </p:sp>
      <p:sp>
        <p:nvSpPr>
          <p:cNvPr id="4" name="Slide Number Placeholder 3"/>
          <p:cNvSpPr>
            <a:spLocks noGrp="1"/>
          </p:cNvSpPr>
          <p:nvPr>
            <p:ph type="sldNum" sz="quarter" idx="10"/>
          </p:nvPr>
        </p:nvSpPr>
        <p:spPr/>
        <p:txBody>
          <a:bodyPr/>
          <a:lstStyle/>
          <a:p>
            <a:fld id="{62438026-3293-4773-ADD7-39468E6D1A0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aseline="0" dirty="0" smtClean="0"/>
              <a:t>Silverlight is a great environment that is well suited for business applications like EAE and AB Suite as it provides a much better opportunity to deliver a good and exciting interface compared with ASP.NET.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aseline="0" dirty="0" smtClean="0"/>
              <a:t>On the CTC Web Site there is more information and details about all the features of all the generators, and free evaluation versions </a:t>
            </a:r>
            <a:r>
              <a:rPr lang="en-US" baseline="0" smtClean="0"/>
              <a:t>for download.</a:t>
            </a:r>
            <a:endParaRPr lang="en-US" baseline="0" dirty="0" smtClean="0"/>
          </a:p>
          <a:p>
            <a:pPr marL="0" indent="0">
              <a:buFont typeface="+mj-lt"/>
              <a:buNone/>
            </a:pPr>
            <a:endParaRPr lang="en-US" baseline="0" dirty="0" smtClean="0"/>
          </a:p>
          <a:p>
            <a:pPr marL="0" indent="0">
              <a:buFont typeface="+mj-lt"/>
              <a:buNone/>
            </a:pPr>
            <a:endParaRPr lang="en-US" dirty="0" smtClean="0"/>
          </a:p>
        </p:txBody>
      </p:sp>
      <p:sp>
        <p:nvSpPr>
          <p:cNvPr id="4" name="Slide Number Placeholder 3"/>
          <p:cNvSpPr>
            <a:spLocks noGrp="1"/>
          </p:cNvSpPr>
          <p:nvPr>
            <p:ph type="sldNum" sz="quarter" idx="10"/>
          </p:nvPr>
        </p:nvSpPr>
        <p:spPr/>
        <p:txBody>
          <a:bodyPr/>
          <a:lstStyle/>
          <a:p>
            <a:fld id="{62438026-3293-4773-ADD7-39468E6D1A0B}"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smtClean="0"/>
              <a:t> </a:t>
            </a:r>
            <a:endParaRPr lang="en-US" baseline="0" dirty="0" smtClean="0"/>
          </a:p>
        </p:txBody>
      </p:sp>
      <p:sp>
        <p:nvSpPr>
          <p:cNvPr id="4" name="Slide Number Placeholder 3"/>
          <p:cNvSpPr>
            <a:spLocks noGrp="1"/>
          </p:cNvSpPr>
          <p:nvPr>
            <p:ph type="sldNum" sz="quarter" idx="10"/>
          </p:nvPr>
        </p:nvSpPr>
        <p:spPr/>
        <p:txBody>
          <a:bodyPr/>
          <a:lstStyle/>
          <a:p>
            <a:fld id="{62438026-3293-4773-ADD7-39468E6D1A0B}"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 </a:t>
            </a:r>
          </a:p>
        </p:txBody>
      </p:sp>
      <p:sp>
        <p:nvSpPr>
          <p:cNvPr id="4" name="Slide Number Placeholder 3"/>
          <p:cNvSpPr>
            <a:spLocks noGrp="1"/>
          </p:cNvSpPr>
          <p:nvPr>
            <p:ph type="sldNum" sz="quarter" idx="10"/>
          </p:nvPr>
        </p:nvSpPr>
        <p:spPr/>
        <p:txBody>
          <a:bodyPr/>
          <a:lstStyle/>
          <a:p>
            <a:fld id="{62438026-3293-4773-ADD7-39468E6D1A0B}"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r>
              <a:rPr lang="en-US" sz="1000" baseline="0" dirty="0" smtClean="0"/>
              <a:t>First, there is the Generate Environment.</a:t>
            </a:r>
          </a:p>
          <a:p>
            <a:pPr marL="0" indent="0">
              <a:buFont typeface="+mj-lt"/>
              <a:buNone/>
            </a:pPr>
            <a:endParaRPr lang="en-US" sz="1000" baseline="0" dirty="0" smtClean="0"/>
          </a:p>
          <a:p>
            <a:pPr marL="0" indent="0">
              <a:buFont typeface="+mj-lt"/>
              <a:buNone/>
            </a:pPr>
            <a:r>
              <a:rPr lang="en-US" sz="1000" baseline="0" dirty="0" smtClean="0"/>
              <a:t>We are all familiar with the Component Enabler Generate Environment and how all the different User Interface generators just plug-in to that.</a:t>
            </a:r>
          </a:p>
          <a:p>
            <a:pPr marL="0" indent="0">
              <a:buFont typeface="+mj-lt"/>
              <a:buNone/>
            </a:pPr>
            <a:endParaRPr lang="en-US" sz="1000" baseline="0" dirty="0" smtClean="0"/>
          </a:p>
          <a:p>
            <a:pPr marL="0" indent="0">
              <a:buFont typeface="+mj-lt"/>
              <a:buNone/>
            </a:pPr>
            <a:r>
              <a:rPr lang="en-US" sz="1000" baseline="0" dirty="0" smtClean="0"/>
              <a:t>This is a great architecture, as it provides just one generic interface between the EAE and AB Suite Development Environments and all the different User Interface generators.</a:t>
            </a:r>
          </a:p>
          <a:p>
            <a:pPr marL="0" indent="0">
              <a:buFont typeface="+mj-lt"/>
              <a:buNone/>
            </a:pPr>
            <a:endParaRPr lang="en-US" sz="1000" baseline="0" dirty="0" smtClean="0"/>
          </a:p>
          <a:p>
            <a:r>
              <a:rPr lang="en-AU" sz="1000" b="1" dirty="0" smtClean="0"/>
              <a:t>CLICK</a:t>
            </a:r>
          </a:p>
          <a:p>
            <a:endParaRPr lang="en-AU" sz="1000" b="1" dirty="0" smtClean="0"/>
          </a:p>
          <a:p>
            <a:pPr marL="0" indent="0">
              <a:buFont typeface="+mj-lt"/>
              <a:buNone/>
            </a:pPr>
            <a:r>
              <a:rPr lang="en-US" sz="1000" baseline="0" dirty="0" smtClean="0"/>
              <a:t>The generators from CTC are no different. They are normal plug-in generators to the CE Environment, and as such, you run the CTC Generators in exactly the same way as you run all other Component Enabler Generators.</a:t>
            </a:r>
          </a:p>
          <a:p>
            <a:pPr marL="0" indent="0">
              <a:buFont typeface="+mj-lt"/>
              <a:buNone/>
            </a:pPr>
            <a:endParaRPr lang="en-US" sz="1000" baseline="0" dirty="0" smtClean="0"/>
          </a:p>
          <a:p>
            <a:pPr marL="0" indent="0">
              <a:buFont typeface="+mj-lt"/>
              <a:buNone/>
            </a:pPr>
            <a:r>
              <a:rPr lang="en-US" sz="1000" baseline="0" dirty="0" smtClean="0"/>
              <a:t>However, the architecture and design of the CTC Generators is very different in order to achieve the high degree of flexibility that’s necessary to generate Rich User Interface applications.</a:t>
            </a:r>
          </a:p>
          <a:p>
            <a:pPr marL="0" indent="0">
              <a:buFont typeface="+mj-lt"/>
              <a:buNone/>
            </a:pPr>
            <a:endParaRPr lang="en-US" sz="1000" baseline="0" dirty="0" smtClean="0"/>
          </a:p>
          <a:p>
            <a:pPr marL="0" indent="0">
              <a:buFont typeface="+mj-lt"/>
              <a:buNone/>
            </a:pPr>
            <a:r>
              <a:rPr lang="en-US" sz="1000" baseline="0" dirty="0" smtClean="0"/>
              <a:t>One of the major differences is the CTC Configurator. It provides a graphical interface allowing you to configure the behavior of the generators, which gives you control over what is generated.</a:t>
            </a:r>
          </a:p>
          <a:p>
            <a:pPr marL="0" indent="0">
              <a:buFont typeface="+mj-lt"/>
              <a:buNone/>
            </a:pPr>
            <a:endParaRPr lang="en-US" sz="1000" baseline="0" dirty="0" smtClean="0"/>
          </a:p>
          <a:p>
            <a:pPr marL="0" indent="0">
              <a:buFont typeface="+mj-lt"/>
              <a:buNone/>
            </a:pPr>
            <a:r>
              <a:rPr lang="en-US" sz="1000" baseline="0" dirty="0" smtClean="0"/>
              <a:t>With EAE and AB Suite, you paint a general look and feel of the forms, not for any specific User Interface. With the CTC Configurator, you then specialize the forms for a specific User Interface Environment, such as Silverlight, WPF or ASP.NET. For example, with the CTC Configurator, you add in Date Pickers, Data Grids and other features that are specific to the User Interface you are targeting.</a:t>
            </a:r>
          </a:p>
        </p:txBody>
      </p:sp>
      <p:sp>
        <p:nvSpPr>
          <p:cNvPr id="4" name="Slide Number Placeholder 3"/>
          <p:cNvSpPr>
            <a:spLocks noGrp="1"/>
          </p:cNvSpPr>
          <p:nvPr>
            <p:ph type="sldNum" sz="quarter" idx="10"/>
          </p:nvPr>
        </p:nvSpPr>
        <p:spPr/>
        <p:txBody>
          <a:bodyPr/>
          <a:lstStyle/>
          <a:p>
            <a:fld id="{62438026-3293-4773-ADD7-39468E6D1A0B}"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indent="0">
              <a:buFont typeface="+mj-lt"/>
              <a:buNone/>
            </a:pPr>
            <a:r>
              <a:rPr lang="en-US" b="0" baseline="0" dirty="0" smtClean="0"/>
              <a:t>The runtime environment is a traditional three tier architecture. We have:</a:t>
            </a:r>
          </a:p>
          <a:p>
            <a:pPr marL="0" indent="0">
              <a:buFont typeface="Arial" pitchFamily="34" charset="0"/>
              <a:buChar char="•"/>
            </a:pPr>
            <a:r>
              <a:rPr lang="en-US" b="0" baseline="0" dirty="0" smtClean="0"/>
              <a:t> End User workstations on which Silverlight is running. Silverlight is a plug-in to the browser and it installs itself automatically when a user the very first time, browses to a web site that deploys a Silverlight Application.</a:t>
            </a:r>
          </a:p>
          <a:p>
            <a:pPr marL="0" indent="0">
              <a:buFont typeface="Arial" pitchFamily="34" charset="0"/>
              <a:buChar char="•"/>
            </a:pPr>
            <a:r>
              <a:rPr lang="en-US" b="0" baseline="0" dirty="0" smtClean="0"/>
              <a:t> A Web Server with IIS. This is where you deploy the generated Silverlight Application to. On the web server, we have the Unisys Component Enabler that handles all the communication with the Host EAE or AB Suite systems.</a:t>
            </a:r>
          </a:p>
          <a:p>
            <a:pPr marL="0" indent="0">
              <a:buFont typeface="Arial" pitchFamily="34" charset="0"/>
              <a:buChar char="•"/>
            </a:pPr>
            <a:r>
              <a:rPr lang="en-US" b="0" baseline="0" dirty="0" smtClean="0"/>
              <a:t> and finally we have the host system, which can  be any computer on which you currently run your systems.</a:t>
            </a:r>
          </a:p>
          <a:p>
            <a:pPr marL="0" indent="0">
              <a:buFont typeface="Arial" pitchFamily="34" charset="0"/>
              <a:buNone/>
            </a:pPr>
            <a:endParaRPr lang="en-US" b="0" baseline="0" dirty="0" smtClean="0"/>
          </a:p>
          <a:p>
            <a:pPr marL="0" indent="0">
              <a:buFont typeface="Arial" pitchFamily="34" charset="0"/>
              <a:buNone/>
            </a:pPr>
            <a:r>
              <a:rPr lang="en-US" b="1" baseline="0" dirty="0" smtClean="0"/>
              <a:t>CLICK</a:t>
            </a:r>
          </a:p>
          <a:p>
            <a:pPr marL="0" indent="0">
              <a:buFont typeface="Arial" pitchFamily="34" charset="0"/>
              <a:buNone/>
            </a:pPr>
            <a:endParaRPr lang="en-US" b="1" baseline="0" dirty="0" smtClean="0"/>
          </a:p>
          <a:p>
            <a:pPr marL="0" indent="0">
              <a:buFont typeface="Arial" pitchFamily="34" charset="0"/>
              <a:buNone/>
            </a:pPr>
            <a:r>
              <a:rPr lang="en-US" b="0" baseline="0" dirty="0" smtClean="0"/>
              <a:t>This gives a little more detailed look at some of the components involved.</a:t>
            </a:r>
          </a:p>
          <a:p>
            <a:pPr marL="0" indent="0">
              <a:buFont typeface="Arial" pitchFamily="34" charset="0"/>
              <a:buNone/>
            </a:pPr>
            <a:endParaRPr lang="en-US" b="0" baseline="0" dirty="0" smtClean="0"/>
          </a:p>
          <a:p>
            <a:pPr marL="0" indent="0">
              <a:buFont typeface="Arial" pitchFamily="34" charset="0"/>
              <a:buNone/>
            </a:pPr>
            <a:r>
              <a:rPr lang="en-US" b="0" baseline="0" dirty="0" smtClean="0"/>
              <a:t>Component Enabler is not required to be installed on the end user workstations. Instead, a CE Proxy module gets automatically downloaded with the main Silverlight application. This implements the necessary functions required to communicate with Component Enabler on the Web Server.</a:t>
            </a:r>
          </a:p>
          <a:p>
            <a:pPr marL="0" indent="0">
              <a:buFont typeface="Arial" pitchFamily="34" charset="0"/>
              <a:buNone/>
            </a:pPr>
            <a:endParaRPr lang="en-US" b="0" baseline="0" dirty="0" smtClean="0"/>
          </a:p>
          <a:p>
            <a:pPr marL="0" indent="0">
              <a:buFont typeface="Arial" pitchFamily="34" charset="0"/>
              <a:buNone/>
            </a:pPr>
            <a:r>
              <a:rPr lang="en-US" b="0" baseline="0" dirty="0" smtClean="0"/>
              <a:t>On the Web Server, there is a CE Services module that implements the services that are necessary for the Proxy module to communicate with Component Enabler and the host system.</a:t>
            </a:r>
          </a:p>
          <a:p>
            <a:pPr marL="0" indent="0">
              <a:buFont typeface="Arial" pitchFamily="34" charset="0"/>
              <a:buNone/>
            </a:pPr>
            <a:endParaRPr lang="en-US" b="0" baseline="0" dirty="0" smtClean="0"/>
          </a:p>
          <a:p>
            <a:pPr marL="0" indent="0">
              <a:buFont typeface="Arial" pitchFamily="34" charset="0"/>
              <a:buNone/>
            </a:pPr>
            <a:r>
              <a:rPr lang="en-US" b="0" baseline="0" dirty="0" smtClean="0"/>
              <a:t>The CTC Silverlight View Controller on the client side manages everything to do with the forms/views, such as automatic downloading, displaying, handling of various events and many other things including managing multiple open ispecs. This also ensures the session with the Web Server never times out. There is nothing more irritating to End Users when they run a web based application, and they lose data just because the session times out.</a:t>
            </a:r>
          </a:p>
          <a:p>
            <a:pPr marL="0" indent="0">
              <a:buFont typeface="Arial" pitchFamily="34" charset="0"/>
              <a:buNone/>
            </a:pPr>
            <a:endParaRPr lang="en-US" b="0" baseline="0" dirty="0" smtClean="0"/>
          </a:p>
          <a:p>
            <a:pPr marL="0" indent="0">
              <a:buFont typeface="Arial" pitchFamily="34" charset="0"/>
              <a:buNone/>
            </a:pPr>
            <a:endParaRPr lang="en-US" b="0" baseline="0" dirty="0" smtClean="0"/>
          </a:p>
          <a:p>
            <a:pPr marL="0" indent="0">
              <a:buFont typeface="Arial" pitchFamily="34" charset="0"/>
              <a:buNone/>
            </a:pPr>
            <a:endParaRPr lang="en-US" b="0" baseline="0" dirty="0" smtClean="0"/>
          </a:p>
          <a:p>
            <a:pPr marL="0" indent="0">
              <a:buFont typeface="Arial" pitchFamily="34" charset="0"/>
              <a:buNone/>
            </a:pPr>
            <a:endParaRPr lang="en-US" b="0" baseline="0" dirty="0" smtClean="0"/>
          </a:p>
          <a:p>
            <a:pPr marL="0" indent="0">
              <a:buFont typeface="Arial" pitchFamily="34" charset="0"/>
              <a:buNone/>
            </a:pPr>
            <a:endParaRPr lang="en-US" b="0" baseline="0" dirty="0" smtClean="0"/>
          </a:p>
          <a:p>
            <a:pPr marL="0" indent="0">
              <a:buFont typeface="Arial" pitchFamily="34" charset="0"/>
              <a:buNone/>
            </a:pPr>
            <a:endParaRPr lang="en-US" b="0" baseline="0" dirty="0" smtClean="0"/>
          </a:p>
          <a:p>
            <a:pPr marL="0" indent="0">
              <a:buFont typeface="Arial" pitchFamily="34" charset="0"/>
              <a:buNone/>
            </a:pPr>
            <a:endParaRPr lang="en-US" b="0" baseline="0" dirty="0" smtClean="0"/>
          </a:p>
          <a:p>
            <a:pPr marL="0" indent="0">
              <a:buFont typeface="Arial"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62438026-3293-4773-ADD7-39468E6D1A0B}"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indent="0">
              <a:buFont typeface="+mj-lt"/>
              <a:buNone/>
            </a:pPr>
            <a:r>
              <a:rPr lang="en-US" dirty="0" smtClean="0"/>
              <a:t>The Silverlight Environment is a very efficient environment:</a:t>
            </a:r>
          </a:p>
          <a:p>
            <a:pPr marL="0" indent="0">
              <a:buFont typeface="Arial" pitchFamily="34" charset="0"/>
              <a:buChar char="•"/>
            </a:pPr>
            <a:r>
              <a:rPr lang="en-US" dirty="0" smtClean="0"/>
              <a:t> Forms are distributed automatically and cached</a:t>
            </a:r>
            <a:r>
              <a:rPr lang="en-US" baseline="0" dirty="0" smtClean="0"/>
              <a:t> locally on the end user workstation. So, on any subsequent use of a form, it is loaded directly from the local disk.</a:t>
            </a:r>
          </a:p>
          <a:p>
            <a:pPr marL="0" indent="0">
              <a:buFont typeface="Arial" pitchFamily="34" charset="0"/>
              <a:buChar char="•"/>
            </a:pPr>
            <a:r>
              <a:rPr lang="en-US" baseline="0" dirty="0" smtClean="0"/>
              <a:t> Forms are processed locally on the client and only data is exchanged with the web server. A form is rendered once only when it is opened and on every subsequent transaction, the controls on the form are updated directly with data from the transaction. </a:t>
            </a:r>
          </a:p>
          <a:p>
            <a:pPr marL="0" indent="0">
              <a:buFont typeface="Arial" pitchFamily="34" charse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baseline="0" dirty="0" smtClean="0"/>
              <a:t>Compared with ASP.NET, a Silverlight application uses much less resources on the web server. ASP.NET </a:t>
            </a:r>
            <a:r>
              <a:rPr lang="en-US" baseline="0" dirty="0" smtClean="0"/>
              <a:t>is a very resource hungry environment because it processes and re-creates the forms on the server on every request and this easily leads to the web server becoming a bottle neck.</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As a comparison, this slide shows the size of a transaction of the CUST ispec from the Sample system. The size of the request being sent into the server is about 30% smaller for Silverlight. The size of the reply message coming back from the server is about 85% smaller for Silverlight. That’s because the Silverlight application only sends the actual data back, not the entire form. So that is a significant difference and this is one of the reasons the users will experience a much better response time with Silverlight. </a:t>
            </a:r>
            <a:endParaRPr lang="en-US" dirty="0" smtClean="0"/>
          </a:p>
          <a:p>
            <a:pPr marL="0" indent="0">
              <a:buFont typeface="+mj-lt"/>
              <a:buNone/>
            </a:pPr>
            <a:endParaRPr lang="en-US" dirty="0" smtClean="0"/>
          </a:p>
          <a:p>
            <a:pPr marL="0" indent="0">
              <a:buFont typeface="+mj-lt"/>
              <a:buNone/>
            </a:pPr>
            <a:r>
              <a:rPr lang="en-US" baseline="0" dirty="0" smtClean="0"/>
              <a:t>Processing the forms locally on the client, as Silverlight does, leads to a better End User experience, such as a desktop like experience with immediate feedback to user actions and the users get a great response time.</a:t>
            </a:r>
          </a:p>
          <a:p>
            <a:pPr marL="0" indent="0">
              <a:buFont typeface="+mj-lt"/>
              <a:buNone/>
            </a:pPr>
            <a:endParaRPr lang="en-US" baseline="0" dirty="0" smtClean="0"/>
          </a:p>
          <a:p>
            <a:pPr marL="0" indent="0">
              <a:buFont typeface="+mj-lt"/>
              <a:buNone/>
            </a:pPr>
            <a:r>
              <a:rPr lang="en-US" baseline="0" dirty="0" smtClean="0"/>
              <a:t>The programming model for Silverlight applications is less complex and requires less skills than ASP.NET.</a:t>
            </a:r>
          </a:p>
        </p:txBody>
      </p:sp>
      <p:sp>
        <p:nvSpPr>
          <p:cNvPr id="4" name="Slide Number Placeholder 3"/>
          <p:cNvSpPr>
            <a:spLocks noGrp="1"/>
          </p:cNvSpPr>
          <p:nvPr>
            <p:ph type="sldNum" sz="quarter" idx="10"/>
          </p:nvPr>
        </p:nvSpPr>
        <p:spPr/>
        <p:txBody>
          <a:bodyPr/>
          <a:lstStyle/>
          <a:p>
            <a:fld id="{62438026-3293-4773-ADD7-39468E6D1A0B}"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 </a:t>
            </a:r>
            <a:endParaRPr lang="en-AU" dirty="0"/>
          </a:p>
        </p:txBody>
      </p:sp>
      <p:sp>
        <p:nvSpPr>
          <p:cNvPr id="4" name="Slide Number Placeholder 3"/>
          <p:cNvSpPr>
            <a:spLocks noGrp="1"/>
          </p:cNvSpPr>
          <p:nvPr>
            <p:ph type="sldNum" sz="quarter" idx="10"/>
          </p:nvPr>
        </p:nvSpPr>
        <p:spPr/>
        <p:txBody>
          <a:bodyPr/>
          <a:lstStyle/>
          <a:p>
            <a:fld id="{62438026-3293-4773-ADD7-39468E6D1A0B}"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r>
              <a:rPr lang="en-US" baseline="0" dirty="0" smtClean="0"/>
              <a:t> </a:t>
            </a:r>
            <a:endParaRPr lang="en-US" baseline="0" dirty="0" smtClean="0"/>
          </a:p>
        </p:txBody>
      </p:sp>
      <p:sp>
        <p:nvSpPr>
          <p:cNvPr id="4" name="Slide Number Placeholder 3"/>
          <p:cNvSpPr>
            <a:spLocks noGrp="1"/>
          </p:cNvSpPr>
          <p:nvPr>
            <p:ph type="sldNum" sz="quarter" idx="10"/>
          </p:nvPr>
        </p:nvSpPr>
        <p:spPr/>
        <p:txBody>
          <a:bodyPr/>
          <a:lstStyle/>
          <a:p>
            <a:fld id="{62438026-3293-4773-ADD7-39468E6D1A0B}"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Custom controls are an essential part of being able to enhance the forms.</a:t>
            </a:r>
          </a:p>
          <a:p>
            <a:endParaRPr lang="en-US" baseline="0" dirty="0" smtClean="0"/>
          </a:p>
          <a:p>
            <a:r>
              <a:rPr lang="en-US" baseline="0" dirty="0" smtClean="0"/>
              <a:t>Custom Controls would be used when you want to replace or substitute controls that you have painted on the forms. For example, a DatePicker control can be used instead of a textbox that displays date fields, and a DataGrid control can be used instead of a listbox.</a:t>
            </a:r>
          </a:p>
          <a:p>
            <a:endParaRPr lang="en-US" baseline="0" dirty="0" smtClean="0"/>
          </a:p>
          <a:p>
            <a:r>
              <a:rPr lang="en-US" baseline="0" dirty="0" smtClean="0"/>
              <a:t>A number of Custom Controls are included with the generator and here on the slide, you see some of them.</a:t>
            </a:r>
          </a:p>
          <a:p>
            <a:endParaRPr lang="en-US" baseline="0" dirty="0" smtClean="0"/>
          </a:p>
          <a:p>
            <a:r>
              <a:rPr lang="en-US" baseline="0" dirty="0" smtClean="0"/>
              <a:t>You are not limited to just these custom controls. The CTC solution allows you to add your own Custom Controls.</a:t>
            </a:r>
          </a:p>
          <a:p>
            <a:endParaRPr lang="en-US" baseline="0" dirty="0" smtClean="0"/>
          </a:p>
          <a:p>
            <a:r>
              <a:rPr lang="en-US" baseline="0" dirty="0" smtClean="0"/>
              <a:t>The source code of the Custom Controls is included with the generator and you can use that as a starting point for creating your own controls.</a:t>
            </a:r>
          </a:p>
          <a:p>
            <a:endParaRPr lang="en-US" baseline="0" dirty="0" smtClean="0"/>
          </a:p>
          <a:p>
            <a:r>
              <a:rPr lang="en-US" baseline="0" dirty="0" smtClean="0"/>
              <a:t>You can also contact CTC who will be happy to assist with creating additional custom controls to suit any specific requirements.</a:t>
            </a:r>
            <a:endParaRPr lang="en-US" dirty="0" smtClean="0"/>
          </a:p>
        </p:txBody>
      </p:sp>
      <p:sp>
        <p:nvSpPr>
          <p:cNvPr id="4" name="Slide Number Placeholder 3"/>
          <p:cNvSpPr>
            <a:spLocks noGrp="1"/>
          </p:cNvSpPr>
          <p:nvPr>
            <p:ph type="sldNum" sz="quarter" idx="10"/>
          </p:nvPr>
        </p:nvSpPr>
        <p:spPr/>
        <p:txBody>
          <a:bodyPr/>
          <a:lstStyle/>
          <a:p>
            <a:fld id="{62438026-3293-4773-ADD7-39468E6D1A0B}"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endParaRPr lang="en-US" dirty="0"/>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3A0A0BA-DD78-4A37-8551-C21259D5916B}" type="slidenum">
              <a:rPr lang="en-US" smtClean="0"/>
              <a:pPr/>
              <a:t>‹#›</a:t>
            </a:fld>
            <a:endParaRPr lang="en-US" dirty="0"/>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3A0A0BA-DD78-4A37-8551-C21259D5916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3A0A0BA-DD78-4A37-8551-C21259D5916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Ref idx="1001">
        <a:schemeClr val="bg1"/>
      </p:bgRef>
    </p:bg>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lide Number Placeholder 8"/>
          <p:cNvSpPr>
            <a:spLocks noGrp="1"/>
          </p:cNvSpPr>
          <p:nvPr>
            <p:ph type="sldNum" sz="quarter" idx="11"/>
          </p:nvPr>
        </p:nvSpPr>
        <p:spPr/>
        <p:txBody>
          <a:bodyPr/>
          <a:lstStyle/>
          <a:p>
            <a:fld id="{F3A0A0BA-DD78-4A37-8551-C21259D5916B}" type="slidenum">
              <a:rPr lang="en-US" smtClean="0"/>
              <a:pPr/>
              <a:t>‹#›</a:t>
            </a:fld>
            <a:endParaRPr lang="en-US" dirty="0"/>
          </a:p>
        </p:txBody>
      </p:sp>
      <p:sp>
        <p:nvSpPr>
          <p:cNvPr id="11" name="Footer Placeholder 9"/>
          <p:cNvSpPr txBox="1">
            <a:spLocks/>
          </p:cNvSpPr>
          <p:nvPr userDrawn="1"/>
        </p:nvSpPr>
        <p:spPr>
          <a:xfrm>
            <a:off x="383746" y="6649782"/>
            <a:ext cx="2800129" cy="274320"/>
          </a:xfrm>
          <a:prstGeom prst="rect">
            <a:avLst/>
          </a:prstGeom>
        </p:spPr>
        <p:txBody>
          <a:bodyPr/>
          <a:lstStyle>
            <a:lvl1pPr>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lumMod val="75000"/>
                  </a:schemeClr>
                </a:solidFill>
                <a:cs typeface="Arial" charset="0"/>
              </a:rPr>
              <a:t>©</a:t>
            </a:r>
            <a:r>
              <a:rPr lang="en-US" sz="1100" dirty="0" smtClean="0">
                <a:solidFill>
                  <a:schemeClr val="tx1">
                    <a:lumMod val="75000"/>
                  </a:schemeClr>
                </a:solidFill>
              </a:rPr>
              <a:t> 2011</a:t>
            </a:r>
            <a:r>
              <a:rPr kumimoji="0" lang="en-US" sz="1100" b="0" i="0" u="none" strike="noStrike" kern="1200" cap="none" spc="0" normalizeH="0" baseline="0" noProof="0" dirty="0" smtClean="0">
                <a:ln>
                  <a:noFill/>
                </a:ln>
                <a:solidFill>
                  <a:schemeClr val="tx1">
                    <a:lumMod val="75000"/>
                  </a:schemeClr>
                </a:solidFill>
                <a:effectLst/>
                <a:uLnTx/>
                <a:uFillTx/>
                <a:latin typeface="+mn-lt"/>
                <a:ea typeface="+mn-ea"/>
                <a:cs typeface="+mn-cs"/>
              </a:rPr>
              <a:t> </a:t>
            </a:r>
            <a:r>
              <a:rPr kumimoji="0" lang="en-US" sz="1100" b="0" i="0" u="none" strike="noStrike" kern="1200" cap="none" spc="0" normalizeH="0" baseline="0" noProof="0" dirty="0" smtClean="0">
                <a:ln>
                  <a:noFill/>
                </a:ln>
                <a:solidFill>
                  <a:schemeClr val="bg2">
                    <a:tint val="60000"/>
                    <a:satMod val="155000"/>
                  </a:schemeClr>
                </a:solidFill>
                <a:effectLst/>
                <a:uLnTx/>
                <a:uFillTx/>
                <a:latin typeface="+mn-lt"/>
                <a:ea typeface="+mn-ea"/>
                <a:cs typeface="+mn-cs"/>
              </a:rPr>
              <a:t>CTC     www.ClientTools.com.au </a:t>
            </a:r>
            <a:endParaRPr kumimoji="0" lang="en-US" sz="1100" b="0" i="0" u="none" strike="noStrike" kern="1200" cap="none" spc="0" normalizeH="0" baseline="0" noProof="0" dirty="0">
              <a:ln>
                <a:noFill/>
              </a:ln>
              <a:solidFill>
                <a:schemeClr val="bg2">
                  <a:tint val="60000"/>
                  <a:satMod val="155000"/>
                </a:schemeClr>
              </a:solidFill>
              <a:effectLst/>
              <a:uLnTx/>
              <a:uFillTx/>
              <a:latin typeface="+mn-lt"/>
              <a:ea typeface="+mn-ea"/>
              <a:cs typeface="+mn-cs"/>
            </a:endParaRPr>
          </a:p>
        </p:txBody>
      </p:sp>
      <p:pic>
        <p:nvPicPr>
          <p:cNvPr id="12" name="Picture 64" descr="Picture5"/>
          <p:cNvPicPr>
            <a:picLocks noChangeAspect="1" noChangeArrowheads="1"/>
          </p:cNvPicPr>
          <p:nvPr userDrawn="1"/>
        </p:nvPicPr>
        <p:blipFill>
          <a:blip r:embed="rId2" cstate="print"/>
          <a:srcRect/>
          <a:stretch>
            <a:fillRect/>
          </a:stretch>
        </p:blipFill>
        <p:spPr bwMode="auto">
          <a:xfrm>
            <a:off x="208849" y="6710362"/>
            <a:ext cx="144463" cy="147638"/>
          </a:xfrm>
          <a:prstGeom prst="rect">
            <a:avLst/>
          </a:prstGeom>
          <a:noFill/>
          <a:ln w="9525">
            <a:noFill/>
            <a:miter lim="800000"/>
            <a:headEnd/>
            <a:tailEnd/>
          </a:ln>
        </p:spPr>
      </p:pic>
      <p:sp>
        <p:nvSpPr>
          <p:cNvPr id="13" name="Date Placeholder 7"/>
          <p:cNvSpPr txBox="1">
            <a:spLocks/>
          </p:cNvSpPr>
          <p:nvPr userDrawn="1"/>
        </p:nvSpPr>
        <p:spPr>
          <a:xfrm>
            <a:off x="6497259" y="6649782"/>
            <a:ext cx="1732402" cy="274320"/>
          </a:xfrm>
          <a:prstGeom prst="rect">
            <a:avLst/>
          </a:prstGeom>
        </p:spPr>
        <p:txBody>
          <a:bodyPr/>
          <a:lstStyle>
            <a:lvl1pPr>
              <a:defRPr sz="11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2">
                    <a:tint val="60000"/>
                    <a:satMod val="155000"/>
                  </a:schemeClr>
                </a:solidFill>
                <a:effectLst/>
                <a:uLnTx/>
                <a:uFillTx/>
                <a:latin typeface="+mn-lt"/>
                <a:ea typeface="+mn-ea"/>
                <a:cs typeface="+mn-cs"/>
              </a:rPr>
              <a:t>UNITE May 22-25, 2011</a:t>
            </a:r>
            <a:endParaRPr kumimoji="0" lang="en-US" sz="1100" b="0" i="0" u="none" strike="noStrike" kern="1200" cap="none" spc="0" normalizeH="0" baseline="0" noProof="0" dirty="0">
              <a:ln>
                <a:noFill/>
              </a:ln>
              <a:solidFill>
                <a:schemeClr val="bg2">
                  <a:tint val="60000"/>
                  <a:satMod val="155000"/>
                </a:schemeClr>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endParaRPr lang="en-US" dirty="0"/>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3A0A0BA-DD78-4A37-8551-C21259D5916B}" type="slidenum">
              <a:rPr lang="en-US" smtClean="0"/>
              <a:pPr/>
              <a:t>‹#›</a:t>
            </a:fld>
            <a:endParaRPr lang="en-US" dirty="0"/>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a:xfrm>
            <a:off x="8641080" y="6514568"/>
            <a:ext cx="464288" cy="274320"/>
          </a:xfrm>
        </p:spPr>
        <p:txBody>
          <a:bodyPr/>
          <a:lstStyle>
            <a:extLst/>
          </a:lstStyle>
          <a:p>
            <a:fld id="{F3A0A0BA-DD78-4A37-8551-C21259D5916B}" type="slidenum">
              <a:rPr lang="en-US" smtClean="0"/>
              <a:pPr/>
              <a:t>‹#›</a:t>
            </a:fld>
            <a:endParaRPr lang="en-US" dirty="0"/>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a:xfrm>
            <a:off x="8641080" y="6514568"/>
            <a:ext cx="464288" cy="274320"/>
          </a:xfrm>
        </p:spPr>
        <p:txBody>
          <a:bodyPr/>
          <a:lstStyle>
            <a:extLst/>
          </a:lstStyle>
          <a:p>
            <a:fld id="{F3A0A0BA-DD78-4A37-8551-C21259D5916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F3A0A0BA-DD78-4A37-8551-C21259D5916B}" type="slidenum">
              <a:rPr lang="en-US" smtClean="0"/>
              <a:pPr/>
              <a:t>‹#›</a:t>
            </a:fld>
            <a:endParaRPr lang="en-US" dirty="0"/>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extLst/>
          </a:lstStyle>
          <a:p>
            <a:fld id="{F3A0A0BA-DD78-4A37-8551-C21259D5916B}" type="slidenum">
              <a:rPr lang="en-US" smtClean="0"/>
              <a:pPr/>
              <a:t>‹#›</a:t>
            </a:fld>
            <a:endParaRPr lang="en-US" dirty="0"/>
          </a:p>
        </p:txBody>
      </p:sp>
      <p:sp>
        <p:nvSpPr>
          <p:cNvPr id="5" name="Footer Placeholder 9"/>
          <p:cNvSpPr txBox="1">
            <a:spLocks/>
          </p:cNvSpPr>
          <p:nvPr userDrawn="1"/>
        </p:nvSpPr>
        <p:spPr>
          <a:xfrm>
            <a:off x="383746" y="6649782"/>
            <a:ext cx="2800129" cy="274320"/>
          </a:xfrm>
          <a:prstGeom prst="rect">
            <a:avLst/>
          </a:prstGeom>
        </p:spPr>
        <p:txBody>
          <a:bodyPr/>
          <a:lstStyle>
            <a:lvl1pPr>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lumMod val="75000"/>
                  </a:schemeClr>
                </a:solidFill>
                <a:cs typeface="Arial" charset="0"/>
              </a:rPr>
              <a:t>©</a:t>
            </a:r>
            <a:r>
              <a:rPr lang="en-US" sz="1100" dirty="0" smtClean="0">
                <a:solidFill>
                  <a:schemeClr val="tx1">
                    <a:lumMod val="75000"/>
                  </a:schemeClr>
                </a:solidFill>
              </a:rPr>
              <a:t> 2011</a:t>
            </a:r>
            <a:r>
              <a:rPr kumimoji="0" lang="en-US" sz="1100" b="0" i="0" u="none" strike="noStrike" kern="1200" cap="none" spc="0" normalizeH="0" baseline="0" noProof="0" dirty="0" smtClean="0">
                <a:ln>
                  <a:noFill/>
                </a:ln>
                <a:solidFill>
                  <a:schemeClr val="tx1">
                    <a:lumMod val="75000"/>
                  </a:schemeClr>
                </a:solidFill>
                <a:effectLst/>
                <a:uLnTx/>
                <a:uFillTx/>
                <a:latin typeface="+mn-lt"/>
                <a:ea typeface="+mn-ea"/>
                <a:cs typeface="+mn-cs"/>
              </a:rPr>
              <a:t> </a:t>
            </a:r>
            <a:r>
              <a:rPr kumimoji="0" lang="en-US" sz="1100" b="0" i="0" u="none" strike="noStrike" kern="1200" cap="none" spc="0" normalizeH="0" baseline="0" noProof="0" dirty="0" smtClean="0">
                <a:ln>
                  <a:noFill/>
                </a:ln>
                <a:solidFill>
                  <a:schemeClr val="bg2">
                    <a:tint val="60000"/>
                    <a:satMod val="155000"/>
                  </a:schemeClr>
                </a:solidFill>
                <a:effectLst/>
                <a:uLnTx/>
                <a:uFillTx/>
                <a:latin typeface="+mn-lt"/>
                <a:ea typeface="+mn-ea"/>
                <a:cs typeface="+mn-cs"/>
              </a:rPr>
              <a:t>CTC     www.ClientTools.com.au </a:t>
            </a:r>
            <a:endParaRPr kumimoji="0" lang="en-US" sz="1100" b="0" i="0" u="none" strike="noStrike" kern="1200" cap="none" spc="0" normalizeH="0" baseline="0" noProof="0" dirty="0">
              <a:ln>
                <a:noFill/>
              </a:ln>
              <a:solidFill>
                <a:schemeClr val="bg2">
                  <a:tint val="60000"/>
                  <a:satMod val="155000"/>
                </a:schemeClr>
              </a:solidFill>
              <a:effectLst/>
              <a:uLnTx/>
              <a:uFillTx/>
              <a:latin typeface="+mn-lt"/>
              <a:ea typeface="+mn-ea"/>
              <a:cs typeface="+mn-cs"/>
            </a:endParaRPr>
          </a:p>
        </p:txBody>
      </p:sp>
      <p:pic>
        <p:nvPicPr>
          <p:cNvPr id="6" name="Picture 64" descr="Picture5"/>
          <p:cNvPicPr>
            <a:picLocks noChangeAspect="1" noChangeArrowheads="1"/>
          </p:cNvPicPr>
          <p:nvPr userDrawn="1"/>
        </p:nvPicPr>
        <p:blipFill>
          <a:blip r:embed="rId2" cstate="print"/>
          <a:srcRect/>
          <a:stretch>
            <a:fillRect/>
          </a:stretch>
        </p:blipFill>
        <p:spPr bwMode="auto">
          <a:xfrm>
            <a:off x="208849" y="6710362"/>
            <a:ext cx="144463" cy="147638"/>
          </a:xfrm>
          <a:prstGeom prst="rect">
            <a:avLst/>
          </a:prstGeom>
          <a:noFill/>
          <a:ln w="9525">
            <a:noFill/>
            <a:miter lim="800000"/>
            <a:headEnd/>
            <a:tailEnd/>
          </a:ln>
        </p:spPr>
      </p:pic>
      <p:sp>
        <p:nvSpPr>
          <p:cNvPr id="7" name="Date Placeholder 7"/>
          <p:cNvSpPr txBox="1">
            <a:spLocks/>
          </p:cNvSpPr>
          <p:nvPr userDrawn="1"/>
        </p:nvSpPr>
        <p:spPr>
          <a:xfrm>
            <a:off x="6497259" y="6649782"/>
            <a:ext cx="1732402" cy="274320"/>
          </a:xfrm>
          <a:prstGeom prst="rect">
            <a:avLst/>
          </a:prstGeom>
        </p:spPr>
        <p:txBody>
          <a:bodyPr/>
          <a:lstStyle>
            <a:lvl1pPr>
              <a:defRPr sz="11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2">
                    <a:tint val="60000"/>
                    <a:satMod val="155000"/>
                  </a:schemeClr>
                </a:solidFill>
                <a:effectLst/>
                <a:uLnTx/>
                <a:uFillTx/>
                <a:latin typeface="+mn-lt"/>
                <a:ea typeface="+mn-ea"/>
                <a:cs typeface="+mn-cs"/>
              </a:rPr>
              <a:t>UNITE May 22-25, 2011</a:t>
            </a:r>
            <a:endParaRPr kumimoji="0" lang="en-US" sz="1100" b="0" i="0" u="none" strike="noStrike" kern="1200" cap="none" spc="0" normalizeH="0" baseline="0" noProof="0" dirty="0">
              <a:ln>
                <a:noFill/>
              </a:ln>
              <a:solidFill>
                <a:schemeClr val="bg2">
                  <a:tint val="60000"/>
                  <a:satMod val="155000"/>
                </a:schemeClr>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3A0A0BA-DD78-4A37-8551-C21259D5916B}" type="slidenum">
              <a:rPr lang="en-US" smtClean="0"/>
              <a:pPr/>
              <a:t>‹#›</a:t>
            </a:fld>
            <a:endParaRPr lang="en-US" dirty="0"/>
          </a:p>
        </p:txBody>
      </p:sp>
      <p:sp>
        <p:nvSpPr>
          <p:cNvPr id="12" name="Footer Placeholder 9"/>
          <p:cNvSpPr txBox="1">
            <a:spLocks/>
          </p:cNvSpPr>
          <p:nvPr userDrawn="1"/>
        </p:nvSpPr>
        <p:spPr>
          <a:xfrm>
            <a:off x="383746" y="6649782"/>
            <a:ext cx="2800129" cy="274320"/>
          </a:xfrm>
          <a:prstGeom prst="rect">
            <a:avLst/>
          </a:prstGeom>
        </p:spPr>
        <p:txBody>
          <a:bodyPr/>
          <a:lstStyle>
            <a:lvl1pPr>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lumMod val="75000"/>
                  </a:schemeClr>
                </a:solidFill>
                <a:cs typeface="Arial" charset="0"/>
              </a:rPr>
              <a:t>©</a:t>
            </a:r>
            <a:r>
              <a:rPr lang="en-US" sz="1100" dirty="0" smtClean="0">
                <a:solidFill>
                  <a:schemeClr val="tx1">
                    <a:lumMod val="75000"/>
                  </a:schemeClr>
                </a:solidFill>
              </a:rPr>
              <a:t> 2011</a:t>
            </a:r>
            <a:r>
              <a:rPr kumimoji="0" lang="en-US" sz="1100" b="0" i="0" u="none" strike="noStrike" kern="1200" cap="none" spc="0" normalizeH="0" baseline="0" noProof="0" dirty="0" smtClean="0">
                <a:ln>
                  <a:noFill/>
                </a:ln>
                <a:solidFill>
                  <a:schemeClr val="tx1">
                    <a:lumMod val="75000"/>
                  </a:schemeClr>
                </a:solidFill>
                <a:effectLst/>
                <a:uLnTx/>
                <a:uFillTx/>
                <a:latin typeface="+mn-lt"/>
                <a:ea typeface="+mn-ea"/>
                <a:cs typeface="+mn-cs"/>
              </a:rPr>
              <a:t> </a:t>
            </a:r>
            <a:r>
              <a:rPr kumimoji="0" lang="en-US" sz="1100" b="0" i="0" u="none" strike="noStrike" kern="1200" cap="none" spc="0" normalizeH="0" baseline="0" noProof="0" dirty="0" smtClean="0">
                <a:ln>
                  <a:noFill/>
                </a:ln>
                <a:solidFill>
                  <a:schemeClr val="bg2">
                    <a:tint val="60000"/>
                    <a:satMod val="155000"/>
                  </a:schemeClr>
                </a:solidFill>
                <a:effectLst/>
                <a:uLnTx/>
                <a:uFillTx/>
                <a:latin typeface="+mn-lt"/>
                <a:ea typeface="+mn-ea"/>
                <a:cs typeface="+mn-cs"/>
              </a:rPr>
              <a:t>CTC     www.ClientTools.com.au </a:t>
            </a:r>
            <a:endParaRPr kumimoji="0" lang="en-US" sz="1100" b="0" i="0" u="none" strike="noStrike" kern="1200" cap="none" spc="0" normalizeH="0" baseline="0" noProof="0" dirty="0">
              <a:ln>
                <a:noFill/>
              </a:ln>
              <a:solidFill>
                <a:schemeClr val="bg2">
                  <a:tint val="60000"/>
                  <a:satMod val="155000"/>
                </a:schemeClr>
              </a:solidFill>
              <a:effectLst/>
              <a:uLnTx/>
              <a:uFillTx/>
              <a:latin typeface="+mn-lt"/>
              <a:ea typeface="+mn-ea"/>
              <a:cs typeface="+mn-cs"/>
            </a:endParaRPr>
          </a:p>
        </p:txBody>
      </p:sp>
      <p:pic>
        <p:nvPicPr>
          <p:cNvPr id="13" name="Picture 64" descr="Picture5"/>
          <p:cNvPicPr>
            <a:picLocks noChangeAspect="1" noChangeArrowheads="1"/>
          </p:cNvPicPr>
          <p:nvPr userDrawn="1"/>
        </p:nvPicPr>
        <p:blipFill>
          <a:blip r:embed="rId2" cstate="print"/>
          <a:srcRect/>
          <a:stretch>
            <a:fillRect/>
          </a:stretch>
        </p:blipFill>
        <p:spPr bwMode="auto">
          <a:xfrm>
            <a:off x="208849" y="6710362"/>
            <a:ext cx="144463" cy="147638"/>
          </a:xfrm>
          <a:prstGeom prst="rect">
            <a:avLst/>
          </a:prstGeom>
          <a:noFill/>
          <a:ln w="9525">
            <a:noFill/>
            <a:miter lim="800000"/>
            <a:headEnd/>
            <a:tailEnd/>
          </a:ln>
        </p:spPr>
      </p:pic>
      <p:sp>
        <p:nvSpPr>
          <p:cNvPr id="14" name="Date Placeholder 7"/>
          <p:cNvSpPr txBox="1">
            <a:spLocks/>
          </p:cNvSpPr>
          <p:nvPr userDrawn="1"/>
        </p:nvSpPr>
        <p:spPr>
          <a:xfrm>
            <a:off x="6497259" y="6649782"/>
            <a:ext cx="1732402" cy="274320"/>
          </a:xfrm>
          <a:prstGeom prst="rect">
            <a:avLst/>
          </a:prstGeom>
        </p:spPr>
        <p:txBody>
          <a:bodyPr/>
          <a:lstStyle>
            <a:lvl1pPr>
              <a:defRPr sz="11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2">
                    <a:tint val="60000"/>
                    <a:satMod val="155000"/>
                  </a:schemeClr>
                </a:solidFill>
                <a:effectLst/>
                <a:uLnTx/>
                <a:uFillTx/>
                <a:latin typeface="+mn-lt"/>
                <a:ea typeface="+mn-ea"/>
                <a:cs typeface="+mn-cs"/>
              </a:rPr>
              <a:t>UNITE May 22-25, 2011</a:t>
            </a:r>
            <a:endParaRPr kumimoji="0" lang="en-US" sz="1100" b="0" i="0" u="none" strike="noStrike" kern="1200" cap="none" spc="0" normalizeH="0" baseline="0" noProof="0" dirty="0">
              <a:ln>
                <a:noFill/>
              </a:ln>
              <a:solidFill>
                <a:schemeClr val="bg2">
                  <a:tint val="60000"/>
                  <a:satMod val="15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endParaRPr lang="en-US" dirty="0"/>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3A0A0BA-DD78-4A37-8551-C21259D5916B}" type="slidenum">
              <a:rPr lang="en-US" smtClean="0"/>
              <a:pPr/>
              <a:t>‹#›</a:t>
            </a:fld>
            <a:endParaRPr lang="en-US" dirty="0"/>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dirty="0"/>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endParaRPr lang="en-US" dirty="0"/>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1"/>
                </a:solidFill>
                <a:effectLst/>
              </a:defRPr>
            </a:lvl1pPr>
            <a:extLst/>
          </a:lstStyle>
          <a:p>
            <a:fld id="{F3A0A0BA-DD78-4A37-8551-C21259D5916B}" type="slidenum">
              <a:rPr lang="en-US" smtClean="0"/>
              <a:pPr/>
              <a:t>‹#›</a:t>
            </a:fld>
            <a:endParaRPr lang="en-US" dirty="0"/>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33.gif"/><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8.png"/><Relationship Id="rId7" Type="http://schemas.openxmlformats.org/officeDocument/2006/relationships/image" Target="../media/image32.gif"/><Relationship Id="rId12" Type="http://schemas.openxmlformats.org/officeDocument/2006/relationships/image" Target="../media/image37.png"/><Relationship Id="rId17" Type="http://schemas.openxmlformats.org/officeDocument/2006/relationships/image" Target="../media/image42.gif"/><Relationship Id="rId2" Type="http://schemas.openxmlformats.org/officeDocument/2006/relationships/notesSlide" Target="../notesSlides/notesSlide10.xml"/><Relationship Id="rId16" Type="http://schemas.openxmlformats.org/officeDocument/2006/relationships/image" Target="../media/image41.gif"/><Relationship Id="rId20"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31.gif"/><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gif"/><Relationship Id="rId10" Type="http://schemas.openxmlformats.org/officeDocument/2006/relationships/image" Target="../media/image35.gif"/><Relationship Id="rId19" Type="http://schemas.openxmlformats.org/officeDocument/2006/relationships/image" Target="../media/image44.png"/><Relationship Id="rId4" Type="http://schemas.openxmlformats.org/officeDocument/2006/relationships/image" Target="../media/image29.png"/><Relationship Id="rId9" Type="http://schemas.openxmlformats.org/officeDocument/2006/relationships/image" Target="../media/image34.gif"/><Relationship Id="rId14"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gif"/><Relationship Id="rId7"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9.gif"/><Relationship Id="rId5" Type="http://schemas.openxmlformats.org/officeDocument/2006/relationships/image" Target="../media/image48.gif"/><Relationship Id="rId4" Type="http://schemas.openxmlformats.org/officeDocument/2006/relationships/image" Target="../media/image47.gif"/><Relationship Id="rId9" Type="http://schemas.openxmlformats.org/officeDocument/2006/relationships/image" Target="../media/image52.png"/></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8.gif"/></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16.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17.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3.png"/><Relationship Id="rId7"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5.png"/><Relationship Id="rId10" Type="http://schemas.openxmlformats.org/officeDocument/2006/relationships/image" Target="../media/image11.gif"/><Relationship Id="rId4" Type="http://schemas.openxmlformats.org/officeDocument/2006/relationships/image" Target="../media/image4.png"/><Relationship Id="rId9" Type="http://schemas.openxmlformats.org/officeDocument/2006/relationships/image" Target="../media/image10.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1.gif"/><Relationship Id="rId13" Type="http://schemas.openxmlformats.org/officeDocument/2006/relationships/image" Target="../media/image26.png"/><Relationship Id="rId3" Type="http://schemas.openxmlformats.org/officeDocument/2006/relationships/image" Target="../media/image16.gif"/><Relationship Id="rId7" Type="http://schemas.openxmlformats.org/officeDocument/2006/relationships/image" Target="../media/image20.gif"/><Relationship Id="rId12"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gif"/><Relationship Id="rId11" Type="http://schemas.openxmlformats.org/officeDocument/2006/relationships/image" Target="../media/image24.gif"/><Relationship Id="rId5" Type="http://schemas.openxmlformats.org/officeDocument/2006/relationships/image" Target="../media/image18.gif"/><Relationship Id="rId10" Type="http://schemas.openxmlformats.org/officeDocument/2006/relationships/image" Target="../media/image23.gif"/><Relationship Id="rId4" Type="http://schemas.openxmlformats.org/officeDocument/2006/relationships/image" Target="../media/image17.gif"/><Relationship Id="rId9" Type="http://schemas.openxmlformats.org/officeDocument/2006/relationships/image" Target="../media/image22.gif"/><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3108" y="3286124"/>
            <a:ext cx="6560234" cy="1752600"/>
          </a:xfrm>
        </p:spPr>
        <p:txBody>
          <a:bodyPr/>
          <a:lstStyle/>
          <a:p>
            <a:r>
              <a:rPr lang="en-US" dirty="0" smtClean="0"/>
              <a:t>A Good UX</a:t>
            </a:r>
          </a:p>
          <a:p>
            <a:r>
              <a:rPr lang="en-US" dirty="0" smtClean="0"/>
              <a:t>Making It Happen</a:t>
            </a:r>
          </a:p>
          <a:p>
            <a:r>
              <a:rPr lang="en-US" dirty="0" smtClean="0"/>
              <a:t>with </a:t>
            </a:r>
            <a:r>
              <a:rPr lang="en-AU" dirty="0" smtClean="0"/>
              <a:t>the CTC Silverlight Solution</a:t>
            </a:r>
            <a:endParaRPr lang="en-US" dirty="0"/>
          </a:p>
        </p:txBody>
      </p:sp>
      <p:sp>
        <p:nvSpPr>
          <p:cNvPr id="9" name="Subtitle 2"/>
          <p:cNvSpPr txBox="1">
            <a:spLocks/>
          </p:cNvSpPr>
          <p:nvPr/>
        </p:nvSpPr>
        <p:spPr>
          <a:xfrm>
            <a:off x="4594032" y="5816907"/>
            <a:ext cx="4411945" cy="886926"/>
          </a:xfrm>
          <a:prstGeom prst="rect">
            <a:avLst/>
          </a:prstGeom>
        </p:spPr>
        <p:txBody>
          <a:bodyPr lIns="45720" rIns="246888" anchor="b">
            <a:normAutofit fontScale="92500" lnSpcReduction="20000"/>
          </a:bodyPr>
          <a:lstStyle/>
          <a:p>
            <a:pPr marL="0" marR="0" lvl="0" indent="0" algn="r" defTabSz="914400" rtl="0" eaLnBrk="1" fontAlgn="auto" latinLnBrk="0" hangingPunct="1">
              <a:lnSpc>
                <a:spcPct val="100000"/>
              </a:lnSpc>
              <a:spcBef>
                <a:spcPts val="0"/>
              </a:spcBef>
              <a:spcAft>
                <a:spcPts val="0"/>
              </a:spcAft>
              <a:buClr>
                <a:schemeClr val="accent1"/>
              </a:buClr>
              <a:buSzPct val="70000"/>
              <a:buFont typeface="Wingdings 2"/>
              <a:buNone/>
              <a:tabLst/>
              <a:defRPr/>
            </a:pPr>
            <a:endParaRPr kumimoji="0" lang="en-US" sz="1400" b="0" i="0" u="none" strike="noStrike" kern="1200" cap="none" spc="0" normalizeH="0" baseline="0" noProof="0" dirty="0" smtClean="0">
              <a:ln>
                <a:noFill/>
              </a:ln>
              <a:effectLst/>
              <a:uLnTx/>
              <a:uFillTx/>
              <a:latin typeface="+mn-lt"/>
              <a:ea typeface="+mn-ea"/>
              <a:cs typeface="+mn-cs"/>
            </a:endParaRPr>
          </a:p>
          <a:p>
            <a:pPr marL="0" marR="0" lvl="0" indent="0" algn="r" defTabSz="914400" rtl="0" eaLnBrk="1" fontAlgn="auto" latinLnBrk="0" hangingPunct="1">
              <a:lnSpc>
                <a:spcPct val="100000"/>
              </a:lnSpc>
              <a:spcBef>
                <a:spcPts val="0"/>
              </a:spcBef>
              <a:spcAft>
                <a:spcPts val="0"/>
              </a:spcAft>
              <a:buClr>
                <a:schemeClr val="accent1"/>
              </a:buClr>
              <a:buSzPct val="70000"/>
              <a:buFont typeface="Wingdings 2"/>
              <a:buNone/>
              <a:tabLst/>
              <a:defRPr/>
            </a:pPr>
            <a:endParaRPr lang="en-US" sz="1400" dirty="0" smtClean="0"/>
          </a:p>
          <a:p>
            <a:pPr marL="0" marR="0" lvl="0" indent="0" algn="r" defTabSz="914400" rtl="0" eaLnBrk="1" fontAlgn="auto" latinLnBrk="0" hangingPunct="1">
              <a:lnSpc>
                <a:spcPct val="100000"/>
              </a:lnSpc>
              <a:spcBef>
                <a:spcPts val="0"/>
              </a:spcBef>
              <a:spcAft>
                <a:spcPts val="0"/>
              </a:spcAft>
              <a:buClr>
                <a:schemeClr val="accent1"/>
              </a:buClr>
              <a:buSzPct val="70000"/>
              <a:buFont typeface="Wingdings 2"/>
              <a:buNone/>
              <a:tabLst/>
              <a:defRPr/>
            </a:pPr>
            <a:r>
              <a:rPr lang="en-US" sz="1400" dirty="0" smtClean="0"/>
              <a:t>EAE 4004, UNITE 2011 </a:t>
            </a:r>
          </a:p>
          <a:p>
            <a:pPr marL="0" marR="0" lvl="0" indent="0" algn="r" defTabSz="914400" rtl="0" eaLnBrk="1" fontAlgn="auto" latinLnBrk="0" hangingPunct="1">
              <a:lnSpc>
                <a:spcPct val="100000"/>
              </a:lnSpc>
              <a:spcBef>
                <a:spcPts val="0"/>
              </a:spcBef>
              <a:spcAft>
                <a:spcPts val="0"/>
              </a:spcAft>
              <a:buClr>
                <a:schemeClr val="accent1"/>
              </a:buClr>
              <a:buSzPct val="70000"/>
              <a:buFont typeface="Wingdings 2"/>
              <a:buNone/>
              <a:tabLst/>
              <a:defRPr/>
            </a:pPr>
            <a:r>
              <a:rPr kumimoji="0" lang="en-US" sz="1400" b="0" i="0" u="none" strike="noStrike" kern="1200" cap="none" spc="0" normalizeH="0" baseline="0" noProof="0" dirty="0" smtClean="0">
                <a:ln>
                  <a:noFill/>
                </a:ln>
                <a:effectLst/>
                <a:uLnTx/>
                <a:uFillTx/>
                <a:latin typeface="+mn-lt"/>
                <a:ea typeface="+mn-ea"/>
                <a:cs typeface="+mn-cs"/>
              </a:rPr>
              <a:t>Tuesday, </a:t>
            </a:r>
            <a:r>
              <a:rPr lang="en-US" sz="1400" dirty="0" smtClean="0"/>
              <a:t>8</a:t>
            </a:r>
            <a:r>
              <a:rPr kumimoji="0" lang="en-US" sz="1400" b="0" i="0" u="none" strike="noStrike" kern="1200" cap="none" spc="0" normalizeH="0" baseline="0" noProof="0" dirty="0" smtClean="0">
                <a:ln>
                  <a:noFill/>
                </a:ln>
                <a:effectLst/>
                <a:uLnTx/>
                <a:uFillTx/>
                <a:latin typeface="+mn-lt"/>
                <a:ea typeface="+mn-ea"/>
                <a:cs typeface="+mn-cs"/>
              </a:rPr>
              <a:t>:00 am</a:t>
            </a:r>
          </a:p>
          <a:p>
            <a:pPr marL="0" marR="0" lvl="0" indent="0" algn="r" defTabSz="914400" rtl="0" eaLnBrk="1" fontAlgn="auto" latinLnBrk="0" hangingPunct="1">
              <a:lnSpc>
                <a:spcPct val="100000"/>
              </a:lnSpc>
              <a:spcBef>
                <a:spcPts val="0"/>
              </a:spcBef>
              <a:spcAft>
                <a:spcPts val="0"/>
              </a:spcAft>
              <a:buClr>
                <a:schemeClr val="accent1"/>
              </a:buClr>
              <a:buSzPct val="70000"/>
              <a:buFont typeface="Wingdings 2"/>
              <a:buNone/>
              <a:tabLst/>
              <a:defRPr/>
            </a:pPr>
            <a:r>
              <a:rPr lang="en-US" sz="1400" dirty="0" smtClean="0"/>
              <a:t>May 24</a:t>
            </a:r>
            <a:r>
              <a:rPr lang="en-US" sz="1400" baseline="30000" dirty="0" smtClean="0"/>
              <a:t>th</a:t>
            </a:r>
            <a:r>
              <a:rPr lang="en-US" sz="1400" dirty="0" smtClean="0"/>
              <a:t> 2011</a:t>
            </a:r>
            <a:endParaRPr kumimoji="0" lang="en-US" sz="1400" b="0" i="0" u="none" strike="noStrike" kern="1200" cap="none" spc="0" normalizeH="0" baseline="0" noProof="0" dirty="0">
              <a:ln>
                <a:noFill/>
              </a:ln>
              <a:effectLst/>
              <a:uLnTx/>
              <a:uFillTx/>
              <a:latin typeface="+mn-lt"/>
              <a:ea typeface="+mn-ea"/>
              <a:cs typeface="+mn-cs"/>
            </a:endParaRPr>
          </a:p>
        </p:txBody>
      </p:sp>
      <p:sp>
        <p:nvSpPr>
          <p:cNvPr id="12" name="Subtitle 2"/>
          <p:cNvSpPr txBox="1">
            <a:spLocks/>
          </p:cNvSpPr>
          <p:nvPr/>
        </p:nvSpPr>
        <p:spPr>
          <a:xfrm>
            <a:off x="308475" y="5818675"/>
            <a:ext cx="4891488" cy="874072"/>
          </a:xfrm>
          <a:prstGeom prst="rect">
            <a:avLst/>
          </a:prstGeom>
        </p:spPr>
        <p:txBody>
          <a:bodyPr lIns="45720" rIns="246888" anchor="b">
            <a:normAutofit fontScale="85000" lnSpcReduction="20000"/>
          </a:bodyPr>
          <a:lstStyle/>
          <a:p>
            <a:pPr marL="0" marR="0" lvl="0" indent="0" defTabSz="914400" rtl="0" eaLnBrk="1" fontAlgn="auto" latinLnBrk="0" hangingPunct="1">
              <a:lnSpc>
                <a:spcPct val="100000"/>
              </a:lnSpc>
              <a:spcBef>
                <a:spcPts val="0"/>
              </a:spcBef>
              <a:spcAft>
                <a:spcPts val="0"/>
              </a:spcAft>
              <a:buClr>
                <a:schemeClr val="accent1"/>
              </a:buClr>
              <a:buSzPct val="70000"/>
              <a:buFont typeface="Wingdings 2"/>
              <a:buNone/>
              <a:tabLst/>
              <a:defRPr/>
            </a:pPr>
            <a:endParaRPr kumimoji="0" lang="en-US" sz="1400"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ts val="0"/>
              </a:spcBef>
              <a:spcAft>
                <a:spcPts val="0"/>
              </a:spcAft>
              <a:buClr>
                <a:schemeClr val="accent1"/>
              </a:buClr>
              <a:buSzPct val="70000"/>
              <a:buFont typeface="Wingdings 2"/>
              <a:buNone/>
              <a:tabLst/>
              <a:defRPr/>
            </a:pPr>
            <a:r>
              <a:rPr lang="en-US" sz="1400" dirty="0" smtClean="0"/>
              <a:t>Niels Gebauer</a:t>
            </a:r>
          </a:p>
          <a:p>
            <a:pPr marL="0" marR="0" lvl="0" indent="0" defTabSz="914400" rtl="0" eaLnBrk="1" fontAlgn="auto" latinLnBrk="0" hangingPunct="1">
              <a:lnSpc>
                <a:spcPct val="100000"/>
              </a:lnSpc>
              <a:spcBef>
                <a:spcPts val="0"/>
              </a:spcBef>
              <a:spcAft>
                <a:spcPts val="0"/>
              </a:spcAft>
              <a:buClr>
                <a:schemeClr val="accent1"/>
              </a:buClr>
              <a:buSzPct val="70000"/>
              <a:buFont typeface="Wingdings 2"/>
              <a:buNone/>
              <a:tabLst/>
              <a:defRPr/>
            </a:pPr>
            <a:r>
              <a:rPr lang="en-US" sz="1400" dirty="0" smtClean="0"/>
              <a:t>Director</a:t>
            </a:r>
          </a:p>
          <a:p>
            <a:pPr marL="0" marR="0" lvl="0" indent="0" defTabSz="914400" rtl="0" eaLnBrk="1" fontAlgn="auto" latinLnBrk="0" hangingPunct="1">
              <a:lnSpc>
                <a:spcPct val="100000"/>
              </a:lnSpc>
              <a:spcBef>
                <a:spcPts val="0"/>
              </a:spcBef>
              <a:spcAft>
                <a:spcPts val="0"/>
              </a:spcAft>
              <a:buClr>
                <a:schemeClr val="accent1"/>
              </a:buClr>
              <a:buSzPct val="70000"/>
              <a:buFont typeface="Wingdings 2"/>
              <a:buNone/>
              <a:tabLst/>
              <a:defRPr/>
            </a:pPr>
            <a:r>
              <a:rPr lang="en-US" sz="1400" dirty="0" smtClean="0"/>
              <a:t>Client Tools Consultancy</a:t>
            </a:r>
          </a:p>
          <a:p>
            <a:pPr marL="0" marR="0" lvl="0" indent="0" defTabSz="914400" rtl="0" eaLnBrk="1" fontAlgn="auto" latinLnBrk="0" hangingPunct="1">
              <a:lnSpc>
                <a:spcPct val="100000"/>
              </a:lnSpc>
              <a:spcBef>
                <a:spcPts val="0"/>
              </a:spcBef>
              <a:spcAft>
                <a:spcPts val="0"/>
              </a:spcAft>
              <a:buClr>
                <a:schemeClr val="accent1"/>
              </a:buClr>
              <a:buSzPct val="70000"/>
              <a:buFont typeface="Wingdings 2"/>
              <a:buNone/>
              <a:tabLst/>
              <a:defRPr/>
            </a:pPr>
            <a:r>
              <a:rPr lang="en-US" sz="1400" dirty="0" smtClean="0"/>
              <a:t>           ngebauer@ClientTools.com.au</a:t>
            </a:r>
          </a:p>
        </p:txBody>
      </p:sp>
      <p:grpSp>
        <p:nvGrpSpPr>
          <p:cNvPr id="23" name="Group 22"/>
          <p:cNvGrpSpPr/>
          <p:nvPr/>
        </p:nvGrpSpPr>
        <p:grpSpPr>
          <a:xfrm>
            <a:off x="2060153" y="1073800"/>
            <a:ext cx="4935557" cy="1429439"/>
            <a:chOff x="2060153" y="1159525"/>
            <a:chExt cx="4935557" cy="1429439"/>
          </a:xfrm>
        </p:grpSpPr>
        <p:sp>
          <p:nvSpPr>
            <p:cNvPr id="17" name="Title 1"/>
            <p:cNvSpPr txBox="1">
              <a:spLocks/>
            </p:cNvSpPr>
            <p:nvPr/>
          </p:nvSpPr>
          <p:spPr>
            <a:xfrm>
              <a:off x="2192067" y="1773716"/>
              <a:ext cx="4682480" cy="815248"/>
            </a:xfrm>
            <a:prstGeom prst="rect">
              <a:avLst/>
            </a:prstGeom>
          </p:spPr>
          <p:txBody>
            <a:bodyPr lIns="45720" rIns="228600" anchor="t">
              <a:noAutofit/>
              <a:scene3d>
                <a:camera prst="orthographicFront"/>
                <a:lightRig rig="soft" dir="t">
                  <a:rot lat="0" lon="0" rev="2400000"/>
                </a:lightRig>
              </a:scene3d>
              <a:sp3d>
                <a:bevelT w="19050" h="127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rgbClr val="69704C"/>
                  </a:solidFill>
                  <a:effectLst>
                    <a:outerShdw blurRad="38100" dist="25500" dir="5400000" algn="tl" rotWithShape="0">
                      <a:srgbClr val="000000">
                        <a:satMod val="180000"/>
                        <a:alpha val="75000"/>
                      </a:srgbClr>
                    </a:outerShdw>
                  </a:effectLst>
                  <a:uLnTx/>
                  <a:uFillTx/>
                  <a:latin typeface="Elephant" pitchFamily="18" charset="0"/>
                  <a:ea typeface="+mj-ea"/>
                  <a:cs typeface="+mj-cs"/>
                </a:rPr>
                <a:t>Consultancy</a:t>
              </a:r>
              <a:endParaRPr kumimoji="0" lang="en-US" sz="5400" b="0" i="0" u="none" strike="noStrike" kern="1200" cap="none" spc="0" normalizeH="0" baseline="0" noProof="0" dirty="0">
                <a:ln>
                  <a:noFill/>
                </a:ln>
                <a:solidFill>
                  <a:srgbClr val="69704C"/>
                </a:solidFill>
                <a:effectLst>
                  <a:outerShdw blurRad="38100" dist="25500" dir="5400000" algn="tl" rotWithShape="0">
                    <a:srgbClr val="000000">
                      <a:satMod val="180000"/>
                      <a:alpha val="75000"/>
                    </a:srgbClr>
                  </a:outerShdw>
                </a:effectLst>
                <a:uLnTx/>
                <a:uFillTx/>
                <a:latin typeface="Elephant" pitchFamily="18" charset="0"/>
                <a:ea typeface="+mj-ea"/>
                <a:cs typeface="+mj-cs"/>
              </a:endParaRPr>
            </a:p>
          </p:txBody>
        </p:sp>
        <p:sp>
          <p:nvSpPr>
            <p:cNvPr id="21" name="Title 1"/>
            <p:cNvSpPr txBox="1">
              <a:spLocks/>
            </p:cNvSpPr>
            <p:nvPr/>
          </p:nvSpPr>
          <p:spPr>
            <a:xfrm>
              <a:off x="2060153" y="1159525"/>
              <a:ext cx="2599981" cy="887775"/>
            </a:xfrm>
            <a:prstGeom prst="rect">
              <a:avLst/>
            </a:prstGeom>
          </p:spPr>
          <p:txBody>
            <a:bodyPr lIns="45720" rIns="228600" anchor="t">
              <a:noAutofit/>
              <a:scene3d>
                <a:camera prst="orthographicFront"/>
                <a:lightRig rig="soft" dir="t">
                  <a:rot lat="0" lon="0" rev="2400000"/>
                </a:lightRig>
              </a:scene3d>
              <a:sp3d>
                <a:bevelT w="19050" h="127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rgbClr val="B54A01"/>
                  </a:solidFill>
                  <a:effectLst>
                    <a:outerShdw blurRad="38100" dist="25500" dir="5400000" algn="tl" rotWithShape="0">
                      <a:srgbClr val="000000">
                        <a:satMod val="180000"/>
                        <a:alpha val="75000"/>
                      </a:srgbClr>
                    </a:outerShdw>
                  </a:effectLst>
                  <a:uLnTx/>
                  <a:uFillTx/>
                  <a:latin typeface="Elephant" pitchFamily="18" charset="0"/>
                  <a:ea typeface="+mj-ea"/>
                  <a:cs typeface="+mj-cs"/>
                </a:rPr>
                <a:t>Client</a:t>
              </a:r>
              <a:endParaRPr kumimoji="0" lang="en-US" sz="5400" b="0" i="0" u="none" strike="noStrike" kern="1200" cap="none" spc="0" normalizeH="0" baseline="0" noProof="0" dirty="0">
                <a:ln>
                  <a:noFill/>
                </a:ln>
                <a:solidFill>
                  <a:srgbClr val="B54A01"/>
                </a:solidFill>
                <a:effectLst>
                  <a:outerShdw blurRad="38100" dist="25500" dir="5400000" algn="tl" rotWithShape="0">
                    <a:srgbClr val="000000">
                      <a:satMod val="180000"/>
                      <a:alpha val="75000"/>
                    </a:srgbClr>
                  </a:outerShdw>
                </a:effectLst>
                <a:uLnTx/>
                <a:uFillTx/>
                <a:latin typeface="Elephant" pitchFamily="18" charset="0"/>
                <a:ea typeface="+mj-ea"/>
                <a:cs typeface="+mj-cs"/>
              </a:endParaRPr>
            </a:p>
          </p:txBody>
        </p:sp>
        <p:sp>
          <p:nvSpPr>
            <p:cNvPr id="22" name="Title 1"/>
            <p:cNvSpPr txBox="1">
              <a:spLocks/>
            </p:cNvSpPr>
            <p:nvPr/>
          </p:nvSpPr>
          <p:spPr>
            <a:xfrm>
              <a:off x="4693201" y="1159527"/>
              <a:ext cx="2302509" cy="887775"/>
            </a:xfrm>
            <a:prstGeom prst="rect">
              <a:avLst/>
            </a:prstGeom>
          </p:spPr>
          <p:txBody>
            <a:bodyPr lIns="45720" rIns="228600" anchor="t">
              <a:noAutofit/>
              <a:scene3d>
                <a:camera prst="orthographicFront"/>
                <a:lightRig rig="soft" dir="t">
                  <a:rot lat="0" lon="0" rev="2400000"/>
                </a:lightRig>
              </a:scene3d>
              <a:sp3d>
                <a:bevelT w="19050" h="127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rgbClr val="B54A01"/>
                  </a:solidFill>
                  <a:effectLst>
                    <a:outerShdw blurRad="38100" dist="25500" dir="5400000" algn="tl" rotWithShape="0">
                      <a:srgbClr val="000000">
                        <a:satMod val="180000"/>
                        <a:alpha val="75000"/>
                      </a:srgbClr>
                    </a:outerShdw>
                  </a:effectLst>
                  <a:uLnTx/>
                  <a:uFillTx/>
                  <a:latin typeface="Elephant" pitchFamily="18" charset="0"/>
                  <a:ea typeface="+mj-ea"/>
                  <a:cs typeface="+mj-cs"/>
                </a:rPr>
                <a:t>Tools</a:t>
              </a:r>
              <a:endParaRPr kumimoji="0" lang="en-US" sz="5400" b="0" i="0" u="none" strike="noStrike" kern="1200" cap="none" spc="0" normalizeH="0" baseline="0" noProof="0" dirty="0">
                <a:ln>
                  <a:noFill/>
                </a:ln>
                <a:solidFill>
                  <a:srgbClr val="69704C"/>
                </a:solidFill>
                <a:effectLst>
                  <a:outerShdw blurRad="38100" dist="25500" dir="5400000" algn="tl" rotWithShape="0">
                    <a:srgbClr val="000000">
                      <a:satMod val="180000"/>
                      <a:alpha val="75000"/>
                    </a:srgbClr>
                  </a:outerShdw>
                </a:effectLst>
                <a:uLnTx/>
                <a:uFillTx/>
                <a:latin typeface="Elephant" pitchFamily="18" charset="0"/>
                <a:ea typeface="+mj-ea"/>
                <a:cs typeface="+mj-cs"/>
              </a:endParaRPr>
            </a:p>
          </p:txBody>
        </p:sp>
      </p:grpSp>
      <p:grpSp>
        <p:nvGrpSpPr>
          <p:cNvPr id="16" name="Group 15"/>
          <p:cNvGrpSpPr>
            <a:grpSpLocks noChangeAspect="1"/>
          </p:cNvGrpSpPr>
          <p:nvPr/>
        </p:nvGrpSpPr>
        <p:grpSpPr>
          <a:xfrm>
            <a:off x="3888954" y="285727"/>
            <a:ext cx="937043" cy="932685"/>
            <a:chOff x="4143372" y="285728"/>
            <a:chExt cx="682625" cy="679450"/>
          </a:xfrm>
        </p:grpSpPr>
        <p:pic>
          <p:nvPicPr>
            <p:cNvPr id="6" name="Picture 58" descr="C-Grey-Logo"/>
            <p:cNvPicPr>
              <a:picLocks noChangeAspect="1" noChangeArrowheads="1"/>
            </p:cNvPicPr>
            <p:nvPr/>
          </p:nvPicPr>
          <p:blipFill>
            <a:blip r:embed="rId3" cstate="print"/>
            <a:srcRect/>
            <a:stretch>
              <a:fillRect/>
            </a:stretch>
          </p:blipFill>
          <p:spPr bwMode="auto">
            <a:xfrm>
              <a:off x="4366678" y="472313"/>
              <a:ext cx="459319" cy="492865"/>
            </a:xfrm>
            <a:prstGeom prst="rect">
              <a:avLst/>
            </a:prstGeom>
            <a:noFill/>
            <a:ln w="9525">
              <a:noFill/>
              <a:miter lim="800000"/>
              <a:headEnd/>
              <a:tailEnd/>
            </a:ln>
          </p:spPr>
        </p:pic>
        <p:pic>
          <p:nvPicPr>
            <p:cNvPr id="7" name="Picture 59" descr="T-OrangeX3D"/>
            <p:cNvPicPr>
              <a:picLocks noChangeAspect="1" noChangeArrowheads="1"/>
            </p:cNvPicPr>
            <p:nvPr/>
          </p:nvPicPr>
          <p:blipFill>
            <a:blip r:embed="rId4" cstate="print"/>
            <a:srcRect/>
            <a:stretch>
              <a:fillRect/>
            </a:stretch>
          </p:blipFill>
          <p:spPr bwMode="auto">
            <a:xfrm>
              <a:off x="4265010" y="285728"/>
              <a:ext cx="423010" cy="394292"/>
            </a:xfrm>
            <a:prstGeom prst="rect">
              <a:avLst/>
            </a:prstGeom>
            <a:noFill/>
            <a:ln w="9525">
              <a:noFill/>
              <a:miter lim="800000"/>
              <a:headEnd/>
              <a:tailEnd/>
            </a:ln>
          </p:spPr>
        </p:pic>
        <p:pic>
          <p:nvPicPr>
            <p:cNvPr id="8" name="Picture 60" descr="C-OrangeX3D"/>
            <p:cNvPicPr>
              <a:picLocks noChangeAspect="1" noChangeArrowheads="1"/>
            </p:cNvPicPr>
            <p:nvPr/>
          </p:nvPicPr>
          <p:blipFill>
            <a:blip r:embed="rId5" cstate="print"/>
            <a:srcRect/>
            <a:stretch>
              <a:fillRect/>
            </a:stretch>
          </p:blipFill>
          <p:spPr bwMode="auto">
            <a:xfrm>
              <a:off x="4143372" y="511059"/>
              <a:ext cx="395777" cy="415415"/>
            </a:xfrm>
            <a:prstGeom prst="rect">
              <a:avLst/>
            </a:prstGeom>
            <a:noFill/>
            <a:ln w="9525">
              <a:noFill/>
              <a:miter lim="800000"/>
              <a:headEnd/>
              <a:tailEnd/>
            </a:ln>
          </p:spPr>
        </p:pic>
      </p:grpSp>
      <p:pic>
        <p:nvPicPr>
          <p:cNvPr id="2051" name="Picture 3" descr="C:\Documents and Settings\Niels Gebauer\Local Settings\Temporary Internet Files\Content.IE5\0PSVWFW7\j0435241[1].png"/>
          <p:cNvPicPr>
            <a:picLocks noChangeAspect="1" noChangeArrowheads="1"/>
          </p:cNvPicPr>
          <p:nvPr/>
        </p:nvPicPr>
        <p:blipFill>
          <a:blip r:embed="rId6" cstate="print"/>
          <a:srcRect/>
          <a:stretch>
            <a:fillRect/>
          </a:stretch>
        </p:blipFill>
        <p:spPr bwMode="auto">
          <a:xfrm>
            <a:off x="329363" y="6505576"/>
            <a:ext cx="385623" cy="165458"/>
          </a:xfrm>
          <a:prstGeom prst="rect">
            <a:avLst/>
          </a:prstGeom>
          <a:noFill/>
        </p:spPr>
      </p:pic>
      <p:sp>
        <p:nvSpPr>
          <p:cNvPr id="14" name="Subtitle 2"/>
          <p:cNvSpPr txBox="1">
            <a:spLocks/>
          </p:cNvSpPr>
          <p:nvPr/>
        </p:nvSpPr>
        <p:spPr>
          <a:xfrm>
            <a:off x="175125" y="2751625"/>
            <a:ext cx="2234700" cy="467825"/>
          </a:xfrm>
          <a:prstGeom prst="rect">
            <a:avLst/>
          </a:prstGeom>
        </p:spPr>
        <p:txBody>
          <a:bodyPr lIns="45720" rIns="246888" anchor="t">
            <a:normAutofit fontScale="62500" lnSpcReduction="20000"/>
          </a:bodyPr>
          <a:lstStyle/>
          <a:p>
            <a:pPr marL="85725" marR="0" lvl="0" indent="-85725" defTabSz="914400" rtl="0" eaLnBrk="1" fontAlgn="auto" latinLnBrk="0" hangingPunct="1">
              <a:lnSpc>
                <a:spcPct val="100000"/>
              </a:lnSpc>
              <a:spcBef>
                <a:spcPts val="0"/>
              </a:spcBef>
              <a:spcAft>
                <a:spcPts val="0"/>
              </a:spcAft>
              <a:buClr>
                <a:schemeClr val="tx1"/>
              </a:buClr>
              <a:buSzPct val="70000"/>
              <a:buFont typeface="Wingdings" pitchFamily="2" charset="2"/>
              <a:buChar char="§"/>
              <a:tabLst/>
              <a:defRPr/>
            </a:pPr>
            <a:r>
              <a:rPr kumimoji="0" lang="en-US" sz="1400" b="0" i="0" u="none" strike="noStrike" kern="1200" cap="none" spc="0" normalizeH="0" baseline="0" noProof="0" dirty="0" smtClean="0">
                <a:ln>
                  <a:noFill/>
                </a:ln>
                <a:effectLst/>
                <a:uLnTx/>
                <a:uFillTx/>
                <a:latin typeface="+mn-lt"/>
                <a:ea typeface="+mn-ea"/>
                <a:cs typeface="+mn-cs"/>
              </a:rPr>
              <a:t>The slides contain brief notes</a:t>
            </a:r>
          </a:p>
          <a:p>
            <a:pPr marL="85725" marR="0" lvl="0" indent="-85725" defTabSz="914400" rtl="0" eaLnBrk="1" fontAlgn="auto" latinLnBrk="0" hangingPunct="1">
              <a:lnSpc>
                <a:spcPct val="100000"/>
              </a:lnSpc>
              <a:spcBef>
                <a:spcPts val="0"/>
              </a:spcBef>
              <a:spcAft>
                <a:spcPts val="0"/>
              </a:spcAft>
              <a:buClr>
                <a:schemeClr val="tx1"/>
              </a:buClr>
              <a:buSzPct val="70000"/>
              <a:buFont typeface="Wingdings" pitchFamily="2" charset="2"/>
              <a:buChar char="§"/>
              <a:tabLst/>
              <a:defRPr/>
            </a:pPr>
            <a:r>
              <a:rPr lang="en-US" sz="1400" smtClean="0"/>
              <a:t>Some slides </a:t>
            </a:r>
            <a:r>
              <a:rPr lang="en-US" sz="1400" dirty="0" smtClean="0"/>
              <a:t>are animated and are best viewed in Slide Show Mode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ComponentArtASPNET.png"/>
          <p:cNvPicPr>
            <a:picLocks noChangeAspect="1"/>
          </p:cNvPicPr>
          <p:nvPr/>
        </p:nvPicPr>
        <p:blipFill>
          <a:blip r:embed="rId3" cstate="print"/>
          <a:stretch>
            <a:fillRect/>
          </a:stretch>
        </p:blipFill>
        <p:spPr>
          <a:xfrm>
            <a:off x="5929152" y="2728862"/>
            <a:ext cx="2295846" cy="714475"/>
          </a:xfrm>
          <a:prstGeom prst="rect">
            <a:avLst/>
          </a:prstGeom>
          <a:effectLst>
            <a:outerShdw blurRad="50800" dist="38100" dir="2700000" algn="tl" rotWithShape="0">
              <a:prstClr val="black">
                <a:alpha val="40000"/>
              </a:prstClr>
            </a:outerShdw>
          </a:effectLst>
        </p:spPr>
      </p:pic>
      <p:sp>
        <p:nvSpPr>
          <p:cNvPr id="6" name="Title 1"/>
          <p:cNvSpPr txBox="1">
            <a:spLocks/>
          </p:cNvSpPr>
          <p:nvPr/>
        </p:nvSpPr>
        <p:spPr>
          <a:xfrm>
            <a:off x="457200" y="253536"/>
            <a:ext cx="8229600" cy="1143000"/>
          </a:xfrm>
          <a:prstGeom prst="rect">
            <a:avLst/>
          </a:prstGeom>
        </p:spPr>
        <p:txBody>
          <a:bodyPr rIns="91440" anchor="ctr">
            <a:normAutofit/>
            <a:scene3d>
              <a:camera prst="orthographicFront"/>
              <a:lightRig rig="soft" dir="t">
                <a:rot lat="0" lon="0" rev="2400000"/>
              </a:lightRig>
            </a:scene3d>
            <a:sp3d>
              <a:bevelT w="19050" h="1270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lang="en-US" sz="4600"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Third Party Controls</a:t>
            </a:r>
            <a:endParaRPr kumimoji="0" lang="en-US" sz="4600" b="0" i="0" u="none" strike="noStrike" kern="1200" cap="none" spc="0" normalizeH="0" baseline="0" noProof="0" dirty="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18" name="Slide Number Placeholder 17"/>
          <p:cNvSpPr>
            <a:spLocks noGrp="1"/>
          </p:cNvSpPr>
          <p:nvPr>
            <p:ph type="sldNum" sz="quarter" idx="11"/>
          </p:nvPr>
        </p:nvSpPr>
        <p:spPr/>
        <p:txBody>
          <a:bodyPr/>
          <a:lstStyle/>
          <a:p>
            <a:fld id="{F3A0A0BA-DD78-4A37-8551-C21259D5916B}" type="slidenum">
              <a:rPr lang="en-US" smtClean="0"/>
              <a:pPr/>
              <a:t>10</a:t>
            </a:fld>
            <a:endParaRPr lang="en-US" dirty="0"/>
          </a:p>
        </p:txBody>
      </p:sp>
      <p:pic>
        <p:nvPicPr>
          <p:cNvPr id="21" name="Picture 20" descr="PeterBlum.png"/>
          <p:cNvPicPr>
            <a:picLocks noChangeAspect="1"/>
          </p:cNvPicPr>
          <p:nvPr/>
        </p:nvPicPr>
        <p:blipFill>
          <a:blip r:embed="rId4" cstate="print"/>
          <a:stretch>
            <a:fillRect/>
          </a:stretch>
        </p:blipFill>
        <p:spPr>
          <a:xfrm>
            <a:off x="758676" y="1579140"/>
            <a:ext cx="3219900" cy="857370"/>
          </a:xfrm>
          <a:prstGeom prst="rect">
            <a:avLst/>
          </a:prstGeom>
          <a:effectLst>
            <a:outerShdw blurRad="50800" dist="38100" dir="2700000" algn="tl" rotWithShape="0">
              <a:prstClr val="black">
                <a:alpha val="40000"/>
              </a:prstClr>
            </a:outerShdw>
          </a:effectLst>
        </p:spPr>
      </p:pic>
      <p:grpSp>
        <p:nvGrpSpPr>
          <p:cNvPr id="46" name="Group 45"/>
          <p:cNvGrpSpPr/>
          <p:nvPr/>
        </p:nvGrpSpPr>
        <p:grpSpPr>
          <a:xfrm>
            <a:off x="3449676" y="5180796"/>
            <a:ext cx="2200582" cy="1430522"/>
            <a:chOff x="3449676" y="5180796"/>
            <a:chExt cx="2200582" cy="1430522"/>
          </a:xfrm>
          <a:effectLst>
            <a:outerShdw blurRad="50800" dist="38100" dir="2700000" algn="tl" rotWithShape="0">
              <a:prstClr val="black">
                <a:alpha val="40000"/>
              </a:prstClr>
            </a:outerShdw>
          </a:effectLst>
        </p:grpSpPr>
        <p:pic>
          <p:nvPicPr>
            <p:cNvPr id="25" name="Picture 24" descr="TelerikRadControls.png"/>
            <p:cNvPicPr>
              <a:picLocks noChangeAspect="1"/>
            </p:cNvPicPr>
            <p:nvPr/>
          </p:nvPicPr>
          <p:blipFill>
            <a:blip r:embed="rId5" cstate="print"/>
            <a:stretch>
              <a:fillRect/>
            </a:stretch>
          </p:blipFill>
          <p:spPr>
            <a:xfrm>
              <a:off x="3449676" y="5887317"/>
              <a:ext cx="2200582" cy="724001"/>
            </a:xfrm>
            <a:prstGeom prst="rect">
              <a:avLst/>
            </a:prstGeom>
          </p:spPr>
        </p:pic>
        <p:pic>
          <p:nvPicPr>
            <p:cNvPr id="26" name="Picture 25" descr="telerikLogo.gif"/>
            <p:cNvPicPr>
              <a:picLocks noChangeAspect="1"/>
            </p:cNvPicPr>
            <p:nvPr/>
          </p:nvPicPr>
          <p:blipFill>
            <a:blip r:embed="rId6" cstate="print"/>
            <a:stretch>
              <a:fillRect/>
            </a:stretch>
          </p:blipFill>
          <p:spPr>
            <a:xfrm>
              <a:off x="3449828" y="5180796"/>
              <a:ext cx="2200275" cy="704850"/>
            </a:xfrm>
            <a:prstGeom prst="rect">
              <a:avLst/>
            </a:prstGeom>
          </p:spPr>
        </p:pic>
      </p:grpSp>
      <p:pic>
        <p:nvPicPr>
          <p:cNvPr id="27" name="Picture 26" descr="DevExpress.gif"/>
          <p:cNvPicPr>
            <a:picLocks noChangeAspect="1"/>
          </p:cNvPicPr>
          <p:nvPr/>
        </p:nvPicPr>
        <p:blipFill>
          <a:blip r:embed="rId7" cstate="print"/>
          <a:stretch>
            <a:fillRect/>
          </a:stretch>
        </p:blipFill>
        <p:spPr>
          <a:xfrm>
            <a:off x="6754370" y="5348458"/>
            <a:ext cx="1809750" cy="571500"/>
          </a:xfrm>
          <a:prstGeom prst="rect">
            <a:avLst/>
          </a:prstGeom>
          <a:effectLst>
            <a:outerShdw blurRad="50800" dist="38100" dir="2700000" algn="tl" rotWithShape="0">
              <a:prstClr val="black">
                <a:alpha val="40000"/>
              </a:prstClr>
            </a:outerShdw>
          </a:effectLst>
        </p:spPr>
      </p:pic>
      <p:grpSp>
        <p:nvGrpSpPr>
          <p:cNvPr id="28" name="Group 27"/>
          <p:cNvGrpSpPr/>
          <p:nvPr/>
        </p:nvGrpSpPr>
        <p:grpSpPr>
          <a:xfrm>
            <a:off x="321266" y="2559700"/>
            <a:ext cx="1781175" cy="2359905"/>
            <a:chOff x="5829701" y="918187"/>
            <a:chExt cx="1781175" cy="2359905"/>
          </a:xfrm>
          <a:effectLst>
            <a:outerShdw blurRad="50800" dist="38100" dir="2700000" algn="tl" rotWithShape="0">
              <a:prstClr val="black">
                <a:alpha val="40000"/>
              </a:prstClr>
            </a:outerShdw>
          </a:effectLst>
        </p:grpSpPr>
        <p:pic>
          <p:nvPicPr>
            <p:cNvPr id="29" name="Picture 28" descr="DundasChart.gif"/>
            <p:cNvPicPr>
              <a:picLocks noChangeAspect="1"/>
            </p:cNvPicPr>
            <p:nvPr/>
          </p:nvPicPr>
          <p:blipFill>
            <a:blip r:embed="rId8" cstate="print"/>
            <a:stretch>
              <a:fillRect/>
            </a:stretch>
          </p:blipFill>
          <p:spPr>
            <a:xfrm>
              <a:off x="5829701" y="1773142"/>
              <a:ext cx="1781175" cy="1504950"/>
            </a:xfrm>
            <a:prstGeom prst="rect">
              <a:avLst/>
            </a:prstGeom>
          </p:spPr>
        </p:pic>
        <p:pic>
          <p:nvPicPr>
            <p:cNvPr id="30" name="Picture 29" descr="DundasLogo.gif"/>
            <p:cNvPicPr>
              <a:picLocks noChangeAspect="1"/>
            </p:cNvPicPr>
            <p:nvPr/>
          </p:nvPicPr>
          <p:blipFill>
            <a:blip r:embed="rId9" cstate="print"/>
            <a:stretch>
              <a:fillRect/>
            </a:stretch>
          </p:blipFill>
          <p:spPr>
            <a:xfrm>
              <a:off x="5829701" y="918187"/>
              <a:ext cx="1781175" cy="857250"/>
            </a:xfrm>
            <a:prstGeom prst="rect">
              <a:avLst/>
            </a:prstGeom>
          </p:spPr>
        </p:pic>
      </p:grpSp>
      <p:pic>
        <p:nvPicPr>
          <p:cNvPr id="31" name="Picture 30" descr="LeadToolsLogo.gif"/>
          <p:cNvPicPr>
            <a:picLocks noChangeAspect="1"/>
          </p:cNvPicPr>
          <p:nvPr/>
        </p:nvPicPr>
        <p:blipFill>
          <a:blip r:embed="rId10" cstate="print"/>
          <a:stretch>
            <a:fillRect/>
          </a:stretch>
        </p:blipFill>
        <p:spPr>
          <a:xfrm>
            <a:off x="5671850" y="3740743"/>
            <a:ext cx="2228850" cy="390525"/>
          </a:xfrm>
          <a:prstGeom prst="rect">
            <a:avLst/>
          </a:prstGeom>
          <a:effectLst>
            <a:outerShdw blurRad="50800" dist="38100" dir="2700000" algn="tl" rotWithShape="0">
              <a:prstClr val="black">
                <a:alpha val="40000"/>
              </a:prstClr>
            </a:outerShdw>
          </a:effectLst>
        </p:spPr>
      </p:pic>
      <p:grpSp>
        <p:nvGrpSpPr>
          <p:cNvPr id="32" name="Group 31"/>
          <p:cNvGrpSpPr/>
          <p:nvPr/>
        </p:nvGrpSpPr>
        <p:grpSpPr>
          <a:xfrm>
            <a:off x="569050" y="5080364"/>
            <a:ext cx="2519497" cy="1502184"/>
            <a:chOff x="646169" y="4992229"/>
            <a:chExt cx="2519497" cy="1502184"/>
          </a:xfrm>
          <a:effectLst>
            <a:outerShdw blurRad="50800" dist="38100" dir="2700000" algn="tl" rotWithShape="0">
              <a:prstClr val="black">
                <a:alpha val="40000"/>
              </a:prstClr>
            </a:outerShdw>
          </a:effectLst>
        </p:grpSpPr>
        <p:pic>
          <p:nvPicPr>
            <p:cNvPr id="33" name="Picture 32" descr="ChartFx.png"/>
            <p:cNvPicPr>
              <a:picLocks noChangeAspect="1"/>
            </p:cNvPicPr>
            <p:nvPr/>
          </p:nvPicPr>
          <p:blipFill>
            <a:blip r:embed="rId11" cstate="print"/>
            <a:stretch>
              <a:fillRect/>
            </a:stretch>
          </p:blipFill>
          <p:spPr>
            <a:xfrm>
              <a:off x="646169" y="5359261"/>
              <a:ext cx="2519497" cy="480122"/>
            </a:xfrm>
            <a:prstGeom prst="rect">
              <a:avLst/>
            </a:prstGeom>
          </p:spPr>
        </p:pic>
        <p:pic>
          <p:nvPicPr>
            <p:cNvPr id="34" name="Picture 33" descr="GaugesFx.png"/>
            <p:cNvPicPr>
              <a:picLocks noChangeAspect="1"/>
            </p:cNvPicPr>
            <p:nvPr/>
          </p:nvPicPr>
          <p:blipFill>
            <a:blip r:embed="rId12" cstate="print"/>
            <a:stretch>
              <a:fillRect/>
            </a:stretch>
          </p:blipFill>
          <p:spPr>
            <a:xfrm>
              <a:off x="1283867" y="5836529"/>
              <a:ext cx="1877974" cy="655215"/>
            </a:xfrm>
            <a:prstGeom prst="rect">
              <a:avLst/>
            </a:prstGeom>
          </p:spPr>
        </p:pic>
        <p:pic>
          <p:nvPicPr>
            <p:cNvPr id="35" name="Picture 34" descr="GaugeFx.png"/>
            <p:cNvPicPr>
              <a:picLocks noChangeAspect="1"/>
            </p:cNvPicPr>
            <p:nvPr/>
          </p:nvPicPr>
          <p:blipFill>
            <a:blip r:embed="rId13" cstate="print"/>
            <a:stretch>
              <a:fillRect/>
            </a:stretch>
          </p:blipFill>
          <p:spPr>
            <a:xfrm>
              <a:off x="649994" y="5844418"/>
              <a:ext cx="649995" cy="649995"/>
            </a:xfrm>
            <a:prstGeom prst="rect">
              <a:avLst/>
            </a:prstGeom>
          </p:spPr>
        </p:pic>
        <p:pic>
          <p:nvPicPr>
            <p:cNvPr id="36" name="Picture 35" descr="SoftwareFxLogo.png"/>
            <p:cNvPicPr>
              <a:picLocks noChangeAspect="1"/>
            </p:cNvPicPr>
            <p:nvPr/>
          </p:nvPicPr>
          <p:blipFill>
            <a:blip r:embed="rId14" cstate="print"/>
            <a:stretch>
              <a:fillRect/>
            </a:stretch>
          </p:blipFill>
          <p:spPr>
            <a:xfrm>
              <a:off x="652202" y="4992229"/>
              <a:ext cx="2509639" cy="361968"/>
            </a:xfrm>
            <a:prstGeom prst="rect">
              <a:avLst/>
            </a:prstGeom>
          </p:spPr>
        </p:pic>
      </p:grpSp>
      <p:pic>
        <p:nvPicPr>
          <p:cNvPr id="37" name="Picture 36" descr="IntersoftSolutionsLogo.gif"/>
          <p:cNvPicPr>
            <a:picLocks noChangeAspect="1"/>
          </p:cNvPicPr>
          <p:nvPr/>
        </p:nvPicPr>
        <p:blipFill>
          <a:blip r:embed="rId15" cstate="print"/>
          <a:stretch>
            <a:fillRect/>
          </a:stretch>
        </p:blipFill>
        <p:spPr>
          <a:xfrm>
            <a:off x="2595850" y="3036869"/>
            <a:ext cx="2343150" cy="666750"/>
          </a:xfrm>
          <a:prstGeom prst="rect">
            <a:avLst/>
          </a:prstGeom>
          <a:effectLst>
            <a:outerShdw blurRad="50800" dist="38100" dir="2700000" algn="tl" rotWithShape="0">
              <a:prstClr val="black">
                <a:alpha val="40000"/>
              </a:prstClr>
            </a:outerShdw>
          </a:effectLst>
        </p:spPr>
      </p:pic>
      <p:pic>
        <p:nvPicPr>
          <p:cNvPr id="38" name="Picture 37" descr="InfragisticsLogo.gif"/>
          <p:cNvPicPr>
            <a:picLocks noChangeAspect="1"/>
          </p:cNvPicPr>
          <p:nvPr/>
        </p:nvPicPr>
        <p:blipFill>
          <a:blip r:embed="rId16" cstate="print"/>
          <a:stretch>
            <a:fillRect/>
          </a:stretch>
        </p:blipFill>
        <p:spPr>
          <a:xfrm>
            <a:off x="2978111" y="4112447"/>
            <a:ext cx="1866900" cy="504825"/>
          </a:xfrm>
          <a:prstGeom prst="rect">
            <a:avLst/>
          </a:prstGeom>
          <a:effectLst>
            <a:outerShdw blurRad="50800" dist="38100" dir="2700000" algn="tl" rotWithShape="0">
              <a:prstClr val="black">
                <a:alpha val="40000"/>
              </a:prstClr>
            </a:outerShdw>
          </a:effectLst>
        </p:spPr>
      </p:pic>
      <p:pic>
        <p:nvPicPr>
          <p:cNvPr id="41" name="Picture 40" descr="COneLogo.gif"/>
          <p:cNvPicPr>
            <a:picLocks noChangeAspect="1"/>
          </p:cNvPicPr>
          <p:nvPr/>
        </p:nvPicPr>
        <p:blipFill>
          <a:blip r:embed="rId17" cstate="print"/>
          <a:stretch>
            <a:fillRect/>
          </a:stretch>
        </p:blipFill>
        <p:spPr>
          <a:xfrm>
            <a:off x="5296645" y="4419026"/>
            <a:ext cx="3133725" cy="609600"/>
          </a:xfrm>
          <a:prstGeom prst="rect">
            <a:avLst/>
          </a:prstGeom>
          <a:effectLst>
            <a:outerShdw blurRad="50800" dist="38100" dir="2700000" algn="tl" rotWithShape="0">
              <a:prstClr val="black">
                <a:alpha val="40000"/>
              </a:prstClr>
            </a:outerShdw>
          </a:effectLst>
        </p:spPr>
      </p:pic>
      <p:pic>
        <p:nvPicPr>
          <p:cNvPr id="42" name="Picture 41" descr="ComponentArtSL.png"/>
          <p:cNvPicPr>
            <a:picLocks noChangeAspect="1"/>
          </p:cNvPicPr>
          <p:nvPr/>
        </p:nvPicPr>
        <p:blipFill>
          <a:blip r:embed="rId18" cstate="print"/>
          <a:stretch>
            <a:fillRect/>
          </a:stretch>
        </p:blipFill>
        <p:spPr>
          <a:xfrm>
            <a:off x="4748068" y="2076401"/>
            <a:ext cx="2067214" cy="704948"/>
          </a:xfrm>
          <a:prstGeom prst="rect">
            <a:avLst/>
          </a:prstGeom>
          <a:effectLst>
            <a:outerShdw blurRad="50800" dist="38100" dir="2700000" algn="tl" rotWithShape="0">
              <a:prstClr val="black">
                <a:alpha val="40000"/>
              </a:prstClr>
            </a:outerShdw>
          </a:effectLst>
        </p:spPr>
      </p:pic>
      <p:pic>
        <p:nvPicPr>
          <p:cNvPr id="44" name="Picture 43" descr="ComponentArtWPF.png"/>
          <p:cNvPicPr>
            <a:picLocks noChangeAspect="1"/>
          </p:cNvPicPr>
          <p:nvPr/>
        </p:nvPicPr>
        <p:blipFill>
          <a:blip r:embed="rId19" cstate="print"/>
          <a:stretch>
            <a:fillRect/>
          </a:stretch>
        </p:blipFill>
        <p:spPr>
          <a:xfrm>
            <a:off x="6476861" y="1576337"/>
            <a:ext cx="1981477" cy="714475"/>
          </a:xfrm>
          <a:prstGeom prst="rect">
            <a:avLst/>
          </a:prstGeom>
          <a:effectLst>
            <a:outerShdw blurRad="50800" dist="38100" dir="2700000" algn="tl" rotWithShape="0">
              <a:prstClr val="black">
                <a:alpha val="40000"/>
              </a:prstClr>
            </a:outerShdw>
          </a:effectLst>
        </p:spPr>
      </p:pic>
      <p:pic>
        <p:nvPicPr>
          <p:cNvPr id="45" name="Picture 44" descr="TelerikSL.png"/>
          <p:cNvPicPr>
            <a:picLocks noChangeAspect="1"/>
          </p:cNvPicPr>
          <p:nvPr/>
        </p:nvPicPr>
        <p:blipFill>
          <a:blip r:embed="rId20" cstate="print"/>
          <a:stretch>
            <a:fillRect/>
          </a:stretch>
        </p:blipFill>
        <p:spPr>
          <a:xfrm>
            <a:off x="5171986" y="5581614"/>
            <a:ext cx="1276528" cy="514422"/>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53536"/>
            <a:ext cx="8229600" cy="1143000"/>
          </a:xfrm>
          <a:prstGeom prst="rect">
            <a:avLst/>
          </a:prstGeom>
        </p:spPr>
        <p:txBody>
          <a:bodyPr rIns="91440" anchor="ctr">
            <a:normAutofit/>
            <a:scene3d>
              <a:camera prst="orthographicFront"/>
              <a:lightRig rig="soft" dir="t">
                <a:rot lat="0" lon="0" rev="2400000"/>
              </a:lightRig>
            </a:scene3d>
            <a:sp3d>
              <a:bevelT w="19050" h="1270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lang="en-US" sz="4600"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Demo </a:t>
            </a:r>
            <a:endParaRPr kumimoji="0" lang="en-US" sz="4600" b="0" i="0" u="none" strike="noStrike" kern="1200" cap="none" spc="0" normalizeH="0" baseline="0" noProof="0" dirty="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8" name="Title 1"/>
          <p:cNvSpPr txBox="1">
            <a:spLocks/>
          </p:cNvSpPr>
          <p:nvPr/>
        </p:nvSpPr>
        <p:spPr>
          <a:xfrm>
            <a:off x="171450" y="1303467"/>
            <a:ext cx="8801100" cy="687258"/>
          </a:xfrm>
          <a:prstGeom prst="rect">
            <a:avLst/>
          </a:prstGeom>
        </p:spPr>
        <p:txBody>
          <a:bodyPr rIns="91440" anchor="t">
            <a:no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solidFill>
                  <a:schemeClr val="accent2">
                    <a:lumMod val="75000"/>
                  </a:schemeClr>
                </a:solidFill>
                <a:effectLst>
                  <a:outerShdw blurRad="38100" dist="25500" dir="5400000" algn="tl" rotWithShape="0">
                    <a:srgbClr val="000000">
                      <a:satMod val="180000"/>
                      <a:alpha val="75000"/>
                    </a:srgbClr>
                  </a:outerShdw>
                </a:effectLst>
                <a:latin typeface="+mj-lt"/>
                <a:ea typeface="+mj-ea"/>
                <a:cs typeface="+mj-cs"/>
              </a:rPr>
              <a:t>Custom Controls </a:t>
            </a:r>
            <a:endParaRPr kumimoji="0" lang="en-US" sz="4400" b="0" i="0" u="none" strike="noStrike" kern="1200" cap="none" spc="0" normalizeH="0" baseline="0" noProof="0" dirty="0">
              <a:ln>
                <a:noFill/>
              </a:ln>
              <a:solidFill>
                <a:schemeClr val="accent2">
                  <a:lumMod val="75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18" name="Slide Number Placeholder 17"/>
          <p:cNvSpPr>
            <a:spLocks noGrp="1"/>
          </p:cNvSpPr>
          <p:nvPr>
            <p:ph type="sldNum" sz="quarter" idx="12"/>
          </p:nvPr>
        </p:nvSpPr>
        <p:spPr/>
        <p:txBody>
          <a:bodyPr/>
          <a:lstStyle/>
          <a:p>
            <a:fld id="{F3A0A0BA-DD78-4A37-8551-C21259D5916B}" type="slidenum">
              <a:rPr lang="en-US" smtClean="0"/>
              <a:pPr/>
              <a:t>11</a:t>
            </a:fld>
            <a:endParaRPr lang="en-US" dirty="0"/>
          </a:p>
        </p:txBody>
      </p:sp>
      <p:sp>
        <p:nvSpPr>
          <p:cNvPr id="14" name="Right Arrow 13"/>
          <p:cNvSpPr/>
          <p:nvPr/>
        </p:nvSpPr>
        <p:spPr>
          <a:xfrm rot="5400000">
            <a:off x="1086082" y="3149448"/>
            <a:ext cx="374572" cy="297456"/>
          </a:xfrm>
          <a:prstGeom prst="rightArrow">
            <a:avLst/>
          </a:prstGeom>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19" name="Right Arrow 18"/>
          <p:cNvSpPr/>
          <p:nvPr/>
        </p:nvSpPr>
        <p:spPr>
          <a:xfrm rot="5400000">
            <a:off x="3905482" y="4006698"/>
            <a:ext cx="374572" cy="297456"/>
          </a:xfrm>
          <a:prstGeom prst="rightArrow">
            <a:avLst/>
          </a:prstGeom>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pic>
        <p:nvPicPr>
          <p:cNvPr id="20" name="Picture 19" descr="Image1.gif"/>
          <p:cNvPicPr>
            <a:picLocks noChangeAspect="1"/>
          </p:cNvPicPr>
          <p:nvPr/>
        </p:nvPicPr>
        <p:blipFill>
          <a:blip r:embed="rId3" cstate="print"/>
          <a:stretch>
            <a:fillRect/>
          </a:stretch>
        </p:blipFill>
        <p:spPr>
          <a:xfrm>
            <a:off x="833437" y="2743200"/>
            <a:ext cx="866775" cy="190500"/>
          </a:xfrm>
          <a:prstGeom prst="rect">
            <a:avLst/>
          </a:prstGeom>
          <a:effectLst>
            <a:outerShdw blurRad="50800" dist="38100" dir="2700000" algn="tl" rotWithShape="0">
              <a:prstClr val="black">
                <a:alpha val="40000"/>
              </a:prstClr>
            </a:outerShdw>
          </a:effectLst>
        </p:spPr>
      </p:pic>
      <p:pic>
        <p:nvPicPr>
          <p:cNvPr id="21" name="Picture 20" descr="Image1.gif"/>
          <p:cNvPicPr>
            <a:picLocks noChangeAspect="1"/>
          </p:cNvPicPr>
          <p:nvPr/>
        </p:nvPicPr>
        <p:blipFill>
          <a:blip r:embed="rId4" cstate="print"/>
          <a:stretch>
            <a:fillRect/>
          </a:stretch>
        </p:blipFill>
        <p:spPr>
          <a:xfrm>
            <a:off x="438150" y="3562350"/>
            <a:ext cx="1695450" cy="1695450"/>
          </a:xfrm>
          <a:prstGeom prst="rect">
            <a:avLst/>
          </a:prstGeom>
          <a:effectLst>
            <a:outerShdw blurRad="50800" dist="38100" dir="2700000" algn="tl" rotWithShape="0">
              <a:prstClr val="black">
                <a:alpha val="40000"/>
              </a:prstClr>
            </a:outerShdw>
          </a:effectLst>
        </p:spPr>
      </p:pic>
      <p:pic>
        <p:nvPicPr>
          <p:cNvPr id="24" name="Picture 23" descr="Image1.gif"/>
          <p:cNvPicPr>
            <a:picLocks noChangeAspect="1"/>
          </p:cNvPicPr>
          <p:nvPr/>
        </p:nvPicPr>
        <p:blipFill>
          <a:blip r:embed="rId5" cstate="print"/>
          <a:stretch>
            <a:fillRect/>
          </a:stretch>
        </p:blipFill>
        <p:spPr>
          <a:xfrm>
            <a:off x="2786062" y="4467225"/>
            <a:ext cx="2581275" cy="1276350"/>
          </a:xfrm>
          <a:prstGeom prst="rect">
            <a:avLst/>
          </a:prstGeom>
          <a:effectLst>
            <a:outerShdw blurRad="50800" dist="38100" dir="2700000" algn="tl" rotWithShape="0">
              <a:prstClr val="black">
                <a:alpha val="40000"/>
              </a:prstClr>
            </a:outerShdw>
          </a:effectLst>
        </p:spPr>
      </p:pic>
      <p:pic>
        <p:nvPicPr>
          <p:cNvPr id="25" name="Picture 24" descr="Image1.gif"/>
          <p:cNvPicPr>
            <a:picLocks noChangeAspect="1"/>
          </p:cNvPicPr>
          <p:nvPr/>
        </p:nvPicPr>
        <p:blipFill>
          <a:blip r:embed="rId6" cstate="print"/>
          <a:stretch>
            <a:fillRect/>
          </a:stretch>
        </p:blipFill>
        <p:spPr>
          <a:xfrm>
            <a:off x="2828925" y="2643187"/>
            <a:ext cx="2476500" cy="1190625"/>
          </a:xfrm>
          <a:prstGeom prst="rect">
            <a:avLst/>
          </a:prstGeom>
          <a:effectLst>
            <a:outerShdw blurRad="50800" dist="38100" dir="2700000" algn="tl" rotWithShape="0">
              <a:prstClr val="black">
                <a:alpha val="40000"/>
              </a:prstClr>
            </a:outerShdw>
          </a:effectLst>
        </p:spPr>
      </p:pic>
      <p:cxnSp>
        <p:nvCxnSpPr>
          <p:cNvPr id="35" name="Straight Connector 34"/>
          <p:cNvCxnSpPr/>
          <p:nvPr/>
        </p:nvCxnSpPr>
        <p:spPr>
          <a:xfrm rot="16200000" flipH="1">
            <a:off x="571500" y="4295774"/>
            <a:ext cx="3838575" cy="9525"/>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37" name="Straight Connector 36"/>
          <p:cNvCxnSpPr/>
          <p:nvPr/>
        </p:nvCxnSpPr>
        <p:spPr>
          <a:xfrm rot="16200000" flipH="1">
            <a:off x="3733800" y="4314824"/>
            <a:ext cx="3838575" cy="9525"/>
          </a:xfrm>
          <a:prstGeom prst="line">
            <a:avLst/>
          </a:prstGeom>
          <a:ln/>
        </p:spPr>
        <p:style>
          <a:lnRef idx="3">
            <a:schemeClr val="accent1"/>
          </a:lnRef>
          <a:fillRef idx="0">
            <a:schemeClr val="accent1"/>
          </a:fillRef>
          <a:effectRef idx="2">
            <a:schemeClr val="accent1"/>
          </a:effectRef>
          <a:fontRef idx="minor">
            <a:schemeClr val="tx1"/>
          </a:fontRef>
        </p:style>
      </p:cxnSp>
      <p:pic>
        <p:nvPicPr>
          <p:cNvPr id="38" name="Picture 37" descr="ListDemo1.png"/>
          <p:cNvPicPr>
            <a:picLocks noChangeAspect="1"/>
          </p:cNvPicPr>
          <p:nvPr/>
        </p:nvPicPr>
        <p:blipFill>
          <a:blip r:embed="rId7" cstate="print"/>
          <a:stretch>
            <a:fillRect/>
          </a:stretch>
        </p:blipFill>
        <p:spPr>
          <a:xfrm>
            <a:off x="6548215" y="2551634"/>
            <a:ext cx="1643285" cy="941823"/>
          </a:xfrm>
          <a:prstGeom prst="rect">
            <a:avLst/>
          </a:prstGeom>
        </p:spPr>
      </p:pic>
      <p:pic>
        <p:nvPicPr>
          <p:cNvPr id="39" name="Picture 38" descr="ListDemo4.png"/>
          <p:cNvPicPr>
            <a:picLocks noChangeAspect="1"/>
          </p:cNvPicPr>
          <p:nvPr/>
        </p:nvPicPr>
        <p:blipFill>
          <a:blip r:embed="rId8" cstate="print"/>
          <a:stretch>
            <a:fillRect/>
          </a:stretch>
        </p:blipFill>
        <p:spPr>
          <a:xfrm>
            <a:off x="7000876" y="4161066"/>
            <a:ext cx="1733792" cy="1486107"/>
          </a:xfrm>
          <a:prstGeom prst="rect">
            <a:avLst/>
          </a:prstGeom>
        </p:spPr>
      </p:pic>
      <p:pic>
        <p:nvPicPr>
          <p:cNvPr id="40" name="Picture 39" descr="ListDemo3.png"/>
          <p:cNvPicPr>
            <a:picLocks noChangeAspect="1"/>
          </p:cNvPicPr>
          <p:nvPr/>
        </p:nvPicPr>
        <p:blipFill>
          <a:blip r:embed="rId9" cstate="print"/>
          <a:stretch>
            <a:fillRect/>
          </a:stretch>
        </p:blipFill>
        <p:spPr>
          <a:xfrm>
            <a:off x="5915024" y="4543225"/>
            <a:ext cx="1476575" cy="1476575"/>
          </a:xfrm>
          <a:prstGeom prst="rect">
            <a:avLst/>
          </a:prstGeom>
        </p:spPr>
      </p:pic>
      <p:sp>
        <p:nvSpPr>
          <p:cNvPr id="41" name="Right Arrow 40"/>
          <p:cNvSpPr/>
          <p:nvPr/>
        </p:nvSpPr>
        <p:spPr>
          <a:xfrm rot="5400000">
            <a:off x="7096357" y="3711423"/>
            <a:ext cx="374572" cy="297456"/>
          </a:xfrm>
          <a:prstGeom prst="rightArrow">
            <a:avLst/>
          </a:prstGeom>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53536"/>
            <a:ext cx="8229600" cy="1143000"/>
          </a:xfrm>
          <a:prstGeom prst="rect">
            <a:avLst/>
          </a:prstGeom>
        </p:spPr>
        <p:txBody>
          <a:bodyPr rIns="91440" anchor="ctr">
            <a:normAutofit/>
            <a:scene3d>
              <a:camera prst="orthographicFront"/>
              <a:lightRig rig="soft" dir="t">
                <a:rot lat="0" lon="0" rev="2400000"/>
              </a:lightRig>
            </a:scene3d>
            <a:sp3d>
              <a:bevelT w="19050" h="1270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lang="en-US" sz="4600"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Demo </a:t>
            </a:r>
            <a:endParaRPr kumimoji="0" lang="en-US" sz="4600" b="0" i="0" u="none" strike="noStrike" kern="1200" cap="none" spc="0" normalizeH="0" baseline="0" noProof="0" dirty="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8" name="Title 1"/>
          <p:cNvSpPr txBox="1">
            <a:spLocks/>
          </p:cNvSpPr>
          <p:nvPr/>
        </p:nvSpPr>
        <p:spPr>
          <a:xfrm>
            <a:off x="171450" y="1303467"/>
            <a:ext cx="8801100" cy="687258"/>
          </a:xfrm>
          <a:prstGeom prst="rect">
            <a:avLst/>
          </a:prstGeom>
        </p:spPr>
        <p:txBody>
          <a:bodyPr rIns="91440" anchor="t">
            <a:no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lang="en-US" sz="4400" noProof="0" dirty="0" smtClean="0">
                <a:solidFill>
                  <a:schemeClr val="accent2">
                    <a:lumMod val="75000"/>
                  </a:schemeClr>
                </a:solidFill>
                <a:effectLst>
                  <a:outerShdw blurRad="38100" dist="25500" dir="5400000" algn="tl" rotWithShape="0">
                    <a:srgbClr val="000000">
                      <a:satMod val="180000"/>
                      <a:alpha val="75000"/>
                    </a:srgbClr>
                  </a:outerShdw>
                </a:effectLst>
                <a:latin typeface="+mj-lt"/>
                <a:ea typeface="+mj-ea"/>
                <a:cs typeface="+mj-cs"/>
              </a:rPr>
              <a:t>Scaling</a:t>
            </a:r>
            <a:endParaRPr kumimoji="0" lang="en-US" sz="4400" b="0" i="0" u="none" strike="noStrike" kern="1200" cap="none" spc="0" normalizeH="0" baseline="0" noProof="0" dirty="0">
              <a:ln>
                <a:noFill/>
              </a:ln>
              <a:solidFill>
                <a:schemeClr val="accent2">
                  <a:lumMod val="75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18" name="Slide Number Placeholder 17"/>
          <p:cNvSpPr>
            <a:spLocks noGrp="1"/>
          </p:cNvSpPr>
          <p:nvPr>
            <p:ph type="sldNum" sz="quarter" idx="12"/>
          </p:nvPr>
        </p:nvSpPr>
        <p:spPr/>
        <p:txBody>
          <a:bodyPr/>
          <a:lstStyle/>
          <a:p>
            <a:fld id="{F3A0A0BA-DD78-4A37-8551-C21259D5916B}" type="slidenum">
              <a:rPr lang="en-US" smtClean="0"/>
              <a:pPr/>
              <a:t>12</a:t>
            </a:fld>
            <a:endParaRPr lang="en-US" dirty="0"/>
          </a:p>
        </p:txBody>
      </p:sp>
      <p:pic>
        <p:nvPicPr>
          <p:cNvPr id="10" name="Picture 9" descr="Image1.png"/>
          <p:cNvPicPr>
            <a:picLocks noChangeAspect="1"/>
          </p:cNvPicPr>
          <p:nvPr/>
        </p:nvPicPr>
        <p:blipFill>
          <a:blip r:embed="rId3" cstate="print"/>
          <a:stretch>
            <a:fillRect/>
          </a:stretch>
        </p:blipFill>
        <p:spPr>
          <a:xfrm>
            <a:off x="890484" y="2304086"/>
            <a:ext cx="2303035" cy="2440861"/>
          </a:xfrm>
          <a:prstGeom prst="rect">
            <a:avLst/>
          </a:prstGeom>
        </p:spPr>
      </p:pic>
      <p:pic>
        <p:nvPicPr>
          <p:cNvPr id="11" name="Picture 10" descr="Image1.png"/>
          <p:cNvPicPr>
            <a:picLocks noChangeAspect="1"/>
          </p:cNvPicPr>
          <p:nvPr/>
        </p:nvPicPr>
        <p:blipFill>
          <a:blip r:embed="rId4" cstate="print"/>
          <a:stretch>
            <a:fillRect/>
          </a:stretch>
        </p:blipFill>
        <p:spPr>
          <a:xfrm>
            <a:off x="3874056" y="2123525"/>
            <a:ext cx="4336458" cy="429605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53536"/>
            <a:ext cx="8229600" cy="1143000"/>
          </a:xfrm>
          <a:prstGeom prst="rect">
            <a:avLst/>
          </a:prstGeom>
        </p:spPr>
        <p:txBody>
          <a:bodyPr rIns="91440" anchor="ctr">
            <a:normAutofit/>
            <a:scene3d>
              <a:camera prst="orthographicFront"/>
              <a:lightRig rig="soft" dir="t">
                <a:rot lat="0" lon="0" rev="2400000"/>
              </a:lightRig>
            </a:scene3d>
            <a:sp3d>
              <a:bevelT w="19050" h="1270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lang="en-US" sz="4600"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Demo </a:t>
            </a:r>
            <a:endParaRPr kumimoji="0" lang="en-US" sz="4600" b="0" i="0" u="none" strike="noStrike" kern="1200" cap="none" spc="0" normalizeH="0" baseline="0" noProof="0" dirty="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8" name="Title 1"/>
          <p:cNvSpPr txBox="1">
            <a:spLocks/>
          </p:cNvSpPr>
          <p:nvPr/>
        </p:nvSpPr>
        <p:spPr>
          <a:xfrm>
            <a:off x="171450" y="1303467"/>
            <a:ext cx="8801100" cy="687258"/>
          </a:xfrm>
          <a:prstGeom prst="rect">
            <a:avLst/>
          </a:prstGeom>
        </p:spPr>
        <p:txBody>
          <a:bodyPr rIns="91440" anchor="t">
            <a:no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solidFill>
                  <a:schemeClr val="accent2">
                    <a:lumMod val="75000"/>
                  </a:schemeClr>
                </a:solidFill>
                <a:effectLst>
                  <a:outerShdw blurRad="38100" dist="25500" dir="5400000" algn="tl" rotWithShape="0">
                    <a:srgbClr val="000000">
                      <a:satMod val="180000"/>
                      <a:alpha val="75000"/>
                    </a:srgbClr>
                  </a:outerShdw>
                </a:effectLst>
                <a:latin typeface="+mj-lt"/>
                <a:ea typeface="+mj-ea"/>
                <a:cs typeface="+mj-cs"/>
              </a:rPr>
              <a:t>Multiple Open Ispecs</a:t>
            </a:r>
            <a:endParaRPr kumimoji="0" lang="en-US" sz="4400" b="0" i="0" u="none" strike="noStrike" kern="1200" cap="none" spc="0" normalizeH="0" baseline="0" noProof="0" dirty="0">
              <a:ln>
                <a:noFill/>
              </a:ln>
              <a:solidFill>
                <a:schemeClr val="accent2">
                  <a:lumMod val="75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18" name="Slide Number Placeholder 17"/>
          <p:cNvSpPr>
            <a:spLocks noGrp="1"/>
          </p:cNvSpPr>
          <p:nvPr>
            <p:ph type="sldNum" sz="quarter" idx="12"/>
          </p:nvPr>
        </p:nvSpPr>
        <p:spPr/>
        <p:txBody>
          <a:bodyPr/>
          <a:lstStyle/>
          <a:p>
            <a:fld id="{F3A0A0BA-DD78-4A37-8551-C21259D5916B}" type="slidenum">
              <a:rPr lang="en-US" smtClean="0"/>
              <a:pPr/>
              <a:t>13</a:t>
            </a:fld>
            <a:endParaRPr lang="en-US" dirty="0"/>
          </a:p>
        </p:txBody>
      </p:sp>
      <p:cxnSp>
        <p:nvCxnSpPr>
          <p:cNvPr id="35" name="Straight Connector 34"/>
          <p:cNvCxnSpPr/>
          <p:nvPr/>
        </p:nvCxnSpPr>
        <p:spPr>
          <a:xfrm rot="16200000" flipH="1">
            <a:off x="2333625" y="4210049"/>
            <a:ext cx="3838575" cy="9525"/>
          </a:xfrm>
          <a:prstGeom prst="line">
            <a:avLst/>
          </a:prstGeom>
          <a:ln/>
        </p:spPr>
        <p:style>
          <a:lnRef idx="3">
            <a:schemeClr val="accent1"/>
          </a:lnRef>
          <a:fillRef idx="0">
            <a:schemeClr val="accent1"/>
          </a:fillRef>
          <a:effectRef idx="2">
            <a:schemeClr val="accent1"/>
          </a:effectRef>
          <a:fontRef idx="minor">
            <a:schemeClr val="tx1"/>
          </a:fontRef>
        </p:style>
      </p:cxnSp>
      <p:pic>
        <p:nvPicPr>
          <p:cNvPr id="17" name="Picture 16" descr="MultiViewSideBySide.png"/>
          <p:cNvPicPr>
            <a:picLocks noChangeAspect="1"/>
          </p:cNvPicPr>
          <p:nvPr/>
        </p:nvPicPr>
        <p:blipFill>
          <a:blip r:embed="rId3" cstate="print"/>
          <a:stretch>
            <a:fillRect/>
          </a:stretch>
        </p:blipFill>
        <p:spPr>
          <a:xfrm>
            <a:off x="706100" y="2609851"/>
            <a:ext cx="2951500" cy="2356645"/>
          </a:xfrm>
          <a:prstGeom prst="rect">
            <a:avLst/>
          </a:prstGeom>
        </p:spPr>
      </p:pic>
      <p:pic>
        <p:nvPicPr>
          <p:cNvPr id="22" name="Picture 2"/>
          <p:cNvPicPr>
            <a:picLocks noChangeAspect="1" noChangeArrowheads="1"/>
          </p:cNvPicPr>
          <p:nvPr/>
        </p:nvPicPr>
        <p:blipFill>
          <a:blip r:embed="rId4" cstate="print"/>
          <a:srcRect/>
          <a:stretch>
            <a:fillRect/>
          </a:stretch>
        </p:blipFill>
        <p:spPr bwMode="auto">
          <a:xfrm>
            <a:off x="4791077" y="2609851"/>
            <a:ext cx="3679107" cy="2352674"/>
          </a:xfrm>
          <a:prstGeom prst="rect">
            <a:avLst/>
          </a:prstGeom>
          <a:noFill/>
          <a:ln w="9525">
            <a:noFill/>
            <a:miter lim="800000"/>
            <a:headEnd/>
            <a:tailEnd/>
          </a:ln>
        </p:spPr>
      </p:pic>
      <p:sp>
        <p:nvSpPr>
          <p:cNvPr id="23" name="Content Placeholder 6"/>
          <p:cNvSpPr txBox="1">
            <a:spLocks/>
          </p:cNvSpPr>
          <p:nvPr/>
        </p:nvSpPr>
        <p:spPr>
          <a:xfrm>
            <a:off x="706641" y="5062354"/>
            <a:ext cx="2970010" cy="776471"/>
          </a:xfrm>
          <a:prstGeom prst="rect">
            <a:avLst/>
          </a:prstGeom>
        </p:spPr>
        <p:txBody>
          <a:bodyPr>
            <a:noAutofit/>
          </a:bodyPr>
          <a:lstStyle/>
          <a:p>
            <a:pPr marL="292100" lvl="0" indent="-292100">
              <a:buClr>
                <a:schemeClr val="accent1"/>
              </a:buClr>
              <a:buSzPct val="70000"/>
            </a:pPr>
            <a:r>
              <a:rPr lang="en-AU" sz="2000" noProof="0" dirty="0" smtClean="0"/>
              <a:t>State Full</a:t>
            </a:r>
            <a:endParaRPr lang="en-AU" sz="2000" dirty="0" smtClean="0"/>
          </a:p>
          <a:p>
            <a:pPr marL="292100" lvl="0" indent="-292100">
              <a:buClr>
                <a:schemeClr val="accent1"/>
              </a:buClr>
              <a:buSzPct val="70000"/>
            </a:pPr>
            <a:r>
              <a:rPr kumimoji="0" lang="en-AU" sz="2000" b="0" i="0" u="none" strike="noStrike" kern="1200" cap="none" spc="0" normalizeH="0" baseline="0" noProof="0" dirty="0" smtClean="0">
                <a:ln>
                  <a:noFill/>
                </a:ln>
                <a:solidFill>
                  <a:schemeClr val="tx1"/>
                </a:solidFill>
                <a:effectLst/>
                <a:uLnTx/>
                <a:uFillTx/>
                <a:latin typeface="+mn-lt"/>
                <a:ea typeface="+mn-ea"/>
                <a:cs typeface="+mn-cs"/>
              </a:rPr>
              <a:t>Multiple</a:t>
            </a:r>
            <a:r>
              <a:rPr kumimoji="0" lang="en-AU" sz="2000" b="0" i="0" u="none" strike="noStrike" kern="1200" cap="none" spc="0" normalizeH="0" noProof="0" dirty="0" smtClean="0">
                <a:ln>
                  <a:noFill/>
                </a:ln>
                <a:solidFill>
                  <a:schemeClr val="tx1"/>
                </a:solidFill>
                <a:effectLst/>
                <a:uLnTx/>
                <a:uFillTx/>
                <a:latin typeface="+mn-lt"/>
                <a:ea typeface="+mn-ea"/>
                <a:cs typeface="+mn-cs"/>
              </a:rPr>
              <a:t> Sessions</a:t>
            </a:r>
            <a:endParaRPr kumimoji="0" lang="en-AU"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6" name="Content Placeholder 6"/>
          <p:cNvSpPr txBox="1">
            <a:spLocks/>
          </p:cNvSpPr>
          <p:nvPr/>
        </p:nvSpPr>
        <p:spPr>
          <a:xfrm>
            <a:off x="4792865" y="5062354"/>
            <a:ext cx="3998709" cy="776471"/>
          </a:xfrm>
          <a:prstGeom prst="rect">
            <a:avLst/>
          </a:prstGeom>
        </p:spPr>
        <p:txBody>
          <a:bodyPr>
            <a:noAutofit/>
          </a:bodyPr>
          <a:lstStyle/>
          <a:p>
            <a:pPr marL="292100" lvl="0" indent="-292100">
              <a:buClr>
                <a:schemeClr val="accent1"/>
              </a:buClr>
              <a:buSzPct val="70000"/>
            </a:pPr>
            <a:r>
              <a:rPr lang="en-AU" sz="2000" noProof="0" dirty="0" smtClean="0"/>
              <a:t>Stateless</a:t>
            </a:r>
            <a:endParaRPr lang="en-AU" sz="2000" dirty="0" smtClean="0"/>
          </a:p>
          <a:p>
            <a:pPr marL="292100" lvl="0" indent="-292100">
              <a:buClr>
                <a:schemeClr val="accent1"/>
              </a:buClr>
              <a:buSzPct val="70000"/>
            </a:pPr>
            <a:r>
              <a:rPr kumimoji="0" lang="en-AU" sz="2000" b="0" i="0" u="none" strike="noStrike" kern="1200" cap="none" spc="0" normalizeH="0" baseline="0" noProof="0" dirty="0" smtClean="0">
                <a:ln>
                  <a:noFill/>
                </a:ln>
                <a:solidFill>
                  <a:schemeClr val="tx1"/>
                </a:solidFill>
                <a:effectLst/>
                <a:uLnTx/>
                <a:uFillTx/>
                <a:latin typeface="+mn-lt"/>
                <a:ea typeface="+mn-ea"/>
                <a:cs typeface="+mn-cs"/>
              </a:rPr>
              <a:t>Multiple</a:t>
            </a:r>
            <a:r>
              <a:rPr kumimoji="0" lang="en-AU" sz="2000" b="0" i="0" u="none" strike="noStrike" kern="1200" cap="none" spc="0" normalizeH="0" noProof="0" dirty="0" smtClean="0">
                <a:ln>
                  <a:noFill/>
                </a:ln>
                <a:solidFill>
                  <a:schemeClr val="tx1"/>
                </a:solidFill>
                <a:effectLst/>
                <a:uLnTx/>
                <a:uFillTx/>
                <a:latin typeface="+mn-lt"/>
                <a:ea typeface="+mn-ea"/>
                <a:cs typeface="+mn-cs"/>
              </a:rPr>
              <a:t> Ispecs in One Session</a:t>
            </a:r>
            <a:endParaRPr kumimoji="0" lang="en-AU"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53536"/>
            <a:ext cx="8229600" cy="1143000"/>
          </a:xfrm>
          <a:prstGeom prst="rect">
            <a:avLst/>
          </a:prstGeom>
        </p:spPr>
        <p:txBody>
          <a:bodyPr rIns="91440" anchor="ctr">
            <a:normAutofit/>
            <a:scene3d>
              <a:camera prst="orthographicFront"/>
              <a:lightRig rig="soft" dir="t">
                <a:rot lat="0" lon="0" rev="2400000"/>
              </a:lightRig>
            </a:scene3d>
            <a:sp3d>
              <a:bevelT w="19050" h="1270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lang="en-US" sz="4600"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Demo </a:t>
            </a:r>
            <a:endParaRPr kumimoji="0" lang="en-US" sz="4600" b="0" i="0" u="none" strike="noStrike" kern="1200" cap="none" spc="0" normalizeH="0" baseline="0" noProof="0" dirty="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8" name="Title 1"/>
          <p:cNvSpPr txBox="1">
            <a:spLocks/>
          </p:cNvSpPr>
          <p:nvPr/>
        </p:nvSpPr>
        <p:spPr>
          <a:xfrm>
            <a:off x="171450" y="1055817"/>
            <a:ext cx="8801100" cy="687258"/>
          </a:xfrm>
          <a:prstGeom prst="rect">
            <a:avLst/>
          </a:prstGeom>
        </p:spPr>
        <p:txBody>
          <a:bodyPr rIns="91440" anchor="t">
            <a:no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solidFill>
                  <a:schemeClr val="accent2">
                    <a:lumMod val="75000"/>
                  </a:schemeClr>
                </a:solidFill>
                <a:effectLst>
                  <a:outerShdw blurRad="38100" dist="25500" dir="5400000" algn="tl" rotWithShape="0">
                    <a:srgbClr val="000000">
                      <a:satMod val="180000"/>
                      <a:alpha val="75000"/>
                    </a:srgbClr>
                  </a:outerShdw>
                </a:effectLst>
                <a:latin typeface="+mj-lt"/>
                <a:ea typeface="+mj-ea"/>
                <a:cs typeface="+mj-cs"/>
              </a:rPr>
              <a:t>Client-Side Printing</a:t>
            </a:r>
            <a:endParaRPr kumimoji="0" lang="en-US" sz="4400" b="0" i="0" u="none" strike="noStrike" kern="1200" cap="none" spc="0" normalizeH="0" baseline="0" noProof="0" dirty="0">
              <a:ln>
                <a:noFill/>
              </a:ln>
              <a:solidFill>
                <a:schemeClr val="accent2">
                  <a:lumMod val="75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18" name="Slide Number Placeholder 17"/>
          <p:cNvSpPr>
            <a:spLocks noGrp="1"/>
          </p:cNvSpPr>
          <p:nvPr>
            <p:ph type="sldNum" sz="quarter" idx="12"/>
          </p:nvPr>
        </p:nvSpPr>
        <p:spPr/>
        <p:txBody>
          <a:bodyPr/>
          <a:lstStyle/>
          <a:p>
            <a:fld id="{F3A0A0BA-DD78-4A37-8551-C21259D5916B}" type="slidenum">
              <a:rPr lang="en-US" smtClean="0"/>
              <a:pPr/>
              <a:t>14</a:t>
            </a:fld>
            <a:endParaRPr lang="en-US" dirty="0"/>
          </a:p>
        </p:txBody>
      </p:sp>
      <p:cxnSp>
        <p:nvCxnSpPr>
          <p:cNvPr id="35" name="Straight Connector 34"/>
          <p:cNvCxnSpPr/>
          <p:nvPr/>
        </p:nvCxnSpPr>
        <p:spPr>
          <a:xfrm rot="16200000" flipH="1">
            <a:off x="2381248" y="4152901"/>
            <a:ext cx="4371978" cy="9526"/>
          </a:xfrm>
          <a:prstGeom prst="line">
            <a:avLst/>
          </a:prstGeom>
          <a:ln/>
        </p:spPr>
        <p:style>
          <a:lnRef idx="3">
            <a:schemeClr val="accent1"/>
          </a:lnRef>
          <a:fillRef idx="0">
            <a:schemeClr val="accent1"/>
          </a:fillRef>
          <a:effectRef idx="2">
            <a:schemeClr val="accent1"/>
          </a:effectRef>
          <a:fontRef idx="minor">
            <a:schemeClr val="tx1"/>
          </a:fontRef>
        </p:style>
      </p:cxnSp>
      <p:sp>
        <p:nvSpPr>
          <p:cNvPr id="23" name="Content Placeholder 6"/>
          <p:cNvSpPr txBox="1">
            <a:spLocks/>
          </p:cNvSpPr>
          <p:nvPr/>
        </p:nvSpPr>
        <p:spPr>
          <a:xfrm>
            <a:off x="582816" y="5786254"/>
            <a:ext cx="2970010" cy="643121"/>
          </a:xfrm>
          <a:prstGeom prst="rect">
            <a:avLst/>
          </a:prstGeom>
        </p:spPr>
        <p:txBody>
          <a:bodyPr>
            <a:noAutofit/>
          </a:bodyPr>
          <a:lstStyle/>
          <a:p>
            <a:pPr marL="292100" lvl="0" indent="-292100">
              <a:buClr>
                <a:schemeClr val="accent1"/>
              </a:buClr>
              <a:buSzPct val="70000"/>
            </a:pPr>
            <a:r>
              <a:rPr lang="en-AU" sz="2000" noProof="0" dirty="0" smtClean="0"/>
              <a:t>Ispec Print Control</a:t>
            </a:r>
          </a:p>
          <a:p>
            <a:pPr marL="292100" lvl="0" indent="-292100">
              <a:buClr>
                <a:schemeClr val="accent1"/>
              </a:buClr>
              <a:buSzPct val="70000"/>
            </a:pPr>
            <a:r>
              <a:rPr kumimoji="0" lang="en-AU" sz="2000" b="0" i="0" u="none" strike="noStrike" kern="1200" cap="none" spc="0" normalizeH="0" baseline="0" dirty="0" smtClean="0">
                <a:ln>
                  <a:noFill/>
                </a:ln>
                <a:solidFill>
                  <a:schemeClr val="tx1"/>
                </a:solidFill>
                <a:effectLst/>
                <a:uLnTx/>
                <a:uFillTx/>
                <a:latin typeface="+mn-lt"/>
                <a:ea typeface="+mn-ea"/>
                <a:cs typeface="+mn-cs"/>
              </a:rPr>
              <a:t>Page </a:t>
            </a:r>
            <a:r>
              <a:rPr lang="en-AU" sz="2000" dirty="0" smtClean="0"/>
              <a:t>L</a:t>
            </a:r>
            <a:r>
              <a:rPr kumimoji="0" lang="en-AU" sz="2000" b="0" i="0" u="none" strike="noStrike" kern="1200" cap="none" spc="0" normalizeH="0" baseline="0" dirty="0" smtClean="0">
                <a:ln>
                  <a:noFill/>
                </a:ln>
                <a:solidFill>
                  <a:schemeClr val="tx1"/>
                </a:solidFill>
                <a:effectLst/>
                <a:uLnTx/>
                <a:uFillTx/>
                <a:latin typeface="+mn-lt"/>
                <a:ea typeface="+mn-ea"/>
                <a:cs typeface="+mn-cs"/>
              </a:rPr>
              <a:t>ayout Templates</a:t>
            </a:r>
            <a:endParaRPr kumimoji="0" lang="en-AU"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6" name="Content Placeholder 6"/>
          <p:cNvSpPr txBox="1">
            <a:spLocks/>
          </p:cNvSpPr>
          <p:nvPr/>
        </p:nvSpPr>
        <p:spPr>
          <a:xfrm>
            <a:off x="5183390" y="5805305"/>
            <a:ext cx="3112885" cy="395470"/>
          </a:xfrm>
          <a:prstGeom prst="rect">
            <a:avLst/>
          </a:prstGeom>
        </p:spPr>
        <p:txBody>
          <a:bodyPr>
            <a:noAutofit/>
          </a:bodyPr>
          <a:lstStyle/>
          <a:p>
            <a:pPr marL="292100" lvl="0" indent="-292100">
              <a:buClr>
                <a:schemeClr val="accent1"/>
              </a:buClr>
              <a:buSzPct val="70000"/>
            </a:pPr>
            <a:r>
              <a:rPr lang="en-AU" sz="2000" noProof="0" dirty="0" smtClean="0"/>
              <a:t>Print Preview</a:t>
            </a:r>
            <a:endParaRPr kumimoji="0" lang="en-AU"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6" name="Picture 15" descr="tmp.gif"/>
          <p:cNvPicPr>
            <a:picLocks noChangeAspect="1"/>
          </p:cNvPicPr>
          <p:nvPr/>
        </p:nvPicPr>
        <p:blipFill>
          <a:blip r:embed="rId3" cstate="print"/>
          <a:stretch>
            <a:fillRect/>
          </a:stretch>
        </p:blipFill>
        <p:spPr>
          <a:xfrm>
            <a:off x="585787" y="2019299"/>
            <a:ext cx="3462338" cy="3773679"/>
          </a:xfrm>
          <a:prstGeom prst="rect">
            <a:avLst/>
          </a:prstGeom>
        </p:spPr>
      </p:pic>
      <p:pic>
        <p:nvPicPr>
          <p:cNvPr id="19" name="Picture 18" descr="tmp.gif"/>
          <p:cNvPicPr>
            <a:picLocks noChangeAspect="1"/>
          </p:cNvPicPr>
          <p:nvPr/>
        </p:nvPicPr>
        <p:blipFill>
          <a:blip r:embed="rId4" cstate="print"/>
          <a:stretch>
            <a:fillRect/>
          </a:stretch>
        </p:blipFill>
        <p:spPr>
          <a:xfrm>
            <a:off x="5167640" y="2009776"/>
            <a:ext cx="3142967" cy="379095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53536"/>
            <a:ext cx="8229600" cy="1143000"/>
          </a:xfrm>
          <a:prstGeom prst="rect">
            <a:avLst/>
          </a:prstGeom>
        </p:spPr>
        <p:txBody>
          <a:bodyPr rIns="91440" anchor="ctr">
            <a:normAutofit/>
            <a:scene3d>
              <a:camera prst="orthographicFront"/>
              <a:lightRig rig="soft" dir="t">
                <a:rot lat="0" lon="0" rev="2400000"/>
              </a:lightRig>
            </a:scene3d>
            <a:sp3d>
              <a:bevelT w="19050" h="1270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lang="en-US" sz="4600"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Demo </a:t>
            </a:r>
            <a:endParaRPr kumimoji="0" lang="en-US" sz="4600" b="0" i="0" u="none" strike="noStrike" kern="1200" cap="none" spc="0" normalizeH="0" baseline="0" noProof="0" dirty="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8" name="Title 1"/>
          <p:cNvSpPr txBox="1">
            <a:spLocks/>
          </p:cNvSpPr>
          <p:nvPr/>
        </p:nvSpPr>
        <p:spPr>
          <a:xfrm>
            <a:off x="171450" y="1055817"/>
            <a:ext cx="8801100" cy="687258"/>
          </a:xfrm>
          <a:prstGeom prst="rect">
            <a:avLst/>
          </a:prstGeom>
        </p:spPr>
        <p:txBody>
          <a:bodyPr rIns="91440" anchor="t">
            <a:no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solidFill>
                  <a:schemeClr val="accent2">
                    <a:lumMod val="75000"/>
                  </a:schemeClr>
                </a:solidFill>
                <a:effectLst>
                  <a:outerShdw blurRad="38100" dist="25500" dir="5400000" algn="tl" rotWithShape="0">
                    <a:srgbClr val="000000">
                      <a:satMod val="180000"/>
                      <a:alpha val="75000"/>
                    </a:srgbClr>
                  </a:outerShdw>
                </a:effectLst>
                <a:latin typeface="+mj-lt"/>
                <a:ea typeface="+mj-ea"/>
                <a:cs typeface="+mj-cs"/>
              </a:rPr>
              <a:t>Out-Of-Browser</a:t>
            </a:r>
            <a:endParaRPr kumimoji="0" lang="en-US" sz="4400" b="0" i="0" u="none" strike="noStrike" kern="1200" cap="none" spc="0" normalizeH="0" baseline="0" noProof="0" dirty="0">
              <a:ln>
                <a:noFill/>
              </a:ln>
              <a:solidFill>
                <a:schemeClr val="accent2">
                  <a:lumMod val="75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18" name="Slide Number Placeholder 17"/>
          <p:cNvSpPr>
            <a:spLocks noGrp="1"/>
          </p:cNvSpPr>
          <p:nvPr>
            <p:ph type="sldNum" sz="quarter" idx="12"/>
          </p:nvPr>
        </p:nvSpPr>
        <p:spPr/>
        <p:txBody>
          <a:bodyPr/>
          <a:lstStyle/>
          <a:p>
            <a:fld id="{F3A0A0BA-DD78-4A37-8551-C21259D5916B}" type="slidenum">
              <a:rPr lang="en-US" smtClean="0"/>
              <a:pPr/>
              <a:t>15</a:t>
            </a:fld>
            <a:endParaRPr lang="en-US" dirty="0"/>
          </a:p>
        </p:txBody>
      </p:sp>
      <p:cxnSp>
        <p:nvCxnSpPr>
          <p:cNvPr id="35" name="Straight Connector 34"/>
          <p:cNvCxnSpPr/>
          <p:nvPr/>
        </p:nvCxnSpPr>
        <p:spPr>
          <a:xfrm rot="16200000" flipH="1">
            <a:off x="2491308" y="4152901"/>
            <a:ext cx="4371978" cy="9526"/>
          </a:xfrm>
          <a:prstGeom prst="line">
            <a:avLst/>
          </a:prstGeom>
          <a:ln/>
        </p:spPr>
        <p:style>
          <a:lnRef idx="3">
            <a:schemeClr val="accent1"/>
          </a:lnRef>
          <a:fillRef idx="0">
            <a:schemeClr val="accent1"/>
          </a:fillRef>
          <a:effectRef idx="2">
            <a:schemeClr val="accent1"/>
          </a:effectRef>
          <a:fontRef idx="minor">
            <a:schemeClr val="tx1"/>
          </a:fontRef>
        </p:style>
      </p:cxnSp>
      <p:sp>
        <p:nvSpPr>
          <p:cNvPr id="23" name="Content Placeholder 6"/>
          <p:cNvSpPr txBox="1">
            <a:spLocks/>
          </p:cNvSpPr>
          <p:nvPr/>
        </p:nvSpPr>
        <p:spPr>
          <a:xfrm>
            <a:off x="582816" y="5279806"/>
            <a:ext cx="2970010" cy="473869"/>
          </a:xfrm>
          <a:prstGeom prst="rect">
            <a:avLst/>
          </a:prstGeom>
        </p:spPr>
        <p:txBody>
          <a:bodyPr>
            <a:noAutofit/>
          </a:bodyPr>
          <a:lstStyle/>
          <a:p>
            <a:pPr marL="292100" lvl="0" indent="-292100">
              <a:buClr>
                <a:schemeClr val="accent1"/>
              </a:buClr>
              <a:buSzPct val="70000"/>
            </a:pPr>
            <a:r>
              <a:rPr lang="en-AU" sz="2000" noProof="0" dirty="0" smtClean="0"/>
              <a:t>In-Browser</a:t>
            </a:r>
          </a:p>
        </p:txBody>
      </p:sp>
      <p:sp>
        <p:nvSpPr>
          <p:cNvPr id="26" name="Content Placeholder 6"/>
          <p:cNvSpPr txBox="1">
            <a:spLocks/>
          </p:cNvSpPr>
          <p:nvPr/>
        </p:nvSpPr>
        <p:spPr>
          <a:xfrm>
            <a:off x="5183390" y="5269673"/>
            <a:ext cx="3112885" cy="395470"/>
          </a:xfrm>
          <a:prstGeom prst="rect">
            <a:avLst/>
          </a:prstGeom>
        </p:spPr>
        <p:txBody>
          <a:bodyPr>
            <a:noAutofit/>
          </a:bodyPr>
          <a:lstStyle/>
          <a:p>
            <a:pPr marL="292100" lvl="0" indent="-292100">
              <a:buClr>
                <a:schemeClr val="accent1"/>
              </a:buClr>
              <a:buSzPct val="70000"/>
            </a:pPr>
            <a:r>
              <a:rPr lang="en-AU" sz="2000" dirty="0" smtClean="0"/>
              <a:t>Out-Of-Browser</a:t>
            </a:r>
            <a:endParaRPr kumimoji="0" lang="en-AU"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 name="Picture 9" descr="Image1.png"/>
          <p:cNvPicPr>
            <a:picLocks noChangeAspect="1"/>
          </p:cNvPicPr>
          <p:nvPr/>
        </p:nvPicPr>
        <p:blipFill>
          <a:blip r:embed="rId3" cstate="print"/>
          <a:stretch>
            <a:fillRect/>
          </a:stretch>
        </p:blipFill>
        <p:spPr>
          <a:xfrm>
            <a:off x="349210" y="2307101"/>
            <a:ext cx="4151536" cy="2951633"/>
          </a:xfrm>
          <a:prstGeom prst="rect">
            <a:avLst/>
          </a:prstGeom>
        </p:spPr>
      </p:pic>
      <p:pic>
        <p:nvPicPr>
          <p:cNvPr id="11" name="Picture 10" descr="Image1.png"/>
          <p:cNvPicPr>
            <a:picLocks noChangeAspect="1"/>
          </p:cNvPicPr>
          <p:nvPr/>
        </p:nvPicPr>
        <p:blipFill>
          <a:blip r:embed="rId4" cstate="print"/>
          <a:stretch>
            <a:fillRect/>
          </a:stretch>
        </p:blipFill>
        <p:spPr>
          <a:xfrm>
            <a:off x="4836802" y="2295342"/>
            <a:ext cx="3952549" cy="296150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53536"/>
            <a:ext cx="8229600" cy="1143000"/>
          </a:xfrm>
          <a:prstGeom prst="rect">
            <a:avLst/>
          </a:prstGeom>
        </p:spPr>
        <p:txBody>
          <a:bodyPr rIns="91440" anchor="ctr">
            <a:normAutofit/>
            <a:scene3d>
              <a:camera prst="orthographicFront"/>
              <a:lightRig rig="soft" dir="t">
                <a:rot lat="0" lon="0" rev="2400000"/>
              </a:lightRig>
            </a:scene3d>
            <a:sp3d>
              <a:bevelT w="19050" h="1270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lang="en-US" sz="4600" noProof="0"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Client Reference</a:t>
            </a:r>
            <a:endParaRPr kumimoji="0" lang="en-US" sz="4600" b="0" i="0" u="none" strike="noStrike" kern="1200" cap="none" spc="0" normalizeH="0" baseline="0" noProof="0" dirty="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18" name="Slide Number Placeholder 17"/>
          <p:cNvSpPr>
            <a:spLocks noGrp="1"/>
          </p:cNvSpPr>
          <p:nvPr>
            <p:ph type="sldNum" sz="quarter" idx="11"/>
          </p:nvPr>
        </p:nvSpPr>
        <p:spPr/>
        <p:txBody>
          <a:bodyPr/>
          <a:lstStyle/>
          <a:p>
            <a:fld id="{F3A0A0BA-DD78-4A37-8551-C21259D5916B}" type="slidenum">
              <a:rPr lang="en-US" smtClean="0"/>
              <a:pPr/>
              <a:t>16</a:t>
            </a:fld>
            <a:endParaRPr lang="en-US"/>
          </a:p>
        </p:txBody>
      </p:sp>
      <p:sp>
        <p:nvSpPr>
          <p:cNvPr id="4" name="Content Placeholder 6"/>
          <p:cNvSpPr txBox="1">
            <a:spLocks/>
          </p:cNvSpPr>
          <p:nvPr/>
        </p:nvSpPr>
        <p:spPr>
          <a:xfrm>
            <a:off x="514350" y="1921143"/>
            <a:ext cx="7522607" cy="4270107"/>
          </a:xfrm>
          <a:prstGeom prst="rect">
            <a:avLst/>
          </a:prstGeom>
        </p:spPr>
        <p:txBody>
          <a:bodyPr>
            <a:noAutofit/>
          </a:bodyPr>
          <a:lstStyle/>
          <a:p>
            <a:pPr marL="292100" lvl="0" indent="-292100">
              <a:lnSpc>
                <a:spcPct val="150000"/>
              </a:lnSpc>
              <a:buClr>
                <a:srgbClr val="72A376"/>
              </a:buClr>
              <a:buSzPct val="70000"/>
              <a:buFont typeface="Wingdings 2"/>
              <a:buChar char=""/>
              <a:defRPr/>
            </a:pPr>
            <a:r>
              <a:rPr lang="en-AU" dirty="0" smtClean="0"/>
              <a:t>User Interface modernization project</a:t>
            </a:r>
          </a:p>
          <a:p>
            <a:pPr marL="292100" lvl="0" indent="-292100">
              <a:lnSpc>
                <a:spcPct val="150000"/>
              </a:lnSpc>
              <a:buClr>
                <a:srgbClr val="72A376"/>
              </a:buClr>
              <a:buSzPct val="70000"/>
              <a:buFont typeface="Wingdings 2"/>
              <a:buChar char=""/>
              <a:defRPr/>
            </a:pPr>
            <a:r>
              <a:rPr lang="en-AU" dirty="0" smtClean="0"/>
              <a:t>Replacing Power Builder User Interface solution</a:t>
            </a:r>
          </a:p>
          <a:p>
            <a:pPr marL="292100" lvl="0" indent="-292100">
              <a:lnSpc>
                <a:spcPct val="150000"/>
              </a:lnSpc>
              <a:buClr>
                <a:srgbClr val="72A376"/>
              </a:buClr>
              <a:buSzPct val="70000"/>
              <a:buFont typeface="Wingdings 2"/>
              <a:buChar char=""/>
              <a:defRPr/>
            </a:pPr>
            <a:r>
              <a:rPr lang="en-AU" dirty="0" smtClean="0"/>
              <a:t>EAE system, 2000 Ispecs</a:t>
            </a:r>
          </a:p>
          <a:p>
            <a:pPr marL="292100" lvl="0" indent="-292100">
              <a:lnSpc>
                <a:spcPct val="150000"/>
              </a:lnSpc>
              <a:buClr>
                <a:srgbClr val="72A376"/>
              </a:buClr>
              <a:buSzPct val="70000"/>
              <a:buFont typeface="Wingdings 2"/>
              <a:buChar char=""/>
              <a:defRPr/>
            </a:pPr>
            <a:r>
              <a:rPr lang="en-AU" dirty="0" smtClean="0"/>
              <a:t>In Production</a:t>
            </a:r>
          </a:p>
          <a:p>
            <a:pPr marL="292100" lvl="0" indent="-292100">
              <a:lnSpc>
                <a:spcPct val="150000"/>
              </a:lnSpc>
              <a:buClr>
                <a:srgbClr val="72A376"/>
              </a:buClr>
              <a:buSzPct val="70000"/>
              <a:buFont typeface="Wingdings 2"/>
              <a:buChar char=""/>
              <a:defRPr/>
            </a:pPr>
            <a:r>
              <a:rPr lang="en-AU" dirty="0" smtClean="0"/>
              <a:t>Using most of the features including:</a:t>
            </a:r>
          </a:p>
          <a:p>
            <a:pPr marL="749300" lvl="1" indent="-292100">
              <a:lnSpc>
                <a:spcPct val="150000"/>
              </a:lnSpc>
              <a:buClr>
                <a:srgbClr val="72A376"/>
              </a:buClr>
              <a:buSzPct val="70000"/>
              <a:buFont typeface="Wingdings 2"/>
              <a:buChar char=""/>
              <a:defRPr/>
            </a:pPr>
            <a:r>
              <a:rPr lang="en-AU" dirty="0" smtClean="0"/>
              <a:t>DatePicker, DataGrid, CopyFrom Grid</a:t>
            </a:r>
          </a:p>
          <a:p>
            <a:pPr marL="749300" lvl="1" indent="-292100">
              <a:lnSpc>
                <a:spcPct val="150000"/>
              </a:lnSpc>
              <a:buClr>
                <a:srgbClr val="72A376"/>
              </a:buClr>
              <a:buSzPct val="70000"/>
              <a:buFont typeface="Wingdings 2"/>
              <a:buChar char=""/>
              <a:defRPr/>
            </a:pPr>
            <a:r>
              <a:rPr lang="en-AU" dirty="0" smtClean="0"/>
              <a:t>Multiple Open Ispecs (stateless)</a:t>
            </a:r>
          </a:p>
          <a:p>
            <a:pPr marL="749300" lvl="1" indent="-292100">
              <a:lnSpc>
                <a:spcPct val="150000"/>
              </a:lnSpc>
              <a:buClr>
                <a:srgbClr val="72A376"/>
              </a:buClr>
              <a:buSzPct val="70000"/>
              <a:buFont typeface="Wingdings 2"/>
              <a:buChar char=""/>
              <a:defRPr/>
            </a:pPr>
            <a:r>
              <a:rPr lang="en-AU" dirty="0" smtClean="0"/>
              <a:t>Client-Side Printing</a:t>
            </a:r>
          </a:p>
          <a:p>
            <a:pPr marL="749300" lvl="1" indent="-292100">
              <a:lnSpc>
                <a:spcPct val="150000"/>
              </a:lnSpc>
              <a:buClr>
                <a:srgbClr val="72A376"/>
              </a:buClr>
              <a:buSzPct val="70000"/>
              <a:buFont typeface="Wingdings 2"/>
              <a:buChar char=""/>
              <a:defRPr/>
            </a:pPr>
            <a:r>
              <a:rPr lang="en-AU" dirty="0" smtClean="0"/>
              <a:t>Out-Of-Browser</a:t>
            </a:r>
          </a:p>
        </p:txBody>
      </p:sp>
      <p:pic>
        <p:nvPicPr>
          <p:cNvPr id="5" name="Picture 4" descr="south-america-map.gif"/>
          <p:cNvPicPr>
            <a:picLocks noChangeAspect="1"/>
          </p:cNvPicPr>
          <p:nvPr/>
        </p:nvPicPr>
        <p:blipFill>
          <a:blip r:embed="rId3" cstate="print"/>
          <a:stretch>
            <a:fillRect/>
          </a:stretch>
        </p:blipFill>
        <p:spPr>
          <a:xfrm>
            <a:off x="5466410" y="2831268"/>
            <a:ext cx="3187442" cy="3569532"/>
          </a:xfrm>
          <a:prstGeom prst="rect">
            <a:avLst/>
          </a:prstGeom>
        </p:spPr>
      </p:pic>
      <p:sp>
        <p:nvSpPr>
          <p:cNvPr id="7" name="Title 1"/>
          <p:cNvSpPr txBox="1">
            <a:spLocks/>
          </p:cNvSpPr>
          <p:nvPr/>
        </p:nvSpPr>
        <p:spPr>
          <a:xfrm>
            <a:off x="466724" y="1504951"/>
            <a:ext cx="7343776" cy="438150"/>
          </a:xfrm>
          <a:prstGeom prst="rect">
            <a:avLst/>
          </a:prstGeom>
        </p:spPr>
        <p:txBody>
          <a:bodyPr rIns="91440" anchor="t">
            <a:noAutofit/>
            <a:scene3d>
              <a:camera prst="orthographicFront"/>
              <a:lightRig rig="soft" dir="t">
                <a:rot lat="0" lon="0" rev="2400000"/>
              </a:lightRig>
            </a:scene3d>
            <a:sp3d>
              <a:bevelT w="19050" h="12700"/>
            </a:sp3d>
          </a:bodyPr>
          <a:lstStyle/>
          <a:p>
            <a:pPr marL="54864" lvl="0">
              <a:spcBef>
                <a:spcPct val="0"/>
              </a:spcBef>
              <a:defRPr/>
            </a:pPr>
            <a:r>
              <a:rPr lang="en-US" sz="2000" b="1" noProof="0"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Banco Republica del </a:t>
            </a:r>
            <a:r>
              <a:rPr lang="en-US" sz="2000" b="1"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Uruguay – Unisys Uruguay</a:t>
            </a:r>
            <a:endParaRPr kumimoji="0" lang="en-US" sz="2000" b="1" i="0" u="none" strike="noStrike" kern="1200" cap="none" spc="0" normalizeH="0" baseline="0" noProof="0" dirty="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8" name="Oval 7"/>
          <p:cNvSpPr>
            <a:spLocks noChangeAspect="1"/>
          </p:cNvSpPr>
          <p:nvPr/>
        </p:nvSpPr>
        <p:spPr>
          <a:xfrm>
            <a:off x="7153275" y="4952999"/>
            <a:ext cx="542925" cy="5429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p:cNvPicPr>
            <a:picLocks noChangeAspect="1" noChangeArrowheads="1"/>
          </p:cNvPicPr>
          <p:nvPr/>
        </p:nvPicPr>
        <p:blipFill>
          <a:blip r:embed="rId4" cstate="print"/>
          <a:srcRect/>
          <a:stretch>
            <a:fillRect/>
          </a:stretch>
        </p:blipFill>
        <p:spPr bwMode="auto">
          <a:xfrm>
            <a:off x="766763" y="630238"/>
            <a:ext cx="1819275" cy="490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p_of_the_united_states_of_america.gif"/>
          <p:cNvPicPr>
            <a:picLocks noChangeAspect="1"/>
          </p:cNvPicPr>
          <p:nvPr/>
        </p:nvPicPr>
        <p:blipFill>
          <a:blip r:embed="rId3" cstate="print"/>
          <a:stretch>
            <a:fillRect/>
          </a:stretch>
        </p:blipFill>
        <p:spPr>
          <a:xfrm>
            <a:off x="5054202" y="3865246"/>
            <a:ext cx="3708797" cy="2373630"/>
          </a:xfrm>
          <a:prstGeom prst="rect">
            <a:avLst/>
          </a:prstGeom>
        </p:spPr>
      </p:pic>
      <p:sp>
        <p:nvSpPr>
          <p:cNvPr id="6" name="Title 1"/>
          <p:cNvSpPr txBox="1">
            <a:spLocks/>
          </p:cNvSpPr>
          <p:nvPr/>
        </p:nvSpPr>
        <p:spPr>
          <a:xfrm>
            <a:off x="457200" y="253536"/>
            <a:ext cx="8229600" cy="1143000"/>
          </a:xfrm>
          <a:prstGeom prst="rect">
            <a:avLst/>
          </a:prstGeom>
        </p:spPr>
        <p:txBody>
          <a:bodyPr rIns="91440" anchor="ctr">
            <a:normAutofit/>
            <a:scene3d>
              <a:camera prst="orthographicFront"/>
              <a:lightRig rig="soft" dir="t">
                <a:rot lat="0" lon="0" rev="2400000"/>
              </a:lightRig>
            </a:scene3d>
            <a:sp3d>
              <a:bevelT w="19050" h="1270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lang="en-US" sz="4600" noProof="0"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Client Reference</a:t>
            </a:r>
            <a:endParaRPr kumimoji="0" lang="en-US" sz="4600" b="0" i="0" u="none" strike="noStrike" kern="1200" cap="none" spc="0" normalizeH="0" baseline="0" noProof="0" dirty="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18" name="Slide Number Placeholder 17"/>
          <p:cNvSpPr>
            <a:spLocks noGrp="1"/>
          </p:cNvSpPr>
          <p:nvPr>
            <p:ph type="sldNum" sz="quarter" idx="11"/>
          </p:nvPr>
        </p:nvSpPr>
        <p:spPr/>
        <p:txBody>
          <a:bodyPr/>
          <a:lstStyle/>
          <a:p>
            <a:fld id="{F3A0A0BA-DD78-4A37-8551-C21259D5916B}" type="slidenum">
              <a:rPr lang="en-US" smtClean="0"/>
              <a:pPr/>
              <a:t>17</a:t>
            </a:fld>
            <a:endParaRPr lang="en-US"/>
          </a:p>
        </p:txBody>
      </p:sp>
      <p:sp>
        <p:nvSpPr>
          <p:cNvPr id="4" name="Content Placeholder 6"/>
          <p:cNvSpPr txBox="1">
            <a:spLocks/>
          </p:cNvSpPr>
          <p:nvPr/>
        </p:nvSpPr>
        <p:spPr>
          <a:xfrm>
            <a:off x="514350" y="1921143"/>
            <a:ext cx="7522607" cy="3086955"/>
          </a:xfrm>
          <a:prstGeom prst="rect">
            <a:avLst/>
          </a:prstGeom>
        </p:spPr>
        <p:txBody>
          <a:bodyPr>
            <a:noAutofit/>
          </a:bodyPr>
          <a:lstStyle/>
          <a:p>
            <a:pPr marL="292100" lvl="0" indent="-292100">
              <a:lnSpc>
                <a:spcPct val="150000"/>
              </a:lnSpc>
              <a:buClr>
                <a:srgbClr val="72A376"/>
              </a:buClr>
              <a:buSzPct val="70000"/>
              <a:buFont typeface="Wingdings 2"/>
              <a:buChar char=""/>
              <a:defRPr/>
            </a:pPr>
            <a:r>
              <a:rPr lang="en-AU" dirty="0" smtClean="0"/>
              <a:t>Proof-Of-Concept project Oct/Nov 2010</a:t>
            </a:r>
          </a:p>
          <a:p>
            <a:pPr marL="292100" lvl="0" indent="-292100">
              <a:lnSpc>
                <a:spcPct val="150000"/>
              </a:lnSpc>
              <a:buClr>
                <a:srgbClr val="72A376"/>
              </a:buClr>
              <a:buSzPct val="70000"/>
              <a:buFont typeface="Wingdings 2"/>
              <a:buChar char=""/>
              <a:defRPr/>
            </a:pPr>
            <a:r>
              <a:rPr lang="en-AU" dirty="0" smtClean="0"/>
              <a:t>Replacing ASP.NET User Interface</a:t>
            </a:r>
          </a:p>
          <a:p>
            <a:pPr marL="292100" lvl="0" indent="-292100">
              <a:lnSpc>
                <a:spcPct val="150000"/>
              </a:lnSpc>
              <a:buClr>
                <a:srgbClr val="72A376"/>
              </a:buClr>
              <a:buSzPct val="70000"/>
              <a:buFont typeface="Wingdings 2"/>
              <a:buChar char=""/>
              <a:defRPr/>
            </a:pPr>
            <a:r>
              <a:rPr lang="en-AU" dirty="0" smtClean="0"/>
              <a:t>EAE/AB Suite applications</a:t>
            </a:r>
          </a:p>
          <a:p>
            <a:pPr marL="292100" lvl="0" indent="-292100">
              <a:lnSpc>
                <a:spcPct val="150000"/>
              </a:lnSpc>
              <a:buClr>
                <a:srgbClr val="72A376"/>
              </a:buClr>
              <a:buSzPct val="70000"/>
              <a:buFont typeface="Wingdings 2"/>
              <a:buChar char=""/>
              <a:defRPr/>
            </a:pPr>
            <a:r>
              <a:rPr lang="en-AU" dirty="0" smtClean="0"/>
              <a:t>4 large subsystems deployed across 11 Database servers (64bit)</a:t>
            </a:r>
            <a:br>
              <a:rPr lang="en-AU" dirty="0" smtClean="0"/>
            </a:br>
            <a:r>
              <a:rPr lang="en-AU" dirty="0" smtClean="0"/>
              <a:t>front ended by12 web servers</a:t>
            </a:r>
          </a:p>
          <a:p>
            <a:pPr marL="292100" lvl="0" indent="-292100">
              <a:lnSpc>
                <a:spcPct val="150000"/>
              </a:lnSpc>
              <a:buClr>
                <a:srgbClr val="72A376"/>
              </a:buClr>
              <a:buSzPct val="70000"/>
              <a:buFont typeface="Wingdings 2"/>
              <a:buChar char=""/>
              <a:defRPr/>
            </a:pPr>
            <a:r>
              <a:rPr lang="en-AU" dirty="0" smtClean="0"/>
              <a:t>Extensive use of SwitchTo</a:t>
            </a:r>
          </a:p>
        </p:txBody>
      </p:sp>
      <p:sp>
        <p:nvSpPr>
          <p:cNvPr id="7" name="Title 1"/>
          <p:cNvSpPr txBox="1">
            <a:spLocks/>
          </p:cNvSpPr>
          <p:nvPr/>
        </p:nvSpPr>
        <p:spPr>
          <a:xfrm>
            <a:off x="466724" y="1504951"/>
            <a:ext cx="7343776" cy="438150"/>
          </a:xfrm>
          <a:prstGeom prst="rect">
            <a:avLst/>
          </a:prstGeom>
        </p:spPr>
        <p:txBody>
          <a:bodyPr rIns="91440" anchor="t">
            <a:noAutofit/>
            <a:scene3d>
              <a:camera prst="orthographicFront"/>
              <a:lightRig rig="soft" dir="t">
                <a:rot lat="0" lon="0" rev="2400000"/>
              </a:lightRig>
            </a:scene3d>
            <a:sp3d>
              <a:bevelT w="19050" h="12700"/>
            </a:sp3d>
          </a:bodyPr>
          <a:lstStyle/>
          <a:p>
            <a:pPr marL="54864" lvl="0">
              <a:spcBef>
                <a:spcPct val="0"/>
              </a:spcBef>
              <a:defRPr/>
            </a:pPr>
            <a:r>
              <a:rPr lang="en-US" sz="2000" b="1" noProof="0"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TIES</a:t>
            </a:r>
            <a:endParaRPr lang="en-US" sz="2000" b="1" dirty="0" smtClean="0">
              <a:solidFill>
                <a:schemeClr val="tx2"/>
              </a:solidFill>
              <a:effectLst>
                <a:outerShdw blurRad="38100" dist="25500" dir="5400000" algn="tl" rotWithShape="0">
                  <a:srgbClr val="000000">
                    <a:satMod val="180000"/>
                    <a:alpha val="75000"/>
                  </a:srgbClr>
                </a:outerShdw>
              </a:effectLst>
              <a:latin typeface="+mj-lt"/>
              <a:ea typeface="+mj-ea"/>
              <a:cs typeface="+mj-cs"/>
            </a:endParaRPr>
          </a:p>
        </p:txBody>
      </p:sp>
      <p:sp>
        <p:nvSpPr>
          <p:cNvPr id="8" name="Oval 7"/>
          <p:cNvSpPr>
            <a:spLocks noChangeAspect="1"/>
          </p:cNvSpPr>
          <p:nvPr/>
        </p:nvSpPr>
        <p:spPr>
          <a:xfrm>
            <a:off x="6858000" y="4343399"/>
            <a:ext cx="390525" cy="3905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descr="orange_logo_no-shadow-trans.png"/>
          <p:cNvPicPr>
            <a:picLocks noChangeAspect="1"/>
          </p:cNvPicPr>
          <p:nvPr/>
        </p:nvPicPr>
        <p:blipFill>
          <a:blip r:embed="rId4" cstate="print"/>
          <a:stretch>
            <a:fillRect/>
          </a:stretch>
        </p:blipFill>
        <p:spPr>
          <a:xfrm>
            <a:off x="919163" y="485775"/>
            <a:ext cx="722930" cy="74294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53536"/>
            <a:ext cx="8229600" cy="1143000"/>
          </a:xfrm>
          <a:prstGeom prst="rect">
            <a:avLst/>
          </a:prstGeom>
        </p:spPr>
        <p:txBody>
          <a:bodyPr rIns="91440" anchor="ctr">
            <a:normAutofit/>
            <a:scene3d>
              <a:camera prst="orthographicFront"/>
              <a:lightRig rig="soft" dir="t">
                <a:rot lat="0" lon="0" rev="2400000"/>
              </a:lightRig>
            </a:scene3d>
            <a:sp3d>
              <a:bevelT w="19050" h="1270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lang="en-US" sz="4600"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In Summary…</a:t>
            </a:r>
            <a:endParaRPr kumimoji="0" lang="en-US" sz="4600" b="0" i="0" u="none" strike="noStrike" kern="1200" cap="none" spc="0" normalizeH="0" baseline="0" noProof="0" dirty="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18" name="Slide Number Placeholder 17"/>
          <p:cNvSpPr>
            <a:spLocks noGrp="1"/>
          </p:cNvSpPr>
          <p:nvPr>
            <p:ph type="sldNum" sz="quarter" idx="11"/>
          </p:nvPr>
        </p:nvSpPr>
        <p:spPr/>
        <p:txBody>
          <a:bodyPr/>
          <a:lstStyle/>
          <a:p>
            <a:fld id="{F3A0A0BA-DD78-4A37-8551-C21259D5916B}" type="slidenum">
              <a:rPr lang="en-US" smtClean="0"/>
              <a:pPr/>
              <a:t>18</a:t>
            </a:fld>
            <a:endParaRPr lang="en-US"/>
          </a:p>
        </p:txBody>
      </p:sp>
      <p:sp>
        <p:nvSpPr>
          <p:cNvPr id="4" name="Content Placeholder 2"/>
          <p:cNvSpPr>
            <a:spLocks noGrp="1"/>
          </p:cNvSpPr>
          <p:nvPr>
            <p:ph idx="1"/>
          </p:nvPr>
        </p:nvSpPr>
        <p:spPr>
          <a:xfrm>
            <a:off x="514351" y="1644624"/>
            <a:ext cx="6913083" cy="2731435"/>
          </a:xfrm>
        </p:spPr>
        <p:txBody>
          <a:bodyPr>
            <a:noAutofit/>
          </a:bodyPr>
          <a:lstStyle/>
          <a:p>
            <a:pPr>
              <a:spcBef>
                <a:spcPts val="900"/>
              </a:spcBef>
            </a:pPr>
            <a:r>
              <a:rPr lang="en-US" sz="2400" dirty="0" smtClean="0"/>
              <a:t>More information available online</a:t>
            </a:r>
          </a:p>
          <a:p>
            <a:pPr>
              <a:spcBef>
                <a:spcPts val="900"/>
              </a:spcBef>
            </a:pPr>
            <a:r>
              <a:rPr lang="en-US" sz="2400" dirty="0" smtClean="0"/>
              <a:t>Free trial version available for download</a:t>
            </a:r>
          </a:p>
          <a:p>
            <a:pPr>
              <a:spcBef>
                <a:spcPts val="900"/>
              </a:spcBef>
            </a:pPr>
            <a:r>
              <a:rPr lang="en-US" sz="2400" dirty="0" smtClean="0"/>
              <a:t>Free remote assistance for Proof-Of-Concept projects</a:t>
            </a:r>
            <a:br>
              <a:rPr lang="en-US" sz="2400" dirty="0" smtClean="0"/>
            </a:br>
            <a:r>
              <a:rPr lang="en-US" sz="2400" dirty="0" smtClean="0"/>
              <a:t/>
            </a:r>
            <a:br>
              <a:rPr lang="en-US" sz="2400" dirty="0" smtClean="0"/>
            </a:br>
            <a:r>
              <a:rPr lang="en-US" sz="2400" dirty="0" smtClean="0"/>
              <a:t>Contact:  ngebauer@ClientTools.com.au</a:t>
            </a:r>
          </a:p>
        </p:txBody>
      </p:sp>
      <p:sp>
        <p:nvSpPr>
          <p:cNvPr id="5" name="Title 1"/>
          <p:cNvSpPr txBox="1">
            <a:spLocks/>
          </p:cNvSpPr>
          <p:nvPr/>
        </p:nvSpPr>
        <p:spPr>
          <a:xfrm>
            <a:off x="797463" y="5061081"/>
            <a:ext cx="7327634" cy="678607"/>
          </a:xfrm>
          <a:prstGeom prst="rect">
            <a:avLst/>
          </a:prstGeom>
        </p:spPr>
        <p:txBody>
          <a:bodyPr rIns="91440" anchor="ctr">
            <a:noAutofit/>
            <a:scene3d>
              <a:camera prst="orthographicFront"/>
              <a:lightRig rig="soft" dir="t">
                <a:rot lat="0" lon="0" rev="2400000"/>
              </a:lightRig>
            </a:scene3d>
            <a:sp3d>
              <a:bevelT w="19050" h="12700"/>
            </a:sp3d>
          </a:bodyPr>
          <a:lstStyle/>
          <a:p>
            <a:pPr marL="54864" marR="0" lvl="0" indent="0" algn="l" defTabSz="914400" rtl="0" eaLnBrk="1" fontAlgn="auto" latinLnBrk="0" hangingPunct="1">
              <a:lnSpc>
                <a:spcPct val="100000"/>
              </a:lnSpc>
              <a:spcBef>
                <a:spcPct val="0"/>
              </a:spcBef>
              <a:spcAft>
                <a:spcPts val="0"/>
              </a:spcAft>
              <a:buClrTx/>
              <a:buSzTx/>
              <a:buFontTx/>
              <a:buNone/>
              <a:tabLst/>
              <a:defRPr/>
            </a:pPr>
            <a:r>
              <a:rPr lang="en-US" sz="4000" dirty="0" smtClean="0">
                <a:solidFill>
                  <a:srgbClr val="B54A01"/>
                </a:solidFill>
                <a:effectLst>
                  <a:outerShdw blurRad="38100" dist="25500" dir="5400000" algn="tl" rotWithShape="0">
                    <a:srgbClr val="000000">
                      <a:satMod val="180000"/>
                      <a:alpha val="75000"/>
                    </a:srgbClr>
                  </a:outerShdw>
                </a:effectLst>
                <a:latin typeface="+mj-lt"/>
                <a:ea typeface="+mj-ea"/>
                <a:cs typeface="+mj-cs"/>
              </a:rPr>
              <a:t>www.ClientTools.com.au</a:t>
            </a:r>
            <a:endParaRPr kumimoji="0" lang="en-US" sz="4000" b="0" i="0" u="none" strike="noStrike" kern="1200" cap="none" spc="0" normalizeH="0" baseline="0" noProof="0" dirty="0">
              <a:ln>
                <a:noFill/>
              </a:ln>
              <a:solidFill>
                <a:srgbClr val="B54A01"/>
              </a:solidFill>
              <a:effectLst>
                <a:outerShdw blurRad="38100" dist="25500" dir="5400000" algn="tl" rotWithShape="0">
                  <a:srgbClr val="000000">
                    <a:satMod val="180000"/>
                    <a:alpha val="75000"/>
                  </a:srgbClr>
                </a:outerShdw>
              </a:effectLst>
              <a:uLnTx/>
              <a:uFillTx/>
              <a:latin typeface="+mj-lt"/>
              <a:ea typeface="+mj-ea"/>
              <a:cs typeface="+mj-cs"/>
            </a:endParaRPr>
          </a:p>
        </p:txBody>
      </p:sp>
      <p:grpSp>
        <p:nvGrpSpPr>
          <p:cNvPr id="7" name="Group 8"/>
          <p:cNvGrpSpPr>
            <a:grpSpLocks noChangeAspect="1"/>
          </p:cNvGrpSpPr>
          <p:nvPr/>
        </p:nvGrpSpPr>
        <p:grpSpPr>
          <a:xfrm>
            <a:off x="7293170" y="1817069"/>
            <a:ext cx="937043" cy="932685"/>
            <a:chOff x="4143372" y="285728"/>
            <a:chExt cx="682625" cy="679450"/>
          </a:xfrm>
          <a:effectLst>
            <a:outerShdw blurRad="50800" dist="38100" dir="2700000" algn="tl" rotWithShape="0">
              <a:prstClr val="black">
                <a:alpha val="40000"/>
              </a:prstClr>
            </a:outerShdw>
          </a:effectLst>
        </p:grpSpPr>
        <p:pic>
          <p:nvPicPr>
            <p:cNvPr id="8" name="Picture 58" descr="C-Grey-Logo"/>
            <p:cNvPicPr>
              <a:picLocks noChangeAspect="1" noChangeArrowheads="1"/>
            </p:cNvPicPr>
            <p:nvPr/>
          </p:nvPicPr>
          <p:blipFill>
            <a:blip r:embed="rId3" cstate="print"/>
            <a:srcRect/>
            <a:stretch>
              <a:fillRect/>
            </a:stretch>
          </p:blipFill>
          <p:spPr bwMode="auto">
            <a:xfrm>
              <a:off x="4366678" y="472313"/>
              <a:ext cx="459319" cy="492865"/>
            </a:xfrm>
            <a:prstGeom prst="rect">
              <a:avLst/>
            </a:prstGeom>
            <a:noFill/>
            <a:ln w="9525">
              <a:noFill/>
              <a:miter lim="800000"/>
              <a:headEnd/>
              <a:tailEnd/>
            </a:ln>
          </p:spPr>
        </p:pic>
        <p:pic>
          <p:nvPicPr>
            <p:cNvPr id="9" name="Picture 59" descr="T-OrangeX3D"/>
            <p:cNvPicPr>
              <a:picLocks noChangeAspect="1" noChangeArrowheads="1"/>
            </p:cNvPicPr>
            <p:nvPr/>
          </p:nvPicPr>
          <p:blipFill>
            <a:blip r:embed="rId4" cstate="print"/>
            <a:srcRect/>
            <a:stretch>
              <a:fillRect/>
            </a:stretch>
          </p:blipFill>
          <p:spPr bwMode="auto">
            <a:xfrm>
              <a:off x="4265010" y="285728"/>
              <a:ext cx="423010" cy="394292"/>
            </a:xfrm>
            <a:prstGeom prst="rect">
              <a:avLst/>
            </a:prstGeom>
            <a:noFill/>
            <a:ln w="9525">
              <a:noFill/>
              <a:miter lim="800000"/>
              <a:headEnd/>
              <a:tailEnd/>
            </a:ln>
          </p:spPr>
        </p:pic>
        <p:pic>
          <p:nvPicPr>
            <p:cNvPr id="10" name="Picture 60" descr="C-OrangeX3D"/>
            <p:cNvPicPr>
              <a:picLocks noChangeAspect="1" noChangeArrowheads="1"/>
            </p:cNvPicPr>
            <p:nvPr/>
          </p:nvPicPr>
          <p:blipFill>
            <a:blip r:embed="rId5" cstate="print"/>
            <a:srcRect/>
            <a:stretch>
              <a:fillRect/>
            </a:stretch>
          </p:blipFill>
          <p:spPr bwMode="auto">
            <a:xfrm>
              <a:off x="4143372" y="511059"/>
              <a:ext cx="395777" cy="41541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5303"/>
            <a:ext cx="6450376" cy="3834422"/>
          </a:xfrm>
        </p:spPr>
        <p:txBody>
          <a:bodyPr>
            <a:normAutofit/>
          </a:bodyPr>
          <a:lstStyle/>
          <a:p>
            <a:r>
              <a:rPr lang="en-US" sz="2200" dirty="0" smtClean="0"/>
              <a:t>Specializes in client interface solutions to customers using EAE and AB Suite systems</a:t>
            </a:r>
          </a:p>
          <a:p>
            <a:endParaRPr lang="en-US" sz="1600" dirty="0" smtClean="0"/>
          </a:p>
          <a:p>
            <a:r>
              <a:rPr lang="en-US" sz="2200" dirty="0" smtClean="0"/>
              <a:t>The company aim is to  provide products and services that add value to EAE and AB Suite by enriching the End User Interface capabilities</a:t>
            </a:r>
          </a:p>
          <a:p>
            <a:endParaRPr lang="en-US" sz="1600" dirty="0" smtClean="0"/>
          </a:p>
          <a:p>
            <a:r>
              <a:rPr lang="en-US" sz="2200" dirty="0" smtClean="0"/>
              <a:t>Founded May 2007</a:t>
            </a:r>
          </a:p>
          <a:p>
            <a:endParaRPr lang="en-US" sz="1600" dirty="0" smtClean="0"/>
          </a:p>
          <a:p>
            <a:r>
              <a:rPr lang="en-US" sz="2200" dirty="0" smtClean="0"/>
              <a:t>Located in Adelaide, South Australia</a:t>
            </a:r>
          </a:p>
        </p:txBody>
      </p:sp>
      <p:sp>
        <p:nvSpPr>
          <p:cNvPr id="4" name="Title 1"/>
          <p:cNvSpPr>
            <a:spLocks noGrp="1"/>
          </p:cNvSpPr>
          <p:nvPr>
            <p:ph type="title"/>
          </p:nvPr>
        </p:nvSpPr>
        <p:spPr>
          <a:xfrm>
            <a:off x="457200" y="253536"/>
            <a:ext cx="8229600" cy="1143000"/>
          </a:xfrm>
        </p:spPr>
        <p:txBody>
          <a:bodyPr anchor="ctr"/>
          <a:lstStyle/>
          <a:p>
            <a:pPr algn="l"/>
            <a:r>
              <a:rPr lang="en-US" dirty="0" smtClean="0">
                <a:solidFill>
                  <a:srgbClr val="B54A01"/>
                </a:solidFill>
                <a:latin typeface="Elephant" pitchFamily="18" charset="0"/>
              </a:rPr>
              <a:t>Client Tools </a:t>
            </a:r>
            <a:r>
              <a:rPr lang="en-US" dirty="0" smtClean="0">
                <a:solidFill>
                  <a:srgbClr val="69704C"/>
                </a:solidFill>
                <a:latin typeface="Elephant" pitchFamily="18" charset="0"/>
              </a:rPr>
              <a:t>Consultancy</a:t>
            </a:r>
            <a:endParaRPr lang="en-US" dirty="0">
              <a:solidFill>
                <a:srgbClr val="69704C"/>
              </a:solidFill>
              <a:latin typeface="Elephant" pitchFamily="18" charset="0"/>
            </a:endParaRPr>
          </a:p>
        </p:txBody>
      </p:sp>
      <p:sp>
        <p:nvSpPr>
          <p:cNvPr id="6" name="Slide Number Placeholder 5"/>
          <p:cNvSpPr>
            <a:spLocks noGrp="1"/>
          </p:cNvSpPr>
          <p:nvPr>
            <p:ph type="sldNum" sz="quarter" idx="11"/>
          </p:nvPr>
        </p:nvSpPr>
        <p:spPr/>
        <p:txBody>
          <a:bodyPr/>
          <a:lstStyle/>
          <a:p>
            <a:fld id="{F3A0A0BA-DD78-4A37-8551-C21259D5916B}" type="slidenum">
              <a:rPr lang="en-US" smtClean="0"/>
              <a:pPr/>
              <a:t>2</a:t>
            </a:fld>
            <a:endParaRPr lang="en-US" dirty="0"/>
          </a:p>
        </p:txBody>
      </p:sp>
      <p:grpSp>
        <p:nvGrpSpPr>
          <p:cNvPr id="8" name="Group 7"/>
          <p:cNvGrpSpPr>
            <a:grpSpLocks noChangeAspect="1"/>
          </p:cNvGrpSpPr>
          <p:nvPr/>
        </p:nvGrpSpPr>
        <p:grpSpPr>
          <a:xfrm>
            <a:off x="7017745" y="1701050"/>
            <a:ext cx="937043" cy="932685"/>
            <a:chOff x="4143372" y="285728"/>
            <a:chExt cx="682625" cy="679450"/>
          </a:xfrm>
          <a:effectLst>
            <a:outerShdw blurRad="50800" dist="38100" dir="2700000" algn="tl" rotWithShape="0">
              <a:prstClr val="black">
                <a:alpha val="40000"/>
              </a:prstClr>
            </a:outerShdw>
          </a:effectLst>
        </p:grpSpPr>
        <p:pic>
          <p:nvPicPr>
            <p:cNvPr id="9" name="Picture 58" descr="C-Grey-Logo"/>
            <p:cNvPicPr>
              <a:picLocks noChangeAspect="1" noChangeArrowheads="1"/>
            </p:cNvPicPr>
            <p:nvPr/>
          </p:nvPicPr>
          <p:blipFill>
            <a:blip r:embed="rId3" cstate="print"/>
            <a:srcRect/>
            <a:stretch>
              <a:fillRect/>
            </a:stretch>
          </p:blipFill>
          <p:spPr bwMode="auto">
            <a:xfrm>
              <a:off x="4366678" y="472313"/>
              <a:ext cx="459319" cy="492865"/>
            </a:xfrm>
            <a:prstGeom prst="rect">
              <a:avLst/>
            </a:prstGeom>
            <a:noFill/>
            <a:ln w="9525">
              <a:noFill/>
              <a:miter lim="800000"/>
              <a:headEnd/>
              <a:tailEnd/>
            </a:ln>
          </p:spPr>
        </p:pic>
        <p:pic>
          <p:nvPicPr>
            <p:cNvPr id="10" name="Picture 59" descr="T-OrangeX3D"/>
            <p:cNvPicPr>
              <a:picLocks noChangeAspect="1" noChangeArrowheads="1"/>
            </p:cNvPicPr>
            <p:nvPr/>
          </p:nvPicPr>
          <p:blipFill>
            <a:blip r:embed="rId4" cstate="print"/>
            <a:srcRect/>
            <a:stretch>
              <a:fillRect/>
            </a:stretch>
          </p:blipFill>
          <p:spPr bwMode="auto">
            <a:xfrm>
              <a:off x="4265010" y="285728"/>
              <a:ext cx="423010" cy="394292"/>
            </a:xfrm>
            <a:prstGeom prst="rect">
              <a:avLst/>
            </a:prstGeom>
            <a:noFill/>
            <a:ln w="9525">
              <a:noFill/>
              <a:miter lim="800000"/>
              <a:headEnd/>
              <a:tailEnd/>
            </a:ln>
          </p:spPr>
        </p:pic>
        <p:pic>
          <p:nvPicPr>
            <p:cNvPr id="11" name="Picture 60" descr="C-OrangeX3D"/>
            <p:cNvPicPr>
              <a:picLocks noChangeAspect="1" noChangeArrowheads="1"/>
            </p:cNvPicPr>
            <p:nvPr/>
          </p:nvPicPr>
          <p:blipFill>
            <a:blip r:embed="rId5" cstate="print"/>
            <a:srcRect/>
            <a:stretch>
              <a:fillRect/>
            </a:stretch>
          </p:blipFill>
          <p:spPr bwMode="auto">
            <a:xfrm>
              <a:off x="4143372" y="511059"/>
              <a:ext cx="395777" cy="415415"/>
            </a:xfrm>
            <a:prstGeom prst="rect">
              <a:avLst/>
            </a:prstGeom>
            <a:noFill/>
            <a:ln w="9525">
              <a:noFill/>
              <a:miter lim="800000"/>
              <a:headEnd/>
              <a:tailEnd/>
            </a:ln>
          </p:spPr>
        </p:pic>
      </p:grpSp>
      <p:pic>
        <p:nvPicPr>
          <p:cNvPr id="12" name="Picture 11" descr="Map-Australia.jpg"/>
          <p:cNvPicPr>
            <a:picLocks noChangeAspect="1"/>
          </p:cNvPicPr>
          <p:nvPr/>
        </p:nvPicPr>
        <p:blipFill>
          <a:blip r:embed="rId6" cstate="print"/>
          <a:stretch>
            <a:fillRect/>
          </a:stretch>
        </p:blipFill>
        <p:spPr>
          <a:xfrm>
            <a:off x="5972177" y="3617552"/>
            <a:ext cx="2668385" cy="2306782"/>
          </a:xfrm>
          <a:prstGeom prst="rect">
            <a:avLst/>
          </a:prstGeom>
        </p:spPr>
      </p:pic>
      <p:sp>
        <p:nvSpPr>
          <p:cNvPr id="13" name="Oval 12"/>
          <p:cNvSpPr>
            <a:spLocks noChangeAspect="1"/>
          </p:cNvSpPr>
          <p:nvPr/>
        </p:nvSpPr>
        <p:spPr>
          <a:xfrm>
            <a:off x="7496174" y="5200650"/>
            <a:ext cx="219076" cy="21907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7" name="Picture 16" descr="BoxWPFGenerator.gif"/>
          <p:cNvPicPr>
            <a:picLocks noChangeAspect="1"/>
          </p:cNvPicPr>
          <p:nvPr/>
        </p:nvPicPr>
        <p:blipFill>
          <a:blip r:embed="rId7" cstate="print"/>
          <a:stretch>
            <a:fillRect/>
          </a:stretch>
        </p:blipFill>
        <p:spPr>
          <a:xfrm>
            <a:off x="1981200" y="5085428"/>
            <a:ext cx="913678" cy="1191548"/>
          </a:xfrm>
          <a:prstGeom prst="rect">
            <a:avLst/>
          </a:prstGeom>
          <a:effectLst>
            <a:outerShdw blurRad="50800" dist="38100" dir="2700000" algn="tl" rotWithShape="0">
              <a:prstClr val="black">
                <a:alpha val="40000"/>
              </a:prstClr>
            </a:outerShdw>
          </a:effectLst>
        </p:spPr>
      </p:pic>
      <p:pic>
        <p:nvPicPr>
          <p:cNvPr id="18" name="Picture 17" descr="BoxASPNETWebFormsGenerator.gif"/>
          <p:cNvPicPr>
            <a:picLocks noChangeAspect="1"/>
          </p:cNvPicPr>
          <p:nvPr/>
        </p:nvPicPr>
        <p:blipFill>
          <a:blip r:embed="rId8" cstate="print"/>
          <a:stretch>
            <a:fillRect/>
          </a:stretch>
        </p:blipFill>
        <p:spPr>
          <a:xfrm>
            <a:off x="3091635" y="5088135"/>
            <a:ext cx="910114" cy="1185482"/>
          </a:xfrm>
          <a:prstGeom prst="rect">
            <a:avLst/>
          </a:prstGeom>
          <a:effectLst>
            <a:outerShdw blurRad="50800" dist="38100" dir="2700000" algn="tl" rotWithShape="0">
              <a:prstClr val="black">
                <a:alpha val="40000"/>
              </a:prstClr>
            </a:outerShdw>
          </a:effectLst>
        </p:spPr>
      </p:pic>
      <p:pic>
        <p:nvPicPr>
          <p:cNvPr id="19" name="Picture 18" descr="BoxWCFGenerator.gif"/>
          <p:cNvPicPr>
            <a:picLocks noChangeAspect="1"/>
          </p:cNvPicPr>
          <p:nvPr/>
        </p:nvPicPr>
        <p:blipFill>
          <a:blip r:embed="rId9" cstate="print"/>
          <a:stretch>
            <a:fillRect/>
          </a:stretch>
        </p:blipFill>
        <p:spPr>
          <a:xfrm>
            <a:off x="4200081" y="5087721"/>
            <a:ext cx="905320" cy="1180649"/>
          </a:xfrm>
          <a:prstGeom prst="rect">
            <a:avLst/>
          </a:prstGeom>
          <a:effectLst>
            <a:outerShdw blurRad="50800" dist="38100" dir="2700000" algn="tl" rotWithShape="0">
              <a:prstClr val="black">
                <a:alpha val="40000"/>
              </a:prstClr>
            </a:outerShdw>
          </a:effectLst>
        </p:spPr>
      </p:pic>
      <p:pic>
        <p:nvPicPr>
          <p:cNvPr id="21" name="Picture 20" descr="BoxSilverlightGenerator.gif"/>
          <p:cNvPicPr>
            <a:picLocks noChangeAspect="1"/>
          </p:cNvPicPr>
          <p:nvPr/>
        </p:nvPicPr>
        <p:blipFill>
          <a:blip r:embed="rId10" cstate="print"/>
          <a:stretch>
            <a:fillRect/>
          </a:stretch>
        </p:blipFill>
        <p:spPr>
          <a:xfrm>
            <a:off x="857276" y="5081606"/>
            <a:ext cx="914781" cy="1190149"/>
          </a:xfrm>
          <a:prstGeom prst="rect">
            <a:avLst/>
          </a:prstGeom>
          <a:effectLst>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AU" dirty="0" smtClean="0">
                <a:solidFill>
                  <a:schemeClr val="tx2"/>
                </a:solidFill>
              </a:rPr>
              <a:t>Agenda</a:t>
            </a:r>
            <a:endParaRPr lang="en-AU" dirty="0">
              <a:solidFill>
                <a:schemeClr val="tx2"/>
              </a:solidFill>
            </a:endParaRPr>
          </a:p>
        </p:txBody>
      </p:sp>
      <p:sp>
        <p:nvSpPr>
          <p:cNvPr id="4" name="Slide Number Placeholder 3"/>
          <p:cNvSpPr>
            <a:spLocks noGrp="1"/>
          </p:cNvSpPr>
          <p:nvPr>
            <p:ph type="sldNum" sz="quarter" idx="11"/>
          </p:nvPr>
        </p:nvSpPr>
        <p:spPr/>
        <p:txBody>
          <a:bodyPr/>
          <a:lstStyle/>
          <a:p>
            <a:fld id="{F3A0A0BA-DD78-4A37-8551-C21259D5916B}" type="slidenum">
              <a:rPr lang="en-US" smtClean="0"/>
              <a:pPr/>
              <a:t>3</a:t>
            </a:fld>
            <a:endParaRPr lang="en-US" dirty="0"/>
          </a:p>
        </p:txBody>
      </p:sp>
      <p:sp>
        <p:nvSpPr>
          <p:cNvPr id="7" name="Content Placeholder 2"/>
          <p:cNvSpPr>
            <a:spLocks noGrp="1"/>
          </p:cNvSpPr>
          <p:nvPr>
            <p:ph idx="1"/>
          </p:nvPr>
        </p:nvSpPr>
        <p:spPr>
          <a:xfrm>
            <a:off x="457201" y="1503046"/>
            <a:ext cx="6942406" cy="4320980"/>
          </a:xfrm>
        </p:spPr>
        <p:txBody>
          <a:bodyPr>
            <a:normAutofit lnSpcReduction="10000"/>
          </a:bodyPr>
          <a:lstStyle/>
          <a:p>
            <a:r>
              <a:rPr lang="en-AU" dirty="0" smtClean="0">
                <a:solidFill>
                  <a:srgbClr val="FF0000"/>
                </a:solidFill>
              </a:rPr>
              <a:t>The CTC Silverlight Environment</a:t>
            </a:r>
          </a:p>
          <a:p>
            <a:pPr lvl="1"/>
            <a:r>
              <a:rPr lang="en-AU" dirty="0" smtClean="0">
                <a:solidFill>
                  <a:srgbClr val="FF0000"/>
                </a:solidFill>
              </a:rPr>
              <a:t>Generate Environment</a:t>
            </a:r>
          </a:p>
          <a:p>
            <a:pPr lvl="1"/>
            <a:r>
              <a:rPr lang="en-AU" dirty="0" smtClean="0">
                <a:solidFill>
                  <a:srgbClr val="FF0000"/>
                </a:solidFill>
              </a:rPr>
              <a:t>Runtime Architecture</a:t>
            </a:r>
          </a:p>
          <a:p>
            <a:r>
              <a:rPr lang="en-AU" dirty="0" smtClean="0">
                <a:solidFill>
                  <a:schemeClr val="tx1">
                    <a:lumMod val="50000"/>
                    <a:lumOff val="50000"/>
                  </a:schemeClr>
                </a:solidFill>
              </a:rPr>
              <a:t>Demonstrations</a:t>
            </a:r>
          </a:p>
          <a:p>
            <a:pPr lvl="1"/>
            <a:r>
              <a:rPr lang="en-AU" dirty="0" smtClean="0">
                <a:solidFill>
                  <a:schemeClr val="tx1">
                    <a:lumMod val="50000"/>
                    <a:lumOff val="50000"/>
                  </a:schemeClr>
                </a:solidFill>
              </a:rPr>
              <a:t>Sample Silverlight Interface</a:t>
            </a:r>
          </a:p>
          <a:p>
            <a:pPr lvl="1"/>
            <a:r>
              <a:rPr lang="en-AU" dirty="0" smtClean="0">
                <a:solidFill>
                  <a:schemeClr val="tx1">
                    <a:lumMod val="50000"/>
                    <a:lumOff val="50000"/>
                  </a:schemeClr>
                </a:solidFill>
              </a:rPr>
              <a:t>Custom Controls</a:t>
            </a:r>
          </a:p>
          <a:p>
            <a:pPr lvl="1"/>
            <a:r>
              <a:rPr lang="en-AU" dirty="0" smtClean="0">
                <a:solidFill>
                  <a:schemeClr val="tx1">
                    <a:lumMod val="50000"/>
                    <a:lumOff val="50000"/>
                  </a:schemeClr>
                </a:solidFill>
              </a:rPr>
              <a:t>Copy From Grid</a:t>
            </a:r>
          </a:p>
          <a:p>
            <a:pPr lvl="1"/>
            <a:r>
              <a:rPr lang="en-AU" dirty="0" smtClean="0">
                <a:solidFill>
                  <a:schemeClr val="tx1">
                    <a:lumMod val="50000"/>
                    <a:lumOff val="50000"/>
                  </a:schemeClr>
                </a:solidFill>
              </a:rPr>
              <a:t>Multiple Open Ispecs</a:t>
            </a:r>
          </a:p>
          <a:p>
            <a:pPr lvl="1"/>
            <a:r>
              <a:rPr lang="en-AU" dirty="0" smtClean="0">
                <a:solidFill>
                  <a:schemeClr val="tx1">
                    <a:lumMod val="50000"/>
                    <a:lumOff val="50000"/>
                  </a:schemeClr>
                </a:solidFill>
              </a:rPr>
              <a:t>Client-Side Printing</a:t>
            </a:r>
          </a:p>
          <a:p>
            <a:pPr lvl="1"/>
            <a:r>
              <a:rPr lang="en-AU" dirty="0" smtClean="0">
                <a:solidFill>
                  <a:schemeClr val="tx1">
                    <a:lumMod val="50000"/>
                    <a:lumOff val="50000"/>
                  </a:schemeClr>
                </a:solidFill>
              </a:rPr>
              <a:t>Out-Of-Browser</a:t>
            </a:r>
          </a:p>
          <a:p>
            <a:endParaRPr lang="en-AU" dirty="0"/>
          </a:p>
        </p:txBody>
      </p:sp>
      <p:sp>
        <p:nvSpPr>
          <p:cNvPr id="5" name="Content Placeholder 2"/>
          <p:cNvSpPr txBox="1">
            <a:spLocks/>
          </p:cNvSpPr>
          <p:nvPr/>
        </p:nvSpPr>
        <p:spPr>
          <a:xfrm>
            <a:off x="454827" y="1500689"/>
            <a:ext cx="6942406" cy="4320980"/>
          </a:xfrm>
          <a:prstGeom prst="rect">
            <a:avLst/>
          </a:prstGeom>
        </p:spPr>
        <p:txBody>
          <a:bodyPr>
            <a:normAutofit lnSpcReduction="10000"/>
          </a:bodyPr>
          <a:lstStyle/>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en-AU" sz="3200" b="0" i="0" u="none" strike="noStrike" kern="1200" cap="none" spc="0" normalizeH="0" baseline="0" noProof="0" dirty="0" smtClean="0">
                <a:ln>
                  <a:noFill/>
                </a:ln>
                <a:effectLst/>
                <a:uLnTx/>
                <a:uFillTx/>
                <a:latin typeface="+mn-lt"/>
                <a:ea typeface="+mn-ea"/>
                <a:cs typeface="+mn-cs"/>
              </a:rPr>
              <a:t>The CTC Silverlight Environment</a:t>
            </a:r>
          </a:p>
          <a:p>
            <a:pPr marL="640080" marR="0" lvl="1" indent="-228600" algn="l" defTabSz="914400" rtl="0" eaLnBrk="1" fontAlgn="auto" latinLnBrk="0" hangingPunct="1">
              <a:lnSpc>
                <a:spcPct val="100000"/>
              </a:lnSpc>
              <a:spcBef>
                <a:spcPts val="400"/>
              </a:spcBef>
              <a:spcAft>
                <a:spcPts val="0"/>
              </a:spcAft>
              <a:buClr>
                <a:schemeClr val="accent2"/>
              </a:buClr>
              <a:buSzPct val="90000"/>
              <a:buFontTx/>
              <a:buChar char="•"/>
              <a:tabLst/>
              <a:defRPr/>
            </a:pPr>
            <a:r>
              <a:rPr kumimoji="0" lang="en-AU" sz="2600" b="0" i="0" u="none" strike="noStrike" kern="1200" cap="none" spc="0" normalizeH="0" baseline="0" noProof="0" dirty="0" smtClean="0">
                <a:ln>
                  <a:noFill/>
                </a:ln>
                <a:effectLst/>
                <a:uLnTx/>
                <a:uFillTx/>
                <a:latin typeface="+mn-lt"/>
                <a:ea typeface="+mn-ea"/>
                <a:cs typeface="+mn-cs"/>
              </a:rPr>
              <a:t>Generate Environment</a:t>
            </a:r>
          </a:p>
          <a:p>
            <a:pPr marL="640080" marR="0" lvl="1" indent="-228600" algn="l" defTabSz="914400" rtl="0" eaLnBrk="1" fontAlgn="auto" latinLnBrk="0" hangingPunct="1">
              <a:lnSpc>
                <a:spcPct val="100000"/>
              </a:lnSpc>
              <a:spcBef>
                <a:spcPts val="400"/>
              </a:spcBef>
              <a:spcAft>
                <a:spcPts val="0"/>
              </a:spcAft>
              <a:buClr>
                <a:schemeClr val="accent2"/>
              </a:buClr>
              <a:buSzPct val="90000"/>
              <a:buFontTx/>
              <a:buChar char="•"/>
              <a:tabLst/>
              <a:defRPr/>
            </a:pPr>
            <a:r>
              <a:rPr kumimoji="0" lang="en-AU" sz="2600" b="0" i="0" u="none" strike="noStrike" kern="1200" cap="none" spc="0" normalizeH="0" baseline="0" noProof="0" dirty="0" smtClean="0">
                <a:ln>
                  <a:noFill/>
                </a:ln>
                <a:effectLst/>
                <a:uLnTx/>
                <a:uFillTx/>
                <a:latin typeface="+mn-lt"/>
                <a:ea typeface="+mn-ea"/>
                <a:cs typeface="+mn-cs"/>
              </a:rPr>
              <a:t>Runtime Architecture</a:t>
            </a: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en-AU" sz="3200" b="0" i="0" u="none" strike="noStrike" kern="1200" cap="none" spc="0" normalizeH="0" baseline="0" noProof="0" dirty="0" smtClean="0">
                <a:ln>
                  <a:noFill/>
                </a:ln>
                <a:effectLst/>
                <a:uLnTx/>
                <a:uFillTx/>
                <a:latin typeface="+mn-lt"/>
                <a:ea typeface="+mn-ea"/>
                <a:cs typeface="+mn-cs"/>
              </a:rPr>
              <a:t>Demonstrations</a:t>
            </a:r>
          </a:p>
          <a:p>
            <a:pPr marL="640080" marR="0" lvl="1" indent="-228600" algn="l" defTabSz="914400" rtl="0" eaLnBrk="1" fontAlgn="auto" latinLnBrk="0" hangingPunct="1">
              <a:lnSpc>
                <a:spcPct val="100000"/>
              </a:lnSpc>
              <a:spcBef>
                <a:spcPts val="400"/>
              </a:spcBef>
              <a:spcAft>
                <a:spcPts val="0"/>
              </a:spcAft>
              <a:buClr>
                <a:schemeClr val="accent2"/>
              </a:buClr>
              <a:buSzPct val="90000"/>
              <a:buFontTx/>
              <a:buChar char="•"/>
              <a:tabLst/>
              <a:defRPr/>
            </a:pPr>
            <a:r>
              <a:rPr lang="en-AU" sz="2600" dirty="0" smtClean="0"/>
              <a:t>Sample Silverlight Interface</a:t>
            </a:r>
            <a:endParaRPr kumimoji="0" lang="en-AU" sz="2600" b="0" i="0" u="none" strike="noStrike" kern="1200" cap="none" spc="0" normalizeH="0" baseline="0" noProof="0" dirty="0" smtClean="0">
              <a:ln>
                <a:noFill/>
              </a:ln>
              <a:effectLst/>
              <a:uLnTx/>
              <a:uFillTx/>
              <a:latin typeface="+mn-lt"/>
              <a:ea typeface="+mn-ea"/>
              <a:cs typeface="+mn-cs"/>
            </a:endParaRPr>
          </a:p>
          <a:p>
            <a:pPr marL="640080" marR="0" lvl="1" indent="-228600" algn="l" defTabSz="914400" rtl="0" eaLnBrk="1" fontAlgn="auto" latinLnBrk="0" hangingPunct="1">
              <a:lnSpc>
                <a:spcPct val="100000"/>
              </a:lnSpc>
              <a:spcBef>
                <a:spcPts val="400"/>
              </a:spcBef>
              <a:spcAft>
                <a:spcPts val="0"/>
              </a:spcAft>
              <a:buClr>
                <a:schemeClr val="accent2"/>
              </a:buClr>
              <a:buSzPct val="90000"/>
              <a:buFontTx/>
              <a:buChar char="•"/>
              <a:tabLst/>
              <a:defRPr/>
            </a:pPr>
            <a:r>
              <a:rPr lang="en-AU" sz="2600" dirty="0" smtClean="0"/>
              <a:t>Custom Controls</a:t>
            </a:r>
            <a:endParaRPr kumimoji="0" lang="en-AU" sz="2600" b="0" i="0" u="none" strike="noStrike" kern="1200" cap="none" spc="0" normalizeH="0" baseline="0" noProof="0" dirty="0" smtClean="0">
              <a:ln>
                <a:noFill/>
              </a:ln>
              <a:effectLst/>
              <a:uLnTx/>
              <a:uFillTx/>
              <a:latin typeface="+mn-lt"/>
              <a:ea typeface="+mn-ea"/>
              <a:cs typeface="+mn-cs"/>
            </a:endParaRPr>
          </a:p>
          <a:p>
            <a:pPr marL="640080" marR="0" lvl="1" indent="-228600" algn="l" defTabSz="914400" rtl="0" eaLnBrk="1" fontAlgn="auto" latinLnBrk="0" hangingPunct="1">
              <a:lnSpc>
                <a:spcPct val="100000"/>
              </a:lnSpc>
              <a:spcBef>
                <a:spcPts val="400"/>
              </a:spcBef>
              <a:spcAft>
                <a:spcPts val="0"/>
              </a:spcAft>
              <a:buClr>
                <a:schemeClr val="accent2"/>
              </a:buClr>
              <a:buSzPct val="90000"/>
              <a:buFontTx/>
              <a:buChar char="•"/>
              <a:tabLst/>
              <a:defRPr/>
            </a:pPr>
            <a:r>
              <a:rPr kumimoji="0" lang="en-AU" sz="2600" b="0" i="0" u="none" strike="noStrike" kern="1200" cap="none" spc="0" normalizeH="0" baseline="0" noProof="0" dirty="0" smtClean="0">
                <a:ln>
                  <a:noFill/>
                </a:ln>
                <a:effectLst/>
                <a:uLnTx/>
                <a:uFillTx/>
                <a:latin typeface="+mn-lt"/>
                <a:ea typeface="+mn-ea"/>
                <a:cs typeface="+mn-cs"/>
              </a:rPr>
              <a:t>Copy From Grid</a:t>
            </a:r>
          </a:p>
          <a:p>
            <a:pPr marL="640080" marR="0" lvl="1" indent="-228600" algn="l" defTabSz="914400" rtl="0" eaLnBrk="1" fontAlgn="auto" latinLnBrk="0" hangingPunct="1">
              <a:lnSpc>
                <a:spcPct val="100000"/>
              </a:lnSpc>
              <a:spcBef>
                <a:spcPts val="400"/>
              </a:spcBef>
              <a:spcAft>
                <a:spcPts val="0"/>
              </a:spcAft>
              <a:buClr>
                <a:schemeClr val="accent2"/>
              </a:buClr>
              <a:buSzPct val="90000"/>
              <a:buFontTx/>
              <a:buChar char="•"/>
              <a:tabLst/>
              <a:defRPr/>
            </a:pPr>
            <a:r>
              <a:rPr kumimoji="0" lang="en-AU" sz="2600" b="0" i="0" u="none" strike="noStrike" kern="1200" cap="none" spc="0" normalizeH="0" baseline="0" noProof="0" dirty="0" smtClean="0">
                <a:ln>
                  <a:noFill/>
                </a:ln>
                <a:effectLst/>
                <a:uLnTx/>
                <a:uFillTx/>
                <a:latin typeface="+mn-lt"/>
                <a:ea typeface="+mn-ea"/>
                <a:cs typeface="+mn-cs"/>
              </a:rPr>
              <a:t>Multiple Open Ispecs</a:t>
            </a:r>
          </a:p>
          <a:p>
            <a:pPr marL="640080" marR="0" lvl="1" indent="-228600" algn="l" defTabSz="914400" rtl="0" eaLnBrk="1" fontAlgn="auto" latinLnBrk="0" hangingPunct="1">
              <a:lnSpc>
                <a:spcPct val="100000"/>
              </a:lnSpc>
              <a:spcBef>
                <a:spcPts val="400"/>
              </a:spcBef>
              <a:spcAft>
                <a:spcPts val="0"/>
              </a:spcAft>
              <a:buClr>
                <a:schemeClr val="accent2"/>
              </a:buClr>
              <a:buSzPct val="90000"/>
              <a:buFontTx/>
              <a:buChar char="•"/>
              <a:tabLst/>
              <a:defRPr/>
            </a:pPr>
            <a:r>
              <a:rPr kumimoji="0" lang="en-AU" sz="2600" b="0" i="0" u="none" strike="noStrike" kern="1200" cap="none" spc="0" normalizeH="0" baseline="0" noProof="0" dirty="0" smtClean="0">
                <a:ln>
                  <a:noFill/>
                </a:ln>
                <a:effectLst/>
                <a:uLnTx/>
                <a:uFillTx/>
                <a:latin typeface="+mn-lt"/>
                <a:ea typeface="+mn-ea"/>
                <a:cs typeface="+mn-cs"/>
              </a:rPr>
              <a:t>Client-Side Printing</a:t>
            </a:r>
          </a:p>
          <a:p>
            <a:pPr marL="640080" marR="0" lvl="1" indent="-228600" algn="l" defTabSz="914400" rtl="0" eaLnBrk="1" fontAlgn="auto" latinLnBrk="0" hangingPunct="1">
              <a:lnSpc>
                <a:spcPct val="100000"/>
              </a:lnSpc>
              <a:spcBef>
                <a:spcPts val="400"/>
              </a:spcBef>
              <a:spcAft>
                <a:spcPts val="0"/>
              </a:spcAft>
              <a:buClr>
                <a:schemeClr val="accent2"/>
              </a:buClr>
              <a:buSzPct val="90000"/>
              <a:buFontTx/>
              <a:buChar char="•"/>
              <a:tabLst/>
              <a:defRPr/>
            </a:pPr>
            <a:r>
              <a:rPr kumimoji="0" lang="en-AU" sz="2600" b="0" i="0" u="none" strike="noStrike" kern="1200" cap="none" spc="0" normalizeH="0" baseline="0" noProof="0" dirty="0" smtClean="0">
                <a:ln>
                  <a:noFill/>
                </a:ln>
                <a:effectLst/>
                <a:uLnTx/>
                <a:uFillTx/>
                <a:latin typeface="+mn-lt"/>
                <a:ea typeface="+mn-ea"/>
                <a:cs typeface="+mn-cs"/>
              </a:rPr>
              <a:t>Out-Of-Browser</a:t>
            </a: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endParaRPr kumimoji="0" lang="en-AU" sz="32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le 77"/>
          <p:cNvSpPr>
            <a:spLocks noGrp="1"/>
          </p:cNvSpPr>
          <p:nvPr>
            <p:ph type="title"/>
          </p:nvPr>
        </p:nvSpPr>
        <p:spPr/>
        <p:txBody>
          <a:bodyPr/>
          <a:lstStyle/>
          <a:p>
            <a:r>
              <a:rPr lang="en-AU" dirty="0" smtClean="0"/>
              <a:t>Generate Environment</a:t>
            </a:r>
            <a:endParaRPr lang="en-AU" dirty="0"/>
          </a:p>
        </p:txBody>
      </p:sp>
      <p:sp>
        <p:nvSpPr>
          <p:cNvPr id="2" name="Slide Number Placeholder 1"/>
          <p:cNvSpPr>
            <a:spLocks noGrp="1"/>
          </p:cNvSpPr>
          <p:nvPr>
            <p:ph type="sldNum" sz="quarter" idx="11"/>
          </p:nvPr>
        </p:nvSpPr>
        <p:spPr/>
        <p:txBody>
          <a:bodyPr/>
          <a:lstStyle/>
          <a:p>
            <a:fld id="{F3A0A0BA-DD78-4A37-8551-C21259D5916B}" type="slidenum">
              <a:rPr lang="en-US" smtClean="0"/>
              <a:pPr/>
              <a:t>4</a:t>
            </a:fld>
            <a:endParaRPr lang="en-US" dirty="0"/>
          </a:p>
        </p:txBody>
      </p:sp>
      <p:cxnSp>
        <p:nvCxnSpPr>
          <p:cNvPr id="7" name="Straight Arrow Connector 6"/>
          <p:cNvCxnSpPr>
            <a:endCxn id="22" idx="1"/>
          </p:cNvCxnSpPr>
          <p:nvPr/>
        </p:nvCxnSpPr>
        <p:spPr>
          <a:xfrm rot="16200000" flipH="1">
            <a:off x="6781947" y="5601633"/>
            <a:ext cx="368300" cy="476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8" name="Straight Arrow Connector 7"/>
          <p:cNvCxnSpPr/>
          <p:nvPr/>
        </p:nvCxnSpPr>
        <p:spPr>
          <a:xfrm flipV="1">
            <a:off x="5617876" y="4978539"/>
            <a:ext cx="493713" cy="158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p:cNvCxnSpPr/>
          <p:nvPr/>
        </p:nvCxnSpPr>
        <p:spPr>
          <a:xfrm>
            <a:off x="3694964" y="4978539"/>
            <a:ext cx="227013" cy="158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a:xfrm>
            <a:off x="3508569" y="4243526"/>
            <a:ext cx="206375" cy="15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1" name="Straight Connector 10"/>
          <p:cNvCxnSpPr/>
          <p:nvPr/>
        </p:nvCxnSpPr>
        <p:spPr>
          <a:xfrm rot="5400000">
            <a:off x="3008850" y="4916016"/>
            <a:ext cx="1391912" cy="7200"/>
          </a:xfrm>
          <a:prstGeom prst="line">
            <a:avLst/>
          </a:prstGeom>
          <a:ln/>
        </p:spPr>
        <p:style>
          <a:lnRef idx="3">
            <a:schemeClr val="accent1"/>
          </a:lnRef>
          <a:fillRef idx="0">
            <a:schemeClr val="accent1"/>
          </a:fillRef>
          <a:effectRef idx="2">
            <a:schemeClr val="accent1"/>
          </a:effectRef>
          <a:fontRef idx="minor">
            <a:schemeClr val="tx1"/>
          </a:fontRef>
        </p:style>
      </p:cxnSp>
      <p:sp>
        <p:nvSpPr>
          <p:cNvPr id="12" name="Flowchart: Magnetic Disk 11"/>
          <p:cNvSpPr/>
          <p:nvPr/>
        </p:nvSpPr>
        <p:spPr>
          <a:xfrm>
            <a:off x="658166" y="3819664"/>
            <a:ext cx="639762" cy="860425"/>
          </a:xfrm>
          <a:prstGeom prst="flowChartMagneticDisk">
            <a:avLst/>
          </a:prstGeom>
          <a:ln/>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13" name="Flowchart: Magnetic Disk 12"/>
          <p:cNvSpPr/>
          <p:nvPr/>
        </p:nvSpPr>
        <p:spPr>
          <a:xfrm>
            <a:off x="667691" y="5202376"/>
            <a:ext cx="639762" cy="858838"/>
          </a:xfrm>
          <a:prstGeom prst="flowChartMagneticDisk">
            <a:avLst/>
          </a:prstGeom>
          <a:ln/>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14" name="TextBox 9"/>
          <p:cNvSpPr txBox="1">
            <a:spLocks noChangeArrowheads="1"/>
          </p:cNvSpPr>
          <p:nvPr/>
        </p:nvSpPr>
        <p:spPr bwMode="auto">
          <a:xfrm>
            <a:off x="470841" y="3287412"/>
            <a:ext cx="1106487" cy="584200"/>
          </a:xfrm>
          <a:prstGeom prst="rect">
            <a:avLst/>
          </a:prstGeom>
          <a:noFill/>
          <a:ln w="9525">
            <a:noFill/>
            <a:miter lim="800000"/>
            <a:headEnd/>
            <a:tailEnd/>
          </a:ln>
        </p:spPr>
        <p:txBody>
          <a:bodyPr wrap="none">
            <a:spAutoFit/>
          </a:bodyPr>
          <a:lstStyle/>
          <a:p>
            <a:r>
              <a:rPr lang="en-US" sz="1600" dirty="0">
                <a:latin typeface="Rockwell" pitchFamily="18" charset="0"/>
              </a:rPr>
              <a:t>EAE</a:t>
            </a:r>
          </a:p>
          <a:p>
            <a:r>
              <a:rPr lang="en-US" sz="1600" dirty="0">
                <a:latin typeface="Rockwell" pitchFamily="18" charset="0"/>
              </a:rPr>
              <a:t>Model DB</a:t>
            </a:r>
          </a:p>
        </p:txBody>
      </p:sp>
      <p:sp>
        <p:nvSpPr>
          <p:cNvPr id="15" name="TextBox 10"/>
          <p:cNvSpPr txBox="1">
            <a:spLocks noChangeArrowheads="1"/>
          </p:cNvSpPr>
          <p:nvPr/>
        </p:nvSpPr>
        <p:spPr bwMode="auto">
          <a:xfrm>
            <a:off x="491478" y="6038550"/>
            <a:ext cx="1106488" cy="585787"/>
          </a:xfrm>
          <a:prstGeom prst="rect">
            <a:avLst/>
          </a:prstGeom>
          <a:noFill/>
          <a:ln w="9525">
            <a:noFill/>
            <a:miter lim="800000"/>
            <a:headEnd/>
            <a:tailEnd/>
          </a:ln>
        </p:spPr>
        <p:txBody>
          <a:bodyPr wrap="none">
            <a:spAutoFit/>
          </a:bodyPr>
          <a:lstStyle/>
          <a:p>
            <a:r>
              <a:rPr lang="en-US" sz="1600" dirty="0">
                <a:latin typeface="Rockwell" pitchFamily="18" charset="0"/>
              </a:rPr>
              <a:t>AB Suite</a:t>
            </a:r>
          </a:p>
          <a:p>
            <a:r>
              <a:rPr lang="en-US" sz="1600" dirty="0">
                <a:latin typeface="Rockwell" pitchFamily="18" charset="0"/>
              </a:rPr>
              <a:t>Model DB</a:t>
            </a:r>
          </a:p>
        </p:txBody>
      </p:sp>
      <p:sp>
        <p:nvSpPr>
          <p:cNvPr id="16" name="Rounded Rectangle 11"/>
          <p:cNvSpPr/>
          <p:nvPr/>
        </p:nvSpPr>
        <p:spPr bwMode="auto">
          <a:xfrm>
            <a:off x="1826566" y="3787914"/>
            <a:ext cx="1697037" cy="914400"/>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17" name="TextBox 12"/>
          <p:cNvSpPr txBox="1">
            <a:spLocks noChangeArrowheads="1"/>
          </p:cNvSpPr>
          <p:nvPr/>
        </p:nvSpPr>
        <p:spPr bwMode="auto">
          <a:xfrm>
            <a:off x="1945946" y="3918281"/>
            <a:ext cx="1456440" cy="646331"/>
          </a:xfrm>
          <a:prstGeom prst="rect">
            <a:avLst/>
          </a:prstGeom>
          <a:noFill/>
          <a:ln w="9525">
            <a:noFill/>
            <a:miter lim="800000"/>
            <a:headEnd/>
            <a:tailEnd/>
          </a:ln>
        </p:spPr>
        <p:txBody>
          <a:bodyPr>
            <a:spAutoFit/>
          </a:bodyPr>
          <a:lstStyle/>
          <a:p>
            <a:r>
              <a:rPr lang="en-US" dirty="0">
                <a:solidFill>
                  <a:srgbClr val="FFFFFF"/>
                </a:solidFill>
                <a:latin typeface="Rockwell" pitchFamily="18" charset="0"/>
              </a:rPr>
              <a:t>EAE</a:t>
            </a:r>
          </a:p>
          <a:p>
            <a:r>
              <a:rPr lang="en-US" dirty="0">
                <a:solidFill>
                  <a:srgbClr val="FFFFFF"/>
                </a:solidFill>
                <a:latin typeface="Rockwell" pitchFamily="18" charset="0"/>
              </a:rPr>
              <a:t>Developer</a:t>
            </a:r>
          </a:p>
        </p:txBody>
      </p:sp>
      <p:sp>
        <p:nvSpPr>
          <p:cNvPr id="20" name="Rounded Rectangle 15"/>
          <p:cNvSpPr/>
          <p:nvPr/>
        </p:nvSpPr>
        <p:spPr bwMode="auto">
          <a:xfrm>
            <a:off x="3928416" y="4522889"/>
            <a:ext cx="1697037" cy="914437"/>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21" name="TextBox 16"/>
          <p:cNvSpPr txBox="1">
            <a:spLocks noChangeArrowheads="1"/>
          </p:cNvSpPr>
          <p:nvPr/>
        </p:nvSpPr>
        <p:spPr bwMode="auto">
          <a:xfrm>
            <a:off x="4003716" y="4506826"/>
            <a:ext cx="1537422" cy="923367"/>
          </a:xfrm>
          <a:prstGeom prst="rect">
            <a:avLst/>
          </a:prstGeom>
          <a:noFill/>
          <a:ln w="9525">
            <a:noFill/>
            <a:miter lim="800000"/>
            <a:headEnd/>
            <a:tailEnd/>
          </a:ln>
        </p:spPr>
        <p:txBody>
          <a:bodyPr>
            <a:spAutoFit/>
          </a:bodyPr>
          <a:lstStyle/>
          <a:p>
            <a:r>
              <a:rPr lang="en-US" dirty="0">
                <a:solidFill>
                  <a:srgbClr val="FFFFFF"/>
                </a:solidFill>
                <a:latin typeface="Rockwell" pitchFamily="18" charset="0"/>
              </a:rPr>
              <a:t>CE</a:t>
            </a:r>
          </a:p>
          <a:p>
            <a:r>
              <a:rPr lang="en-US" dirty="0">
                <a:solidFill>
                  <a:srgbClr val="FFFFFF"/>
                </a:solidFill>
                <a:latin typeface="Rockwell" pitchFamily="18" charset="0"/>
              </a:rPr>
              <a:t>Generate</a:t>
            </a:r>
          </a:p>
          <a:p>
            <a:r>
              <a:rPr lang="en-US" dirty="0">
                <a:solidFill>
                  <a:srgbClr val="FFFFFF"/>
                </a:solidFill>
                <a:latin typeface="Rockwell" pitchFamily="18" charset="0"/>
              </a:rPr>
              <a:t>Environment</a:t>
            </a:r>
          </a:p>
        </p:txBody>
      </p:sp>
      <p:sp>
        <p:nvSpPr>
          <p:cNvPr id="22" name="Flowchart: Magnetic Disk 21"/>
          <p:cNvSpPr/>
          <p:nvPr/>
        </p:nvSpPr>
        <p:spPr>
          <a:xfrm>
            <a:off x="6647803" y="5788164"/>
            <a:ext cx="639763" cy="860425"/>
          </a:xfrm>
          <a:prstGeom prst="flowChartMagneticDisk">
            <a:avLst/>
          </a:prstGeom>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US" dirty="0"/>
          </a:p>
        </p:txBody>
      </p:sp>
      <p:sp>
        <p:nvSpPr>
          <p:cNvPr id="23" name="TextBox 24"/>
          <p:cNvSpPr txBox="1">
            <a:spLocks noChangeArrowheads="1"/>
          </p:cNvSpPr>
          <p:nvPr/>
        </p:nvSpPr>
        <p:spPr bwMode="auto">
          <a:xfrm>
            <a:off x="5313275" y="5953264"/>
            <a:ext cx="1366080" cy="646331"/>
          </a:xfrm>
          <a:prstGeom prst="rect">
            <a:avLst/>
          </a:prstGeom>
          <a:noFill/>
          <a:ln w="9525">
            <a:noFill/>
            <a:miter lim="800000"/>
            <a:headEnd/>
            <a:tailEnd/>
          </a:ln>
        </p:spPr>
        <p:txBody>
          <a:bodyPr wrap="none">
            <a:spAutoFit/>
          </a:bodyPr>
          <a:lstStyle/>
          <a:p>
            <a:r>
              <a:rPr lang="en-US" dirty="0">
                <a:latin typeface="Rockwell" pitchFamily="18" charset="0"/>
              </a:rPr>
              <a:t>Generated</a:t>
            </a:r>
          </a:p>
          <a:p>
            <a:r>
              <a:rPr lang="en-US" dirty="0" smtClean="0">
                <a:latin typeface="Rockwell" pitchFamily="18" charset="0"/>
              </a:rPr>
              <a:t>Solution</a:t>
            </a:r>
            <a:endParaRPr lang="en-US" dirty="0">
              <a:latin typeface="Rockwell" pitchFamily="18" charset="0"/>
            </a:endParaRPr>
          </a:p>
        </p:txBody>
      </p:sp>
      <p:cxnSp>
        <p:nvCxnSpPr>
          <p:cNvPr id="24" name="Straight Connector 23"/>
          <p:cNvCxnSpPr/>
          <p:nvPr/>
        </p:nvCxnSpPr>
        <p:spPr>
          <a:xfrm flipV="1">
            <a:off x="1304367" y="4245762"/>
            <a:ext cx="506390" cy="4115"/>
          </a:xfrm>
          <a:prstGeom prst="line">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25" name="Straight Connector 24"/>
          <p:cNvCxnSpPr/>
          <p:nvPr/>
        </p:nvCxnSpPr>
        <p:spPr>
          <a:xfrm>
            <a:off x="1313892" y="5631795"/>
            <a:ext cx="496865" cy="4885"/>
          </a:xfrm>
          <a:prstGeom prst="line">
            <a:avLst/>
          </a:prstGeom>
          <a:ln>
            <a:headEnd type="triangle"/>
            <a:tailEnd type="triangle"/>
          </a:ln>
        </p:spPr>
        <p:style>
          <a:lnRef idx="3">
            <a:schemeClr val="accent1"/>
          </a:lnRef>
          <a:fillRef idx="0">
            <a:schemeClr val="accent1"/>
          </a:fillRef>
          <a:effectRef idx="2">
            <a:schemeClr val="accent1"/>
          </a:effectRef>
          <a:fontRef idx="minor">
            <a:schemeClr val="tx1"/>
          </a:fontRef>
        </p:style>
      </p:cxnSp>
      <p:grpSp>
        <p:nvGrpSpPr>
          <p:cNvPr id="52" name="Group 51"/>
          <p:cNvGrpSpPr/>
          <p:nvPr/>
        </p:nvGrpSpPr>
        <p:grpSpPr>
          <a:xfrm>
            <a:off x="6122242" y="4503532"/>
            <a:ext cx="1697037" cy="914344"/>
            <a:chOff x="6122242" y="4313032"/>
            <a:chExt cx="1697037" cy="914344"/>
          </a:xfrm>
        </p:grpSpPr>
        <p:sp>
          <p:nvSpPr>
            <p:cNvPr id="30" name="Rounded Rectangle 29"/>
            <p:cNvSpPr/>
            <p:nvPr/>
          </p:nvSpPr>
          <p:spPr bwMode="auto">
            <a:xfrm>
              <a:off x="6122242" y="4313032"/>
              <a:ext cx="1697037" cy="914344"/>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32" name="TextBox 20"/>
            <p:cNvSpPr txBox="1">
              <a:spLocks noChangeArrowheads="1"/>
            </p:cNvSpPr>
            <p:nvPr/>
          </p:nvSpPr>
          <p:spPr bwMode="auto">
            <a:xfrm>
              <a:off x="6244480" y="4412785"/>
              <a:ext cx="1427054" cy="646331"/>
            </a:xfrm>
            <a:prstGeom prst="rect">
              <a:avLst/>
            </a:prstGeom>
            <a:noFill/>
            <a:ln w="9525">
              <a:noFill/>
              <a:miter lim="800000"/>
              <a:headEnd/>
              <a:tailEnd/>
            </a:ln>
          </p:spPr>
          <p:txBody>
            <a:bodyPr>
              <a:spAutoFit/>
            </a:bodyPr>
            <a:lstStyle/>
            <a:p>
              <a:r>
                <a:rPr lang="en-US" dirty="0" smtClean="0">
                  <a:solidFill>
                    <a:srgbClr val="FFFFFF"/>
                  </a:solidFill>
                  <a:latin typeface="Rockwell" pitchFamily="18" charset="0"/>
                </a:rPr>
                <a:t>Plug-In</a:t>
              </a:r>
            </a:p>
            <a:p>
              <a:r>
                <a:rPr lang="en-US" dirty="0" smtClean="0">
                  <a:solidFill>
                    <a:srgbClr val="FFFFFF"/>
                  </a:solidFill>
                  <a:latin typeface="Rockwell" pitchFamily="18" charset="0"/>
                </a:rPr>
                <a:t>Generators</a:t>
              </a:r>
              <a:endParaRPr lang="en-US" dirty="0">
                <a:solidFill>
                  <a:srgbClr val="FFFFFF"/>
                </a:solidFill>
                <a:latin typeface="Rockwell" pitchFamily="18" charset="0"/>
              </a:endParaRPr>
            </a:p>
          </p:txBody>
        </p:sp>
      </p:grpSp>
      <p:grpSp>
        <p:nvGrpSpPr>
          <p:cNvPr id="53" name="Group 52"/>
          <p:cNvGrpSpPr/>
          <p:nvPr/>
        </p:nvGrpSpPr>
        <p:grpSpPr>
          <a:xfrm>
            <a:off x="6122242" y="1476916"/>
            <a:ext cx="2481557" cy="3965350"/>
            <a:chOff x="6122242" y="1286416"/>
            <a:chExt cx="2481557" cy="3965350"/>
          </a:xfrm>
        </p:grpSpPr>
        <p:grpSp>
          <p:nvGrpSpPr>
            <p:cNvPr id="54" name="Group 3"/>
            <p:cNvGrpSpPr/>
            <p:nvPr/>
          </p:nvGrpSpPr>
          <p:grpSpPr>
            <a:xfrm>
              <a:off x="6905173" y="3478753"/>
              <a:ext cx="1698626" cy="937546"/>
              <a:chOff x="6683375" y="3863975"/>
              <a:chExt cx="1698626" cy="937546"/>
            </a:xfrm>
          </p:grpSpPr>
          <p:sp>
            <p:nvSpPr>
              <p:cNvPr id="76" name="Rounded Rectangle 4"/>
              <p:cNvSpPr/>
              <p:nvPr/>
            </p:nvSpPr>
            <p:spPr>
              <a:xfrm>
                <a:off x="6685403" y="3887121"/>
                <a:ext cx="1696598" cy="914400"/>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77" name="TextBox 82"/>
              <p:cNvSpPr txBox="1">
                <a:spLocks noChangeArrowheads="1"/>
              </p:cNvSpPr>
              <p:nvPr/>
            </p:nvSpPr>
            <p:spPr bwMode="auto">
              <a:xfrm>
                <a:off x="6683375" y="3863975"/>
                <a:ext cx="1601788" cy="260350"/>
              </a:xfrm>
              <a:prstGeom prst="rect">
                <a:avLst/>
              </a:prstGeom>
              <a:noFill/>
              <a:ln w="9525">
                <a:noFill/>
                <a:miter lim="800000"/>
                <a:headEnd/>
                <a:tailEnd/>
              </a:ln>
            </p:spPr>
            <p:txBody>
              <a:bodyPr>
                <a:spAutoFit/>
              </a:bodyPr>
              <a:lstStyle/>
              <a:p>
                <a:r>
                  <a:rPr lang="en-US" sz="1100" dirty="0">
                    <a:solidFill>
                      <a:srgbClr val="FFFFFF"/>
                    </a:solidFill>
                    <a:latin typeface="Rockwell" pitchFamily="18" charset="0"/>
                  </a:rPr>
                  <a:t>Plug-In      Generators</a:t>
                </a:r>
              </a:p>
            </p:txBody>
          </p:sp>
        </p:grpSp>
        <p:sp>
          <p:nvSpPr>
            <p:cNvPr id="55" name="Flowchart: Magnetic Disk 6"/>
            <p:cNvSpPr/>
            <p:nvPr/>
          </p:nvSpPr>
          <p:spPr>
            <a:xfrm>
              <a:off x="7230611" y="2508791"/>
              <a:ext cx="639762" cy="858837"/>
            </a:xfrm>
            <a:prstGeom prst="flowChartMagneticDisk">
              <a:avLst/>
            </a:prstGeom>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US" dirty="0"/>
            </a:p>
          </p:txBody>
        </p:sp>
        <p:grpSp>
          <p:nvGrpSpPr>
            <p:cNvPr id="56" name="Group 7"/>
            <p:cNvGrpSpPr/>
            <p:nvPr/>
          </p:nvGrpSpPr>
          <p:grpSpPr>
            <a:xfrm>
              <a:off x="6651318" y="3671480"/>
              <a:ext cx="1801502" cy="951861"/>
              <a:chOff x="6634240" y="3872454"/>
              <a:chExt cx="1801502" cy="951861"/>
            </a:xfrm>
          </p:grpSpPr>
          <p:sp>
            <p:nvSpPr>
              <p:cNvPr id="74" name="Rounded Rectangle 73"/>
              <p:cNvSpPr/>
              <p:nvPr/>
            </p:nvSpPr>
            <p:spPr bwMode="auto">
              <a:xfrm>
                <a:off x="6689658" y="3909971"/>
                <a:ext cx="1697037" cy="914344"/>
              </a:xfrm>
              <a:prstGeom prst="roundRect">
                <a:avLst/>
              </a:prstGeom>
              <a:gradFill flip="none" rotWithShape="1">
                <a:gsLst>
                  <a:gs pos="0">
                    <a:srgbClr val="B44500">
                      <a:shade val="30000"/>
                      <a:satMod val="115000"/>
                    </a:srgbClr>
                  </a:gs>
                  <a:gs pos="50000">
                    <a:srgbClr val="B44500">
                      <a:shade val="67500"/>
                      <a:satMod val="115000"/>
                    </a:srgbClr>
                  </a:gs>
                  <a:gs pos="100000">
                    <a:srgbClr val="B44500">
                      <a:shade val="100000"/>
                      <a:satMod val="115000"/>
                    </a:srgbClr>
                  </a:gs>
                </a:gsLst>
                <a:lin ang="16200000" scaled="1"/>
                <a:tileRect/>
              </a:gra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dirty="0"/>
              </a:p>
            </p:txBody>
          </p:sp>
          <p:sp>
            <p:nvSpPr>
              <p:cNvPr id="75" name="TextBox 20"/>
              <p:cNvSpPr txBox="1">
                <a:spLocks noChangeArrowheads="1"/>
              </p:cNvSpPr>
              <p:nvPr/>
            </p:nvSpPr>
            <p:spPr bwMode="auto">
              <a:xfrm>
                <a:off x="6634240" y="3872454"/>
                <a:ext cx="1801502" cy="261610"/>
              </a:xfrm>
              <a:prstGeom prst="rect">
                <a:avLst/>
              </a:prstGeom>
              <a:noFill/>
              <a:ln w="9525">
                <a:noFill/>
                <a:miter lim="800000"/>
                <a:headEnd/>
                <a:tailEnd/>
              </a:ln>
            </p:spPr>
            <p:txBody>
              <a:bodyPr wrap="square">
                <a:spAutoFit/>
              </a:bodyPr>
              <a:lstStyle/>
              <a:p>
                <a:r>
                  <a:rPr lang="en-US" sz="1050" dirty="0" smtClean="0">
                    <a:solidFill>
                      <a:srgbClr val="FFFFFF"/>
                    </a:solidFill>
                    <a:latin typeface="Rockwell" pitchFamily="18" charset="0"/>
                  </a:rPr>
                  <a:t>CTC ASP.NET Generator</a:t>
                </a:r>
                <a:endParaRPr lang="en-US" sz="1050" dirty="0">
                  <a:solidFill>
                    <a:srgbClr val="FFFFFF"/>
                  </a:solidFill>
                  <a:latin typeface="Rockwell" pitchFamily="18" charset="0"/>
                </a:endParaRPr>
              </a:p>
            </p:txBody>
          </p:sp>
        </p:grpSp>
        <p:sp>
          <p:nvSpPr>
            <p:cNvPr id="57" name="Rounded Rectangle 56"/>
            <p:cNvSpPr/>
            <p:nvPr/>
          </p:nvSpPr>
          <p:spPr bwMode="auto">
            <a:xfrm>
              <a:off x="6695623" y="1286416"/>
              <a:ext cx="1695450" cy="914400"/>
            </a:xfrm>
            <a:prstGeom prst="roundRect">
              <a:avLst/>
            </a:prstGeom>
            <a:gradFill flip="none" rotWithShape="1">
              <a:gsLst>
                <a:gs pos="0">
                  <a:srgbClr val="B44500">
                    <a:shade val="30000"/>
                    <a:satMod val="115000"/>
                  </a:srgbClr>
                </a:gs>
                <a:gs pos="50000">
                  <a:srgbClr val="B44500">
                    <a:shade val="67500"/>
                    <a:satMod val="115000"/>
                  </a:srgbClr>
                </a:gs>
                <a:gs pos="100000">
                  <a:srgbClr val="B44500">
                    <a:shade val="100000"/>
                    <a:satMod val="115000"/>
                  </a:srgbClr>
                </a:gs>
              </a:gsLst>
              <a:lin ang="16200000" scaled="1"/>
              <a:tileRect/>
            </a:gra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dirty="0"/>
            </a:p>
          </p:txBody>
        </p:sp>
        <p:sp>
          <p:nvSpPr>
            <p:cNvPr id="58" name="TextBox 22"/>
            <p:cNvSpPr txBox="1">
              <a:spLocks noChangeArrowheads="1"/>
            </p:cNvSpPr>
            <p:nvPr/>
          </p:nvSpPr>
          <p:spPr bwMode="auto">
            <a:xfrm>
              <a:off x="6759844" y="1383731"/>
              <a:ext cx="1545851" cy="646331"/>
            </a:xfrm>
            <a:prstGeom prst="rect">
              <a:avLst/>
            </a:prstGeom>
            <a:noFill/>
            <a:ln w="9525">
              <a:noFill/>
              <a:miter lim="800000"/>
              <a:headEnd/>
              <a:tailEnd/>
            </a:ln>
          </p:spPr>
          <p:txBody>
            <a:bodyPr wrap="none">
              <a:spAutoFit/>
            </a:bodyPr>
            <a:lstStyle/>
            <a:p>
              <a:r>
                <a:rPr lang="en-US" dirty="0">
                  <a:solidFill>
                    <a:srgbClr val="FFFFFF"/>
                  </a:solidFill>
                  <a:latin typeface="Rockwell" pitchFamily="18" charset="0"/>
                </a:rPr>
                <a:t>CTC</a:t>
              </a:r>
            </a:p>
            <a:p>
              <a:r>
                <a:rPr lang="en-US" dirty="0">
                  <a:solidFill>
                    <a:srgbClr val="FFFFFF"/>
                  </a:solidFill>
                  <a:latin typeface="Rockwell" pitchFamily="18" charset="0"/>
                </a:rPr>
                <a:t>Configurator</a:t>
              </a:r>
            </a:p>
          </p:txBody>
        </p:sp>
        <p:sp>
          <p:nvSpPr>
            <p:cNvPr id="59" name="TextBox 23"/>
            <p:cNvSpPr txBox="1">
              <a:spLocks noChangeArrowheads="1"/>
            </p:cNvSpPr>
            <p:nvPr/>
          </p:nvSpPr>
          <p:spPr bwMode="auto">
            <a:xfrm>
              <a:off x="6301923" y="2465928"/>
              <a:ext cx="1017588" cy="923925"/>
            </a:xfrm>
            <a:prstGeom prst="rect">
              <a:avLst/>
            </a:prstGeom>
            <a:noFill/>
            <a:ln w="9525">
              <a:noFill/>
              <a:miter lim="800000"/>
              <a:headEnd/>
              <a:tailEnd/>
            </a:ln>
          </p:spPr>
          <p:txBody>
            <a:bodyPr wrap="none">
              <a:spAutoFit/>
            </a:bodyPr>
            <a:lstStyle/>
            <a:p>
              <a:r>
                <a:rPr lang="en-US" dirty="0">
                  <a:latin typeface="Rockwell" pitchFamily="18" charset="0"/>
                </a:rPr>
                <a:t>CTC</a:t>
              </a:r>
            </a:p>
            <a:p>
              <a:r>
                <a:rPr lang="en-US" dirty="0">
                  <a:latin typeface="Rockwell" pitchFamily="18" charset="0"/>
                </a:rPr>
                <a:t>Config</a:t>
              </a:r>
            </a:p>
            <a:p>
              <a:r>
                <a:rPr lang="en-US" dirty="0">
                  <a:latin typeface="Rockwell" pitchFamily="18" charset="0"/>
                </a:rPr>
                <a:t>XML DB</a:t>
              </a:r>
            </a:p>
          </p:txBody>
        </p:sp>
        <p:cxnSp>
          <p:nvCxnSpPr>
            <p:cNvPr id="60" name="Straight Arrow Connector 13"/>
            <p:cNvCxnSpPr/>
            <p:nvPr/>
          </p:nvCxnSpPr>
          <p:spPr>
            <a:xfrm rot="16200000" flipH="1">
              <a:off x="7395710" y="2354804"/>
              <a:ext cx="307975"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61" name="Straight Arrow Connector 60"/>
            <p:cNvCxnSpPr/>
            <p:nvPr/>
          </p:nvCxnSpPr>
          <p:spPr>
            <a:xfrm rot="16200000" flipH="1">
              <a:off x="7391742" y="3525584"/>
              <a:ext cx="317500" cy="158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2" name="Rounded Rectangle 15"/>
            <p:cNvSpPr/>
            <p:nvPr/>
          </p:nvSpPr>
          <p:spPr bwMode="auto">
            <a:xfrm>
              <a:off x="6505092" y="3899132"/>
              <a:ext cx="1697037" cy="914344"/>
            </a:xfrm>
            <a:prstGeom prst="roundRect">
              <a:avLst/>
            </a:prstGeom>
            <a:gradFill flip="none" rotWithShape="1">
              <a:gsLst>
                <a:gs pos="0">
                  <a:srgbClr val="B44500">
                    <a:shade val="30000"/>
                    <a:satMod val="115000"/>
                  </a:srgbClr>
                </a:gs>
                <a:gs pos="50000">
                  <a:srgbClr val="B44500">
                    <a:shade val="67500"/>
                    <a:satMod val="115000"/>
                  </a:srgbClr>
                </a:gs>
                <a:gs pos="100000">
                  <a:srgbClr val="B44500">
                    <a:shade val="100000"/>
                    <a:satMod val="115000"/>
                  </a:srgbClr>
                </a:gs>
              </a:gsLst>
              <a:lin ang="16200000" scaled="1"/>
              <a:tileRect/>
            </a:gra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dirty="0"/>
            </a:p>
          </p:txBody>
        </p:sp>
        <p:sp>
          <p:nvSpPr>
            <p:cNvPr id="63" name="TextBox 20"/>
            <p:cNvSpPr txBox="1">
              <a:spLocks noChangeArrowheads="1"/>
            </p:cNvSpPr>
            <p:nvPr/>
          </p:nvSpPr>
          <p:spPr bwMode="auto">
            <a:xfrm>
              <a:off x="6441768" y="3861980"/>
              <a:ext cx="2033510" cy="261610"/>
            </a:xfrm>
            <a:prstGeom prst="rect">
              <a:avLst/>
            </a:prstGeom>
            <a:noFill/>
            <a:ln w="9525">
              <a:noFill/>
              <a:miter lim="800000"/>
              <a:headEnd/>
              <a:tailEnd/>
            </a:ln>
          </p:spPr>
          <p:txBody>
            <a:bodyPr wrap="square">
              <a:spAutoFit/>
            </a:bodyPr>
            <a:lstStyle/>
            <a:p>
              <a:r>
                <a:rPr lang="en-US" sz="1050" dirty="0" smtClean="0">
                  <a:solidFill>
                    <a:srgbClr val="FFFFFF"/>
                  </a:solidFill>
                  <a:latin typeface="Rockwell" pitchFamily="18" charset="0"/>
                </a:rPr>
                <a:t>CTC WCF Services Generator</a:t>
              </a:r>
              <a:endParaRPr lang="en-US" sz="1050" dirty="0">
                <a:solidFill>
                  <a:srgbClr val="FFFFFF"/>
                </a:solidFill>
                <a:latin typeface="Rockwell" pitchFamily="18" charset="0"/>
              </a:endParaRPr>
            </a:p>
          </p:txBody>
        </p:sp>
        <p:grpSp>
          <p:nvGrpSpPr>
            <p:cNvPr id="64" name="Group 25"/>
            <p:cNvGrpSpPr/>
            <p:nvPr/>
          </p:nvGrpSpPr>
          <p:grpSpPr>
            <a:xfrm>
              <a:off x="6226044" y="4073744"/>
              <a:ext cx="2033510" cy="951496"/>
              <a:chOff x="1141036" y="3848951"/>
              <a:chExt cx="2033510" cy="951496"/>
            </a:xfrm>
          </p:grpSpPr>
          <p:sp>
            <p:nvSpPr>
              <p:cNvPr id="72" name="Rounded Rectangle 71"/>
              <p:cNvSpPr/>
              <p:nvPr/>
            </p:nvSpPr>
            <p:spPr bwMode="auto">
              <a:xfrm>
                <a:off x="1204360" y="3886103"/>
                <a:ext cx="1697037" cy="914344"/>
              </a:xfrm>
              <a:prstGeom prst="roundRect">
                <a:avLst/>
              </a:prstGeom>
              <a:gradFill flip="none" rotWithShape="1">
                <a:gsLst>
                  <a:gs pos="0">
                    <a:srgbClr val="B44500">
                      <a:shade val="30000"/>
                      <a:satMod val="115000"/>
                    </a:srgbClr>
                  </a:gs>
                  <a:gs pos="50000">
                    <a:srgbClr val="B44500">
                      <a:shade val="67500"/>
                      <a:satMod val="115000"/>
                    </a:srgbClr>
                  </a:gs>
                  <a:gs pos="100000">
                    <a:srgbClr val="B44500">
                      <a:shade val="100000"/>
                      <a:satMod val="115000"/>
                    </a:srgbClr>
                  </a:gs>
                </a:gsLst>
                <a:lin ang="16200000" scaled="1"/>
                <a:tileRect/>
              </a:gra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dirty="0"/>
              </a:p>
            </p:txBody>
          </p:sp>
          <p:sp>
            <p:nvSpPr>
              <p:cNvPr id="73" name="TextBox 20"/>
              <p:cNvSpPr txBox="1">
                <a:spLocks noChangeArrowheads="1"/>
              </p:cNvSpPr>
              <p:nvPr/>
            </p:nvSpPr>
            <p:spPr bwMode="auto">
              <a:xfrm>
                <a:off x="1141036" y="3848951"/>
                <a:ext cx="2033510" cy="261610"/>
              </a:xfrm>
              <a:prstGeom prst="rect">
                <a:avLst/>
              </a:prstGeom>
              <a:noFill/>
              <a:ln w="9525">
                <a:noFill/>
                <a:miter lim="800000"/>
                <a:headEnd/>
                <a:tailEnd/>
              </a:ln>
            </p:spPr>
            <p:txBody>
              <a:bodyPr wrap="square">
                <a:spAutoFit/>
              </a:bodyPr>
              <a:lstStyle/>
              <a:p>
                <a:r>
                  <a:rPr lang="en-US" sz="1050" dirty="0" smtClean="0">
                    <a:solidFill>
                      <a:srgbClr val="FFFFFF"/>
                    </a:solidFill>
                    <a:latin typeface="Rockwell" pitchFamily="18" charset="0"/>
                  </a:rPr>
                  <a:t>CTC WPF Client Generator</a:t>
                </a:r>
                <a:endParaRPr lang="en-US" sz="1050" dirty="0">
                  <a:solidFill>
                    <a:srgbClr val="FFFFFF"/>
                  </a:solidFill>
                  <a:latin typeface="Rockwell" pitchFamily="18" charset="0"/>
                </a:endParaRPr>
              </a:p>
            </p:txBody>
          </p:sp>
        </p:grpSp>
        <p:grpSp>
          <p:nvGrpSpPr>
            <p:cNvPr id="65" name="Group 60"/>
            <p:cNvGrpSpPr/>
            <p:nvPr/>
          </p:nvGrpSpPr>
          <p:grpSpPr>
            <a:xfrm>
              <a:off x="6122242" y="4294447"/>
              <a:ext cx="1697037" cy="957319"/>
              <a:chOff x="6488014" y="4081521"/>
              <a:chExt cx="1697037" cy="957319"/>
            </a:xfrm>
          </p:grpSpPr>
          <p:sp>
            <p:nvSpPr>
              <p:cNvPr id="66" name="Rounded Rectangle 65"/>
              <p:cNvSpPr/>
              <p:nvPr/>
            </p:nvSpPr>
            <p:spPr bwMode="auto">
              <a:xfrm>
                <a:off x="6488014" y="4100106"/>
                <a:ext cx="1697037" cy="914344"/>
              </a:xfrm>
              <a:prstGeom prst="roundRect">
                <a:avLst/>
              </a:prstGeom>
              <a:gradFill flip="none" rotWithShape="1">
                <a:gsLst>
                  <a:gs pos="0">
                    <a:srgbClr val="B44500">
                      <a:shade val="30000"/>
                      <a:satMod val="115000"/>
                    </a:srgbClr>
                  </a:gs>
                  <a:gs pos="50000">
                    <a:srgbClr val="B44500">
                      <a:shade val="67500"/>
                      <a:satMod val="115000"/>
                    </a:srgbClr>
                  </a:gs>
                  <a:gs pos="100000">
                    <a:srgbClr val="B44500">
                      <a:shade val="100000"/>
                      <a:satMod val="115000"/>
                    </a:srgbClr>
                  </a:gs>
                </a:gsLst>
                <a:lin ang="16200000" scaled="1"/>
                <a:tileRect/>
              </a:gra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dirty="0"/>
              </a:p>
            </p:txBody>
          </p:sp>
          <p:grpSp>
            <p:nvGrpSpPr>
              <p:cNvPr id="67" name="Group 50"/>
              <p:cNvGrpSpPr/>
              <p:nvPr/>
            </p:nvGrpSpPr>
            <p:grpSpPr>
              <a:xfrm>
                <a:off x="6610252" y="4081521"/>
                <a:ext cx="1431336" cy="957319"/>
                <a:chOff x="236748" y="505807"/>
                <a:chExt cx="1431336" cy="957319"/>
              </a:xfrm>
            </p:grpSpPr>
            <p:sp>
              <p:nvSpPr>
                <p:cNvPr id="68" name="TextBox 20"/>
                <p:cNvSpPr txBox="1">
                  <a:spLocks noChangeArrowheads="1"/>
                </p:cNvSpPr>
                <p:nvPr/>
              </p:nvSpPr>
              <p:spPr bwMode="auto">
                <a:xfrm>
                  <a:off x="236748" y="505807"/>
                  <a:ext cx="1427054" cy="369332"/>
                </a:xfrm>
                <a:prstGeom prst="rect">
                  <a:avLst/>
                </a:prstGeom>
                <a:noFill/>
                <a:ln w="9525">
                  <a:noFill/>
                  <a:miter lim="800000"/>
                  <a:headEnd/>
                  <a:tailEnd/>
                </a:ln>
              </p:spPr>
              <p:txBody>
                <a:bodyPr>
                  <a:spAutoFit/>
                </a:bodyPr>
                <a:lstStyle/>
                <a:p>
                  <a:r>
                    <a:rPr lang="en-US" dirty="0" smtClean="0">
                      <a:solidFill>
                        <a:srgbClr val="FFFFFF"/>
                      </a:solidFill>
                      <a:latin typeface="Rockwell" pitchFamily="18" charset="0"/>
                    </a:rPr>
                    <a:t>CTC</a:t>
                  </a:r>
                  <a:endParaRPr lang="en-US" dirty="0">
                    <a:solidFill>
                      <a:srgbClr val="FFFFFF"/>
                    </a:solidFill>
                    <a:latin typeface="Rockwell" pitchFamily="18" charset="0"/>
                  </a:endParaRPr>
                </a:p>
              </p:txBody>
            </p:sp>
            <p:sp>
              <p:nvSpPr>
                <p:cNvPr id="69" name="TextBox 20"/>
                <p:cNvSpPr txBox="1">
                  <a:spLocks noChangeArrowheads="1"/>
                </p:cNvSpPr>
                <p:nvPr/>
              </p:nvSpPr>
              <p:spPr bwMode="auto">
                <a:xfrm>
                  <a:off x="241030" y="700354"/>
                  <a:ext cx="1427054" cy="369332"/>
                </a:xfrm>
                <a:prstGeom prst="rect">
                  <a:avLst/>
                </a:prstGeom>
                <a:noFill/>
                <a:ln w="9525">
                  <a:noFill/>
                  <a:miter lim="800000"/>
                  <a:headEnd/>
                  <a:tailEnd/>
                </a:ln>
              </p:spPr>
              <p:txBody>
                <a:bodyPr>
                  <a:spAutoFit/>
                </a:bodyPr>
                <a:lstStyle/>
                <a:p>
                  <a:r>
                    <a:rPr lang="en-US" dirty="0" smtClean="0">
                      <a:solidFill>
                        <a:srgbClr val="FFFFFF"/>
                      </a:solidFill>
                      <a:latin typeface="Rockwell" pitchFamily="18" charset="0"/>
                    </a:rPr>
                    <a:t>Silverlight</a:t>
                  </a:r>
                  <a:endParaRPr lang="en-US" dirty="0">
                    <a:solidFill>
                      <a:srgbClr val="FFFFFF"/>
                    </a:solidFill>
                    <a:latin typeface="Rockwell" pitchFamily="18" charset="0"/>
                  </a:endParaRPr>
                </a:p>
              </p:txBody>
            </p:sp>
            <p:sp>
              <p:nvSpPr>
                <p:cNvPr id="70" name="TextBox 20"/>
                <p:cNvSpPr txBox="1">
                  <a:spLocks noChangeArrowheads="1"/>
                </p:cNvSpPr>
                <p:nvPr/>
              </p:nvSpPr>
              <p:spPr bwMode="auto">
                <a:xfrm>
                  <a:off x="238287" y="1093794"/>
                  <a:ext cx="1427054" cy="369332"/>
                </a:xfrm>
                <a:prstGeom prst="rect">
                  <a:avLst/>
                </a:prstGeom>
                <a:noFill/>
                <a:ln w="9525">
                  <a:noFill/>
                  <a:miter lim="800000"/>
                  <a:headEnd/>
                  <a:tailEnd/>
                </a:ln>
              </p:spPr>
              <p:txBody>
                <a:bodyPr>
                  <a:spAutoFit/>
                </a:bodyPr>
                <a:lstStyle/>
                <a:p>
                  <a:r>
                    <a:rPr lang="en-US" dirty="0" smtClean="0">
                      <a:solidFill>
                        <a:srgbClr val="FFFFFF"/>
                      </a:solidFill>
                      <a:latin typeface="Rockwell" pitchFamily="18" charset="0"/>
                    </a:rPr>
                    <a:t>Generator</a:t>
                  </a:r>
                  <a:endParaRPr lang="en-US" dirty="0">
                    <a:solidFill>
                      <a:srgbClr val="FFFFFF"/>
                    </a:solidFill>
                    <a:latin typeface="Rockwell" pitchFamily="18" charset="0"/>
                  </a:endParaRPr>
                </a:p>
              </p:txBody>
            </p:sp>
            <p:sp>
              <p:nvSpPr>
                <p:cNvPr id="71" name="TextBox 20"/>
                <p:cNvSpPr txBox="1">
                  <a:spLocks noChangeArrowheads="1"/>
                </p:cNvSpPr>
                <p:nvPr/>
              </p:nvSpPr>
              <p:spPr bwMode="auto">
                <a:xfrm>
                  <a:off x="238287" y="902928"/>
                  <a:ext cx="1427054" cy="369332"/>
                </a:xfrm>
                <a:prstGeom prst="rect">
                  <a:avLst/>
                </a:prstGeom>
                <a:noFill/>
                <a:ln w="9525">
                  <a:noFill/>
                  <a:miter lim="800000"/>
                  <a:headEnd/>
                  <a:tailEnd/>
                </a:ln>
              </p:spPr>
              <p:txBody>
                <a:bodyPr>
                  <a:spAutoFit/>
                </a:bodyPr>
                <a:lstStyle/>
                <a:p>
                  <a:r>
                    <a:rPr lang="en-US" dirty="0" smtClean="0">
                      <a:solidFill>
                        <a:srgbClr val="FFFFFF"/>
                      </a:solidFill>
                      <a:latin typeface="Rockwell" pitchFamily="18" charset="0"/>
                    </a:rPr>
                    <a:t>Client</a:t>
                  </a:r>
                  <a:endParaRPr lang="en-US" dirty="0">
                    <a:solidFill>
                      <a:srgbClr val="FFFFFF"/>
                    </a:solidFill>
                    <a:latin typeface="Rockwell" pitchFamily="18" charset="0"/>
                  </a:endParaRPr>
                </a:p>
              </p:txBody>
            </p:sp>
          </p:grpSp>
        </p:grpSp>
      </p:grpSp>
      <p:cxnSp>
        <p:nvCxnSpPr>
          <p:cNvPr id="6" name="Straight Connector 5"/>
          <p:cNvCxnSpPr/>
          <p:nvPr/>
        </p:nvCxnSpPr>
        <p:spPr>
          <a:xfrm flipV="1">
            <a:off x="3511968" y="5629169"/>
            <a:ext cx="206818" cy="1834"/>
          </a:xfrm>
          <a:prstGeom prst="line">
            <a:avLst/>
          </a:prstGeom>
          <a:ln/>
        </p:spPr>
        <p:style>
          <a:lnRef idx="3">
            <a:schemeClr val="accent1"/>
          </a:lnRef>
          <a:fillRef idx="0">
            <a:schemeClr val="accent1"/>
          </a:fillRef>
          <a:effectRef idx="2">
            <a:schemeClr val="accent1"/>
          </a:effectRef>
          <a:fontRef idx="minor">
            <a:schemeClr val="tx1"/>
          </a:fontRef>
        </p:style>
      </p:cxnSp>
      <p:sp>
        <p:nvSpPr>
          <p:cNvPr id="18" name="Rounded Rectangle 17"/>
          <p:cNvSpPr/>
          <p:nvPr/>
        </p:nvSpPr>
        <p:spPr bwMode="auto">
          <a:xfrm>
            <a:off x="1824978" y="5173801"/>
            <a:ext cx="1697038" cy="914400"/>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19" name="TextBox 14"/>
          <p:cNvSpPr txBox="1">
            <a:spLocks noChangeArrowheads="1"/>
          </p:cNvSpPr>
          <p:nvPr/>
        </p:nvSpPr>
        <p:spPr bwMode="auto">
          <a:xfrm>
            <a:off x="1933338" y="5304167"/>
            <a:ext cx="1469297" cy="646331"/>
          </a:xfrm>
          <a:prstGeom prst="rect">
            <a:avLst/>
          </a:prstGeom>
          <a:noFill/>
          <a:ln w="9525">
            <a:noFill/>
            <a:miter lim="800000"/>
            <a:headEnd/>
            <a:tailEnd/>
          </a:ln>
        </p:spPr>
        <p:txBody>
          <a:bodyPr>
            <a:spAutoFit/>
          </a:bodyPr>
          <a:lstStyle/>
          <a:p>
            <a:r>
              <a:rPr lang="en-US" dirty="0">
                <a:solidFill>
                  <a:srgbClr val="FFFFFF"/>
                </a:solidFill>
                <a:latin typeface="Rockwell" pitchFamily="18" charset="0"/>
              </a:rPr>
              <a:t>AB Suite</a:t>
            </a:r>
          </a:p>
          <a:p>
            <a:r>
              <a:rPr lang="en-US" dirty="0">
                <a:solidFill>
                  <a:srgbClr val="FFFFFF"/>
                </a:solidFill>
                <a:latin typeface="Rockwell" pitchFamily="18" charset="0"/>
              </a:rPr>
              <a:t>Developer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3.61111E-6 8.69766E-7 L 0.08767 -0.11821 " pathEditMode="relative" rAng="0" ptsTypes="AA">
                                      <p:cBhvr>
                                        <p:cTn id="6" dur="2000" fill="hold"/>
                                        <p:tgtEl>
                                          <p:spTgt spid="52"/>
                                        </p:tgtEl>
                                        <p:attrNameLst>
                                          <p:attrName>ppt_x</p:attrName>
                                          <p:attrName>ppt_y</p:attrName>
                                        </p:attrNameLst>
                                      </p:cBhvr>
                                      <p:rCtr x="44" y="-59"/>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52425" y="82086"/>
            <a:ext cx="8515350" cy="660864"/>
          </a:xfrm>
          <a:prstGeom prst="rect">
            <a:avLst/>
          </a:prstGeom>
        </p:spPr>
        <p:txBody>
          <a:bodyPr rIns="91440" anchor="ctr">
            <a:normAutofit/>
            <a:scene3d>
              <a:camera prst="orthographicFront"/>
              <a:lightRig rig="soft" dir="t">
                <a:rot lat="0" lon="0" rev="2400000"/>
              </a:lightRig>
            </a:scene3d>
            <a:sp3d>
              <a:bevelT w="19050" h="1270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rPr>
              <a:t>Runtime Architecture of Generated Silverlight Application</a:t>
            </a:r>
            <a:endParaRPr kumimoji="0" lang="en-US" sz="2400" b="0" i="0" u="none" strike="noStrike" kern="1200" cap="none" spc="0" normalizeH="0" baseline="0" noProof="0" dirty="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18" name="Slide Number Placeholder 17"/>
          <p:cNvSpPr>
            <a:spLocks noGrp="1"/>
          </p:cNvSpPr>
          <p:nvPr>
            <p:ph type="sldNum" sz="quarter" idx="12"/>
          </p:nvPr>
        </p:nvSpPr>
        <p:spPr/>
        <p:txBody>
          <a:bodyPr/>
          <a:lstStyle/>
          <a:p>
            <a:fld id="{F3A0A0BA-DD78-4A37-8551-C21259D5916B}" type="slidenum">
              <a:rPr lang="en-US" smtClean="0"/>
              <a:pPr/>
              <a:t>5</a:t>
            </a:fld>
            <a:endParaRPr lang="en-US" dirty="0"/>
          </a:p>
        </p:txBody>
      </p:sp>
      <p:grpSp>
        <p:nvGrpSpPr>
          <p:cNvPr id="152" name="Group 151"/>
          <p:cNvGrpSpPr/>
          <p:nvPr/>
        </p:nvGrpSpPr>
        <p:grpSpPr>
          <a:xfrm>
            <a:off x="314325" y="2699701"/>
            <a:ext cx="8010525" cy="3922580"/>
            <a:chOff x="314325" y="2699701"/>
            <a:chExt cx="8010525" cy="3922580"/>
          </a:xfrm>
        </p:grpSpPr>
        <p:sp>
          <p:nvSpPr>
            <p:cNvPr id="22" name="Left Arrow 21"/>
            <p:cNvSpPr/>
            <p:nvPr/>
          </p:nvSpPr>
          <p:spPr>
            <a:xfrm>
              <a:off x="1943101" y="6096000"/>
              <a:ext cx="3790950" cy="266699"/>
            </a:xfrm>
            <a:prstGeom prst="leftArrow">
              <a:avLst/>
            </a:prstGeom>
            <a:solidFill>
              <a:srgbClr val="ADC5AB"/>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dirty="0"/>
            </a:p>
          </p:txBody>
        </p:sp>
        <p:sp>
          <p:nvSpPr>
            <p:cNvPr id="23" name="Rectangle 22"/>
            <p:cNvSpPr/>
            <p:nvPr/>
          </p:nvSpPr>
          <p:spPr>
            <a:xfrm>
              <a:off x="314326" y="3505200"/>
              <a:ext cx="3451682" cy="1952625"/>
            </a:xfrm>
            <a:prstGeom prst="rect">
              <a:avLst/>
            </a:prstGeom>
            <a:solidFill>
              <a:schemeClr val="accent2"/>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AU" dirty="0"/>
            </a:p>
          </p:txBody>
        </p:sp>
        <p:sp>
          <p:nvSpPr>
            <p:cNvPr id="24" name="Freeform 23"/>
            <p:cNvSpPr/>
            <p:nvPr/>
          </p:nvSpPr>
          <p:spPr>
            <a:xfrm>
              <a:off x="314325" y="2699701"/>
              <a:ext cx="3448050" cy="800688"/>
            </a:xfrm>
            <a:custGeom>
              <a:avLst/>
              <a:gdLst>
                <a:gd name="connsiteX0" fmla="*/ 0 w 2647950"/>
                <a:gd name="connsiteY0" fmla="*/ 1371600 h 1371600"/>
                <a:gd name="connsiteX1" fmla="*/ 2647950 w 2647950"/>
                <a:gd name="connsiteY1" fmla="*/ 1371600 h 1371600"/>
                <a:gd name="connsiteX2" fmla="*/ 1000125 w 2647950"/>
                <a:gd name="connsiteY2" fmla="*/ 0 h 1371600"/>
                <a:gd name="connsiteX3" fmla="*/ 514350 w 2647950"/>
                <a:gd name="connsiteY3" fmla="*/ 0 h 1371600"/>
                <a:gd name="connsiteX4" fmla="*/ 0 w 2647950"/>
                <a:gd name="connsiteY4" fmla="*/ 1371600 h 1371600"/>
                <a:gd name="connsiteX0" fmla="*/ 0 w 2647950"/>
                <a:gd name="connsiteY0" fmla="*/ 1371600 h 1371600"/>
                <a:gd name="connsiteX1" fmla="*/ 2647950 w 2647950"/>
                <a:gd name="connsiteY1" fmla="*/ 1371600 h 1371600"/>
                <a:gd name="connsiteX2" fmla="*/ 1175680 w 2647950"/>
                <a:gd name="connsiteY2" fmla="*/ 10313 h 1371600"/>
                <a:gd name="connsiteX3" fmla="*/ 514350 w 2647950"/>
                <a:gd name="connsiteY3" fmla="*/ 0 h 1371600"/>
                <a:gd name="connsiteX4" fmla="*/ 0 w 2647950"/>
                <a:gd name="connsiteY4" fmla="*/ 1371600 h 1371600"/>
                <a:gd name="connsiteX0" fmla="*/ 0 w 2647950"/>
                <a:gd name="connsiteY0" fmla="*/ 1361287 h 1361287"/>
                <a:gd name="connsiteX1" fmla="*/ 2647950 w 2647950"/>
                <a:gd name="connsiteY1" fmla="*/ 1361287 h 1361287"/>
                <a:gd name="connsiteX2" fmla="*/ 1175680 w 2647950"/>
                <a:gd name="connsiteY2" fmla="*/ 0 h 1361287"/>
                <a:gd name="connsiteX3" fmla="*/ 638701 w 2647950"/>
                <a:gd name="connsiteY3" fmla="*/ 0 h 1361287"/>
                <a:gd name="connsiteX4" fmla="*/ 0 w 2647950"/>
                <a:gd name="connsiteY4" fmla="*/ 1361287 h 1361287"/>
                <a:gd name="connsiteX0" fmla="*/ 0 w 2647950"/>
                <a:gd name="connsiteY0" fmla="*/ 1361287 h 1361287"/>
                <a:gd name="connsiteX1" fmla="*/ 2647950 w 2647950"/>
                <a:gd name="connsiteY1" fmla="*/ 1361287 h 1361287"/>
                <a:gd name="connsiteX2" fmla="*/ 1175680 w 2647950"/>
                <a:gd name="connsiteY2" fmla="*/ 0 h 1361287"/>
                <a:gd name="connsiteX3" fmla="*/ 624072 w 2647950"/>
                <a:gd name="connsiteY3" fmla="*/ 10313 h 1361287"/>
                <a:gd name="connsiteX4" fmla="*/ 0 w 2647950"/>
                <a:gd name="connsiteY4" fmla="*/ 1361287 h 1361287"/>
                <a:gd name="connsiteX0" fmla="*/ 0 w 2647950"/>
                <a:gd name="connsiteY0" fmla="*/ 1392225 h 1392225"/>
                <a:gd name="connsiteX1" fmla="*/ 2647950 w 2647950"/>
                <a:gd name="connsiteY1" fmla="*/ 1392225 h 1392225"/>
                <a:gd name="connsiteX2" fmla="*/ 1175680 w 2647950"/>
                <a:gd name="connsiteY2" fmla="*/ 30938 h 1392225"/>
                <a:gd name="connsiteX3" fmla="*/ 638702 w 2647950"/>
                <a:gd name="connsiteY3" fmla="*/ 0 h 1392225"/>
                <a:gd name="connsiteX4" fmla="*/ 0 w 2647950"/>
                <a:gd name="connsiteY4" fmla="*/ 1392225 h 1392225"/>
                <a:gd name="connsiteX0" fmla="*/ 0 w 2647950"/>
                <a:gd name="connsiteY0" fmla="*/ 1392225 h 1392225"/>
                <a:gd name="connsiteX1" fmla="*/ 2647950 w 2647950"/>
                <a:gd name="connsiteY1" fmla="*/ 1392225 h 1392225"/>
                <a:gd name="connsiteX2" fmla="*/ 1139106 w 2647950"/>
                <a:gd name="connsiteY2" fmla="*/ 30938 h 1392225"/>
                <a:gd name="connsiteX3" fmla="*/ 638702 w 2647950"/>
                <a:gd name="connsiteY3" fmla="*/ 0 h 1392225"/>
                <a:gd name="connsiteX4" fmla="*/ 0 w 2647950"/>
                <a:gd name="connsiteY4" fmla="*/ 1392225 h 1392225"/>
                <a:gd name="connsiteX0" fmla="*/ 0 w 2647950"/>
                <a:gd name="connsiteY0" fmla="*/ 1392225 h 1392225"/>
                <a:gd name="connsiteX1" fmla="*/ 2647950 w 2647950"/>
                <a:gd name="connsiteY1" fmla="*/ 1392225 h 1392225"/>
                <a:gd name="connsiteX2" fmla="*/ 1153735 w 2647950"/>
                <a:gd name="connsiteY2" fmla="*/ 41251 h 1392225"/>
                <a:gd name="connsiteX3" fmla="*/ 638702 w 2647950"/>
                <a:gd name="connsiteY3" fmla="*/ 0 h 1392225"/>
                <a:gd name="connsiteX4" fmla="*/ 0 w 2647950"/>
                <a:gd name="connsiteY4" fmla="*/ 1392225 h 1392225"/>
                <a:gd name="connsiteX0" fmla="*/ 0 w 2647950"/>
                <a:gd name="connsiteY0" fmla="*/ 1392225 h 1392225"/>
                <a:gd name="connsiteX1" fmla="*/ 2647950 w 2647950"/>
                <a:gd name="connsiteY1" fmla="*/ 1392225 h 1392225"/>
                <a:gd name="connsiteX2" fmla="*/ 1178313 w 2647950"/>
                <a:gd name="connsiteY2" fmla="*/ 422411 h 1392225"/>
                <a:gd name="connsiteX3" fmla="*/ 638702 w 2647950"/>
                <a:gd name="connsiteY3" fmla="*/ 0 h 1392225"/>
                <a:gd name="connsiteX4" fmla="*/ 0 w 2647950"/>
                <a:gd name="connsiteY4" fmla="*/ 1392225 h 1392225"/>
                <a:gd name="connsiteX0" fmla="*/ 0 w 2647950"/>
                <a:gd name="connsiteY0" fmla="*/ 969814 h 969814"/>
                <a:gd name="connsiteX1" fmla="*/ 2647950 w 2647950"/>
                <a:gd name="connsiteY1" fmla="*/ 969814 h 969814"/>
                <a:gd name="connsiteX2" fmla="*/ 1178313 w 2647950"/>
                <a:gd name="connsiteY2" fmla="*/ 0 h 969814"/>
                <a:gd name="connsiteX3" fmla="*/ 621146 w 2647950"/>
                <a:gd name="connsiteY3" fmla="*/ 18150 h 969814"/>
                <a:gd name="connsiteX4" fmla="*/ 0 w 2647950"/>
                <a:gd name="connsiteY4" fmla="*/ 969814 h 969814"/>
                <a:gd name="connsiteX0" fmla="*/ 0 w 2647950"/>
                <a:gd name="connsiteY0" fmla="*/ 951664 h 951664"/>
                <a:gd name="connsiteX1" fmla="*/ 2647950 w 2647950"/>
                <a:gd name="connsiteY1" fmla="*/ 951664 h 951664"/>
                <a:gd name="connsiteX2" fmla="*/ 1153735 w 2647950"/>
                <a:gd name="connsiteY2" fmla="*/ 110553 h 951664"/>
                <a:gd name="connsiteX3" fmla="*/ 621146 w 2647950"/>
                <a:gd name="connsiteY3" fmla="*/ 0 h 951664"/>
                <a:gd name="connsiteX4" fmla="*/ 0 w 2647950"/>
                <a:gd name="connsiteY4" fmla="*/ 951664 h 951664"/>
                <a:gd name="connsiteX0" fmla="*/ 0 w 2647950"/>
                <a:gd name="connsiteY0" fmla="*/ 862562 h 862562"/>
                <a:gd name="connsiteX1" fmla="*/ 2647950 w 2647950"/>
                <a:gd name="connsiteY1" fmla="*/ 862562 h 862562"/>
                <a:gd name="connsiteX2" fmla="*/ 1153735 w 2647950"/>
                <a:gd name="connsiteY2" fmla="*/ 21451 h 862562"/>
                <a:gd name="connsiteX3" fmla="*/ 617635 w 2647950"/>
                <a:gd name="connsiteY3" fmla="*/ 0 h 862562"/>
                <a:gd name="connsiteX4" fmla="*/ 0 w 2647950"/>
                <a:gd name="connsiteY4" fmla="*/ 862562 h 862562"/>
                <a:gd name="connsiteX0" fmla="*/ 0 w 2647950"/>
                <a:gd name="connsiteY0" fmla="*/ 862562 h 862562"/>
                <a:gd name="connsiteX1" fmla="*/ 2647950 w 2647950"/>
                <a:gd name="connsiteY1" fmla="*/ 862562 h 862562"/>
                <a:gd name="connsiteX2" fmla="*/ 1139691 w 2647950"/>
                <a:gd name="connsiteY2" fmla="*/ 120454 h 862562"/>
                <a:gd name="connsiteX3" fmla="*/ 617635 w 2647950"/>
                <a:gd name="connsiteY3" fmla="*/ 0 h 862562"/>
                <a:gd name="connsiteX4" fmla="*/ 0 w 2647950"/>
                <a:gd name="connsiteY4" fmla="*/ 862562 h 862562"/>
                <a:gd name="connsiteX0" fmla="*/ 0 w 2647950"/>
                <a:gd name="connsiteY0" fmla="*/ 877412 h 877412"/>
                <a:gd name="connsiteX1" fmla="*/ 2647950 w 2647950"/>
                <a:gd name="connsiteY1" fmla="*/ 877412 h 877412"/>
                <a:gd name="connsiteX2" fmla="*/ 1139691 w 2647950"/>
                <a:gd name="connsiteY2" fmla="*/ 135304 h 877412"/>
                <a:gd name="connsiteX3" fmla="*/ 628169 w 2647950"/>
                <a:gd name="connsiteY3" fmla="*/ 0 h 877412"/>
                <a:gd name="connsiteX4" fmla="*/ 0 w 2647950"/>
                <a:gd name="connsiteY4" fmla="*/ 877412 h 877412"/>
                <a:gd name="connsiteX0" fmla="*/ 0 w 2647950"/>
                <a:gd name="connsiteY0" fmla="*/ 877412 h 877412"/>
                <a:gd name="connsiteX1" fmla="*/ 2647950 w 2647950"/>
                <a:gd name="connsiteY1" fmla="*/ 877412 h 877412"/>
                <a:gd name="connsiteX2" fmla="*/ 1160758 w 2647950"/>
                <a:gd name="connsiteY2" fmla="*/ 85803 h 877412"/>
                <a:gd name="connsiteX3" fmla="*/ 628169 w 2647950"/>
                <a:gd name="connsiteY3" fmla="*/ 0 h 877412"/>
                <a:gd name="connsiteX4" fmla="*/ 0 w 2647950"/>
                <a:gd name="connsiteY4" fmla="*/ 877412 h 877412"/>
                <a:gd name="connsiteX0" fmla="*/ 0 w 2647950"/>
                <a:gd name="connsiteY0" fmla="*/ 872462 h 872462"/>
                <a:gd name="connsiteX1" fmla="*/ 2647950 w 2647950"/>
                <a:gd name="connsiteY1" fmla="*/ 872462 h 872462"/>
                <a:gd name="connsiteX2" fmla="*/ 1160758 w 2647950"/>
                <a:gd name="connsiteY2" fmla="*/ 80853 h 872462"/>
                <a:gd name="connsiteX3" fmla="*/ 607103 w 2647950"/>
                <a:gd name="connsiteY3" fmla="*/ 0 h 872462"/>
                <a:gd name="connsiteX4" fmla="*/ 0 w 2647950"/>
                <a:gd name="connsiteY4" fmla="*/ 872462 h 872462"/>
                <a:gd name="connsiteX0" fmla="*/ 0 w 2647950"/>
                <a:gd name="connsiteY0" fmla="*/ 862149 h 862149"/>
                <a:gd name="connsiteX1" fmla="*/ 2647950 w 2647950"/>
                <a:gd name="connsiteY1" fmla="*/ 862149 h 862149"/>
                <a:gd name="connsiteX2" fmla="*/ 1160758 w 2647950"/>
                <a:gd name="connsiteY2" fmla="*/ 70540 h 862149"/>
                <a:gd name="connsiteX3" fmla="*/ 614418 w 2647950"/>
                <a:gd name="connsiteY3" fmla="*/ 0 h 862149"/>
                <a:gd name="connsiteX4" fmla="*/ 0 w 2647950"/>
                <a:gd name="connsiteY4" fmla="*/ 862149 h 862149"/>
                <a:gd name="connsiteX0" fmla="*/ 0 w 2647950"/>
                <a:gd name="connsiteY0" fmla="*/ 841523 h 841523"/>
                <a:gd name="connsiteX1" fmla="*/ 2647950 w 2647950"/>
                <a:gd name="connsiteY1" fmla="*/ 841523 h 841523"/>
                <a:gd name="connsiteX2" fmla="*/ 1160758 w 2647950"/>
                <a:gd name="connsiteY2" fmla="*/ 49914 h 841523"/>
                <a:gd name="connsiteX3" fmla="*/ 614418 w 2647950"/>
                <a:gd name="connsiteY3" fmla="*/ 0 h 841523"/>
                <a:gd name="connsiteX4" fmla="*/ 0 w 2647950"/>
                <a:gd name="connsiteY4" fmla="*/ 841523 h 841523"/>
                <a:gd name="connsiteX0" fmla="*/ 0 w 2647950"/>
                <a:gd name="connsiteY0" fmla="*/ 866908 h 866908"/>
                <a:gd name="connsiteX1" fmla="*/ 2647950 w 2647950"/>
                <a:gd name="connsiteY1" fmla="*/ 866908 h 866908"/>
                <a:gd name="connsiteX2" fmla="*/ 1160758 w 2647950"/>
                <a:gd name="connsiteY2" fmla="*/ 75299 h 866908"/>
                <a:gd name="connsiteX3" fmla="*/ 614418 w 2647950"/>
                <a:gd name="connsiteY3" fmla="*/ 0 h 866908"/>
                <a:gd name="connsiteX4" fmla="*/ 0 w 2647950"/>
                <a:gd name="connsiteY4" fmla="*/ 866908 h 866908"/>
                <a:gd name="connsiteX0" fmla="*/ 0 w 2647950"/>
                <a:gd name="connsiteY0" fmla="*/ 866908 h 866908"/>
                <a:gd name="connsiteX1" fmla="*/ 2647950 w 2647950"/>
                <a:gd name="connsiteY1" fmla="*/ 866908 h 866908"/>
                <a:gd name="connsiteX2" fmla="*/ 1160758 w 2647950"/>
                <a:gd name="connsiteY2" fmla="*/ 66836 h 866908"/>
                <a:gd name="connsiteX3" fmla="*/ 614418 w 2647950"/>
                <a:gd name="connsiteY3" fmla="*/ 0 h 866908"/>
                <a:gd name="connsiteX4" fmla="*/ 0 w 2647950"/>
                <a:gd name="connsiteY4" fmla="*/ 866908 h 866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7950" h="866908">
                  <a:moveTo>
                    <a:pt x="0" y="866908"/>
                  </a:moveTo>
                  <a:lnTo>
                    <a:pt x="2647950" y="866908"/>
                  </a:lnTo>
                  <a:lnTo>
                    <a:pt x="1160758" y="66836"/>
                  </a:lnTo>
                  <a:lnTo>
                    <a:pt x="614418" y="0"/>
                  </a:lnTo>
                  <a:lnTo>
                    <a:pt x="0" y="866908"/>
                  </a:lnTo>
                  <a:close/>
                </a:path>
              </a:pathLst>
            </a:custGeom>
            <a:solidFill>
              <a:schemeClr val="accent2"/>
            </a:solidFill>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AU" dirty="0"/>
            </a:p>
          </p:txBody>
        </p:sp>
        <p:sp>
          <p:nvSpPr>
            <p:cNvPr id="25" name="Rectangle 24"/>
            <p:cNvSpPr/>
            <p:nvPr/>
          </p:nvSpPr>
          <p:spPr>
            <a:xfrm>
              <a:off x="4876800" y="3505200"/>
              <a:ext cx="3442355" cy="1952625"/>
            </a:xfrm>
            <a:prstGeom prst="rect">
              <a:avLst/>
            </a:prstGeom>
            <a:solidFill>
              <a:schemeClr val="accent2"/>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AU" dirty="0"/>
            </a:p>
          </p:txBody>
        </p:sp>
        <p:sp>
          <p:nvSpPr>
            <p:cNvPr id="26" name="Freeform 25"/>
            <p:cNvSpPr/>
            <p:nvPr/>
          </p:nvSpPr>
          <p:spPr>
            <a:xfrm>
              <a:off x="4876800" y="2724682"/>
              <a:ext cx="3448050" cy="775708"/>
            </a:xfrm>
            <a:custGeom>
              <a:avLst/>
              <a:gdLst>
                <a:gd name="connsiteX0" fmla="*/ 0 w 2647950"/>
                <a:gd name="connsiteY0" fmla="*/ 1371600 h 1371600"/>
                <a:gd name="connsiteX1" fmla="*/ 2647950 w 2647950"/>
                <a:gd name="connsiteY1" fmla="*/ 1371600 h 1371600"/>
                <a:gd name="connsiteX2" fmla="*/ 1000125 w 2647950"/>
                <a:gd name="connsiteY2" fmla="*/ 0 h 1371600"/>
                <a:gd name="connsiteX3" fmla="*/ 514350 w 2647950"/>
                <a:gd name="connsiteY3" fmla="*/ 0 h 1371600"/>
                <a:gd name="connsiteX4" fmla="*/ 0 w 2647950"/>
                <a:gd name="connsiteY4" fmla="*/ 1371600 h 1371600"/>
                <a:gd name="connsiteX0" fmla="*/ 0 w 2647950"/>
                <a:gd name="connsiteY0" fmla="*/ 1371600 h 1371600"/>
                <a:gd name="connsiteX1" fmla="*/ 2647950 w 2647950"/>
                <a:gd name="connsiteY1" fmla="*/ 1371600 h 1371600"/>
                <a:gd name="connsiteX2" fmla="*/ 1175680 w 2647950"/>
                <a:gd name="connsiteY2" fmla="*/ 10313 h 1371600"/>
                <a:gd name="connsiteX3" fmla="*/ 514350 w 2647950"/>
                <a:gd name="connsiteY3" fmla="*/ 0 h 1371600"/>
                <a:gd name="connsiteX4" fmla="*/ 0 w 2647950"/>
                <a:gd name="connsiteY4" fmla="*/ 1371600 h 1371600"/>
                <a:gd name="connsiteX0" fmla="*/ 0 w 2647950"/>
                <a:gd name="connsiteY0" fmla="*/ 1361287 h 1361287"/>
                <a:gd name="connsiteX1" fmla="*/ 2647950 w 2647950"/>
                <a:gd name="connsiteY1" fmla="*/ 1361287 h 1361287"/>
                <a:gd name="connsiteX2" fmla="*/ 1175680 w 2647950"/>
                <a:gd name="connsiteY2" fmla="*/ 0 h 1361287"/>
                <a:gd name="connsiteX3" fmla="*/ 638701 w 2647950"/>
                <a:gd name="connsiteY3" fmla="*/ 0 h 1361287"/>
                <a:gd name="connsiteX4" fmla="*/ 0 w 2647950"/>
                <a:gd name="connsiteY4" fmla="*/ 1361287 h 1361287"/>
                <a:gd name="connsiteX0" fmla="*/ 0 w 2647950"/>
                <a:gd name="connsiteY0" fmla="*/ 1361287 h 1361287"/>
                <a:gd name="connsiteX1" fmla="*/ 2647950 w 2647950"/>
                <a:gd name="connsiteY1" fmla="*/ 1361287 h 1361287"/>
                <a:gd name="connsiteX2" fmla="*/ 1175680 w 2647950"/>
                <a:gd name="connsiteY2" fmla="*/ 0 h 1361287"/>
                <a:gd name="connsiteX3" fmla="*/ 624072 w 2647950"/>
                <a:gd name="connsiteY3" fmla="*/ 10313 h 1361287"/>
                <a:gd name="connsiteX4" fmla="*/ 0 w 2647950"/>
                <a:gd name="connsiteY4" fmla="*/ 1361287 h 1361287"/>
                <a:gd name="connsiteX0" fmla="*/ 0 w 2647950"/>
                <a:gd name="connsiteY0" fmla="*/ 1392225 h 1392225"/>
                <a:gd name="connsiteX1" fmla="*/ 2647950 w 2647950"/>
                <a:gd name="connsiteY1" fmla="*/ 1392225 h 1392225"/>
                <a:gd name="connsiteX2" fmla="*/ 1175680 w 2647950"/>
                <a:gd name="connsiteY2" fmla="*/ 30938 h 1392225"/>
                <a:gd name="connsiteX3" fmla="*/ 638702 w 2647950"/>
                <a:gd name="connsiteY3" fmla="*/ 0 h 1392225"/>
                <a:gd name="connsiteX4" fmla="*/ 0 w 2647950"/>
                <a:gd name="connsiteY4" fmla="*/ 1392225 h 1392225"/>
                <a:gd name="connsiteX0" fmla="*/ 0 w 2647950"/>
                <a:gd name="connsiteY0" fmla="*/ 1392225 h 1392225"/>
                <a:gd name="connsiteX1" fmla="*/ 2647950 w 2647950"/>
                <a:gd name="connsiteY1" fmla="*/ 1392225 h 1392225"/>
                <a:gd name="connsiteX2" fmla="*/ 919663 w 2647950"/>
                <a:gd name="connsiteY2" fmla="*/ 0 h 1392225"/>
                <a:gd name="connsiteX3" fmla="*/ 638702 w 2647950"/>
                <a:gd name="connsiteY3" fmla="*/ 0 h 1392225"/>
                <a:gd name="connsiteX4" fmla="*/ 0 w 2647950"/>
                <a:gd name="connsiteY4" fmla="*/ 1392225 h 1392225"/>
                <a:gd name="connsiteX0" fmla="*/ 0 w 2647950"/>
                <a:gd name="connsiteY0" fmla="*/ 1392225 h 1392225"/>
                <a:gd name="connsiteX1" fmla="*/ 2647950 w 2647950"/>
                <a:gd name="connsiteY1" fmla="*/ 1392225 h 1392225"/>
                <a:gd name="connsiteX2" fmla="*/ 919663 w 2647950"/>
                <a:gd name="connsiteY2" fmla="*/ 0 h 1392225"/>
                <a:gd name="connsiteX3" fmla="*/ 631387 w 2647950"/>
                <a:gd name="connsiteY3" fmla="*/ 41251 h 1392225"/>
                <a:gd name="connsiteX4" fmla="*/ 0 w 2647950"/>
                <a:gd name="connsiteY4" fmla="*/ 1392225 h 1392225"/>
                <a:gd name="connsiteX0" fmla="*/ 0 w 2647950"/>
                <a:gd name="connsiteY0" fmla="*/ 1392225 h 1392225"/>
                <a:gd name="connsiteX1" fmla="*/ 2647950 w 2647950"/>
                <a:gd name="connsiteY1" fmla="*/ 1392225 h 1392225"/>
                <a:gd name="connsiteX2" fmla="*/ 919663 w 2647950"/>
                <a:gd name="connsiteY2" fmla="*/ 0 h 1392225"/>
                <a:gd name="connsiteX3" fmla="*/ 653331 w 2647950"/>
                <a:gd name="connsiteY3" fmla="*/ 41251 h 1392225"/>
                <a:gd name="connsiteX4" fmla="*/ 0 w 2647950"/>
                <a:gd name="connsiteY4" fmla="*/ 1392225 h 1392225"/>
                <a:gd name="connsiteX0" fmla="*/ 0 w 2647950"/>
                <a:gd name="connsiteY0" fmla="*/ 1361287 h 1361287"/>
                <a:gd name="connsiteX1" fmla="*/ 2647950 w 2647950"/>
                <a:gd name="connsiteY1" fmla="*/ 1361287 h 1361287"/>
                <a:gd name="connsiteX2" fmla="*/ 919663 w 2647950"/>
                <a:gd name="connsiteY2" fmla="*/ 0 h 1361287"/>
                <a:gd name="connsiteX3" fmla="*/ 653331 w 2647950"/>
                <a:gd name="connsiteY3" fmla="*/ 10313 h 1361287"/>
                <a:gd name="connsiteX4" fmla="*/ 0 w 2647950"/>
                <a:gd name="connsiteY4" fmla="*/ 1361287 h 1361287"/>
                <a:gd name="connsiteX0" fmla="*/ 0 w 2647950"/>
                <a:gd name="connsiteY0" fmla="*/ 1353238 h 1353238"/>
                <a:gd name="connsiteX1" fmla="*/ 2647950 w 2647950"/>
                <a:gd name="connsiteY1" fmla="*/ 1353238 h 1353238"/>
                <a:gd name="connsiteX2" fmla="*/ 908245 w 2647950"/>
                <a:gd name="connsiteY2" fmla="*/ 0 h 1353238"/>
                <a:gd name="connsiteX3" fmla="*/ 653331 w 2647950"/>
                <a:gd name="connsiteY3" fmla="*/ 2264 h 1353238"/>
                <a:gd name="connsiteX4" fmla="*/ 0 w 2647950"/>
                <a:gd name="connsiteY4" fmla="*/ 1353238 h 1353238"/>
                <a:gd name="connsiteX0" fmla="*/ 0 w 2647950"/>
                <a:gd name="connsiteY0" fmla="*/ 1350974 h 1350974"/>
                <a:gd name="connsiteX1" fmla="*/ 2647950 w 2647950"/>
                <a:gd name="connsiteY1" fmla="*/ 1350974 h 1350974"/>
                <a:gd name="connsiteX2" fmla="*/ 905391 w 2647950"/>
                <a:gd name="connsiteY2" fmla="*/ 17859 h 1350974"/>
                <a:gd name="connsiteX3" fmla="*/ 653331 w 2647950"/>
                <a:gd name="connsiteY3" fmla="*/ 0 h 1350974"/>
                <a:gd name="connsiteX4" fmla="*/ 0 w 2647950"/>
                <a:gd name="connsiteY4" fmla="*/ 1350974 h 1350974"/>
                <a:gd name="connsiteX0" fmla="*/ 0 w 2647950"/>
                <a:gd name="connsiteY0" fmla="*/ 1334875 h 1334875"/>
                <a:gd name="connsiteX1" fmla="*/ 2647950 w 2647950"/>
                <a:gd name="connsiteY1" fmla="*/ 1334875 h 1334875"/>
                <a:gd name="connsiteX2" fmla="*/ 905391 w 2647950"/>
                <a:gd name="connsiteY2" fmla="*/ 1760 h 1334875"/>
                <a:gd name="connsiteX3" fmla="*/ 641913 w 2647950"/>
                <a:gd name="connsiteY3" fmla="*/ 0 h 1334875"/>
                <a:gd name="connsiteX4" fmla="*/ 0 w 2647950"/>
                <a:gd name="connsiteY4" fmla="*/ 1334875 h 1334875"/>
                <a:gd name="connsiteX0" fmla="*/ 0 w 2647950"/>
                <a:gd name="connsiteY0" fmla="*/ 1334875 h 1334875"/>
                <a:gd name="connsiteX1" fmla="*/ 2647950 w 2647950"/>
                <a:gd name="connsiteY1" fmla="*/ 1334875 h 1334875"/>
                <a:gd name="connsiteX2" fmla="*/ 940502 w 2647950"/>
                <a:gd name="connsiteY2" fmla="*/ 442322 h 1334875"/>
                <a:gd name="connsiteX3" fmla="*/ 641913 w 2647950"/>
                <a:gd name="connsiteY3" fmla="*/ 0 h 1334875"/>
                <a:gd name="connsiteX4" fmla="*/ 0 w 2647950"/>
                <a:gd name="connsiteY4" fmla="*/ 1334875 h 1334875"/>
                <a:gd name="connsiteX0" fmla="*/ 0 w 2647950"/>
                <a:gd name="connsiteY0" fmla="*/ 899264 h 899264"/>
                <a:gd name="connsiteX1" fmla="*/ 2647950 w 2647950"/>
                <a:gd name="connsiteY1" fmla="*/ 899264 h 899264"/>
                <a:gd name="connsiteX2" fmla="*/ 940502 w 2647950"/>
                <a:gd name="connsiteY2" fmla="*/ 6711 h 899264"/>
                <a:gd name="connsiteX3" fmla="*/ 652447 w 2647950"/>
                <a:gd name="connsiteY3" fmla="*/ 0 h 899264"/>
                <a:gd name="connsiteX4" fmla="*/ 0 w 2647950"/>
                <a:gd name="connsiteY4" fmla="*/ 899264 h 899264"/>
                <a:gd name="connsiteX0" fmla="*/ 0 w 2647950"/>
                <a:gd name="connsiteY0" fmla="*/ 899264 h 899264"/>
                <a:gd name="connsiteX1" fmla="*/ 2647950 w 2647950"/>
                <a:gd name="connsiteY1" fmla="*/ 899264 h 899264"/>
                <a:gd name="connsiteX2" fmla="*/ 919436 w 2647950"/>
                <a:gd name="connsiteY2" fmla="*/ 41361 h 899264"/>
                <a:gd name="connsiteX3" fmla="*/ 652447 w 2647950"/>
                <a:gd name="connsiteY3" fmla="*/ 0 h 899264"/>
                <a:gd name="connsiteX4" fmla="*/ 0 w 2647950"/>
                <a:gd name="connsiteY4" fmla="*/ 899264 h 899264"/>
                <a:gd name="connsiteX0" fmla="*/ 0 w 2647950"/>
                <a:gd name="connsiteY0" fmla="*/ 857903 h 857903"/>
                <a:gd name="connsiteX1" fmla="*/ 2647950 w 2647950"/>
                <a:gd name="connsiteY1" fmla="*/ 857903 h 857903"/>
                <a:gd name="connsiteX2" fmla="*/ 919436 w 2647950"/>
                <a:gd name="connsiteY2" fmla="*/ 0 h 857903"/>
                <a:gd name="connsiteX3" fmla="*/ 645425 w 2647950"/>
                <a:gd name="connsiteY3" fmla="*/ 8140 h 857903"/>
                <a:gd name="connsiteX4" fmla="*/ 0 w 2647950"/>
                <a:gd name="connsiteY4" fmla="*/ 857903 h 857903"/>
                <a:gd name="connsiteX0" fmla="*/ 0 w 2647950"/>
                <a:gd name="connsiteY0" fmla="*/ 849763 h 849763"/>
                <a:gd name="connsiteX1" fmla="*/ 2647950 w 2647950"/>
                <a:gd name="connsiteY1" fmla="*/ 849763 h 849763"/>
                <a:gd name="connsiteX2" fmla="*/ 908903 w 2647950"/>
                <a:gd name="connsiteY2" fmla="*/ 11661 h 849763"/>
                <a:gd name="connsiteX3" fmla="*/ 645425 w 2647950"/>
                <a:gd name="connsiteY3" fmla="*/ 0 h 849763"/>
                <a:gd name="connsiteX4" fmla="*/ 0 w 2647950"/>
                <a:gd name="connsiteY4" fmla="*/ 849763 h 849763"/>
                <a:gd name="connsiteX0" fmla="*/ 0 w 2647950"/>
                <a:gd name="connsiteY0" fmla="*/ 839863 h 839863"/>
                <a:gd name="connsiteX1" fmla="*/ 2647950 w 2647950"/>
                <a:gd name="connsiteY1" fmla="*/ 839863 h 839863"/>
                <a:gd name="connsiteX2" fmla="*/ 908903 w 2647950"/>
                <a:gd name="connsiteY2" fmla="*/ 1761 h 839863"/>
                <a:gd name="connsiteX3" fmla="*/ 648936 w 2647950"/>
                <a:gd name="connsiteY3" fmla="*/ 0 h 839863"/>
                <a:gd name="connsiteX4" fmla="*/ 0 w 2647950"/>
                <a:gd name="connsiteY4" fmla="*/ 839863 h 839863"/>
                <a:gd name="connsiteX0" fmla="*/ 0 w 2647950"/>
                <a:gd name="connsiteY0" fmla="*/ 839863 h 839863"/>
                <a:gd name="connsiteX1" fmla="*/ 2647950 w 2647950"/>
                <a:gd name="connsiteY1" fmla="*/ 839863 h 839863"/>
                <a:gd name="connsiteX2" fmla="*/ 908903 w 2647950"/>
                <a:gd name="connsiteY2" fmla="*/ 1762 h 839863"/>
                <a:gd name="connsiteX3" fmla="*/ 648936 w 2647950"/>
                <a:gd name="connsiteY3" fmla="*/ 0 h 839863"/>
                <a:gd name="connsiteX4" fmla="*/ 0 w 2647950"/>
                <a:gd name="connsiteY4" fmla="*/ 839863 h 839863"/>
                <a:gd name="connsiteX0" fmla="*/ 0 w 2647950"/>
                <a:gd name="connsiteY0" fmla="*/ 839863 h 839863"/>
                <a:gd name="connsiteX1" fmla="*/ 2647950 w 2647950"/>
                <a:gd name="connsiteY1" fmla="*/ 839863 h 839863"/>
                <a:gd name="connsiteX2" fmla="*/ 912414 w 2647950"/>
                <a:gd name="connsiteY2" fmla="*/ 1763 h 839863"/>
                <a:gd name="connsiteX3" fmla="*/ 648936 w 2647950"/>
                <a:gd name="connsiteY3" fmla="*/ 0 h 839863"/>
                <a:gd name="connsiteX4" fmla="*/ 0 w 2647950"/>
                <a:gd name="connsiteY4" fmla="*/ 839863 h 839863"/>
                <a:gd name="connsiteX0" fmla="*/ 0 w 2647950"/>
                <a:gd name="connsiteY0" fmla="*/ 839863 h 839863"/>
                <a:gd name="connsiteX1" fmla="*/ 2647950 w 2647950"/>
                <a:gd name="connsiteY1" fmla="*/ 839863 h 839863"/>
                <a:gd name="connsiteX2" fmla="*/ 912414 w 2647950"/>
                <a:gd name="connsiteY2" fmla="*/ 6713 h 839863"/>
                <a:gd name="connsiteX3" fmla="*/ 648936 w 2647950"/>
                <a:gd name="connsiteY3" fmla="*/ 0 h 839863"/>
                <a:gd name="connsiteX4" fmla="*/ 0 w 2647950"/>
                <a:gd name="connsiteY4" fmla="*/ 839863 h 839863"/>
                <a:gd name="connsiteX0" fmla="*/ 0 w 2647950"/>
                <a:gd name="connsiteY0" fmla="*/ 839863 h 839863"/>
                <a:gd name="connsiteX1" fmla="*/ 2647950 w 2647950"/>
                <a:gd name="connsiteY1" fmla="*/ 839863 h 839863"/>
                <a:gd name="connsiteX2" fmla="*/ 912414 w 2647950"/>
                <a:gd name="connsiteY2" fmla="*/ 31463 h 839863"/>
                <a:gd name="connsiteX3" fmla="*/ 648936 w 2647950"/>
                <a:gd name="connsiteY3" fmla="*/ 0 h 839863"/>
                <a:gd name="connsiteX4" fmla="*/ 0 w 2647950"/>
                <a:gd name="connsiteY4" fmla="*/ 839863 h 839863"/>
                <a:gd name="connsiteX0" fmla="*/ 0 w 2647950"/>
                <a:gd name="connsiteY0" fmla="*/ 829963 h 829963"/>
                <a:gd name="connsiteX1" fmla="*/ 2647950 w 2647950"/>
                <a:gd name="connsiteY1" fmla="*/ 829963 h 829963"/>
                <a:gd name="connsiteX2" fmla="*/ 912414 w 2647950"/>
                <a:gd name="connsiteY2" fmla="*/ 21563 h 829963"/>
                <a:gd name="connsiteX3" fmla="*/ 645425 w 2647950"/>
                <a:gd name="connsiteY3" fmla="*/ 0 h 829963"/>
                <a:gd name="connsiteX4" fmla="*/ 0 w 2647950"/>
                <a:gd name="connsiteY4" fmla="*/ 829963 h 829963"/>
                <a:gd name="connsiteX0" fmla="*/ 0 w 2647950"/>
                <a:gd name="connsiteY0" fmla="*/ 829963 h 829963"/>
                <a:gd name="connsiteX1" fmla="*/ 2647950 w 2647950"/>
                <a:gd name="connsiteY1" fmla="*/ 829963 h 829963"/>
                <a:gd name="connsiteX2" fmla="*/ 908903 w 2647950"/>
                <a:gd name="connsiteY2" fmla="*/ 31463 h 829963"/>
                <a:gd name="connsiteX3" fmla="*/ 645425 w 2647950"/>
                <a:gd name="connsiteY3" fmla="*/ 0 h 829963"/>
                <a:gd name="connsiteX4" fmla="*/ 0 w 2647950"/>
                <a:gd name="connsiteY4" fmla="*/ 829963 h 829963"/>
                <a:gd name="connsiteX0" fmla="*/ 0 w 2647950"/>
                <a:gd name="connsiteY0" fmla="*/ 839863 h 839863"/>
                <a:gd name="connsiteX1" fmla="*/ 2647950 w 2647950"/>
                <a:gd name="connsiteY1" fmla="*/ 839863 h 839863"/>
                <a:gd name="connsiteX2" fmla="*/ 908903 w 2647950"/>
                <a:gd name="connsiteY2" fmla="*/ 41363 h 839863"/>
                <a:gd name="connsiteX3" fmla="*/ 655959 w 2647950"/>
                <a:gd name="connsiteY3" fmla="*/ 0 h 839863"/>
                <a:gd name="connsiteX4" fmla="*/ 0 w 2647950"/>
                <a:gd name="connsiteY4" fmla="*/ 839863 h 839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7950" h="839863">
                  <a:moveTo>
                    <a:pt x="0" y="839863"/>
                  </a:moveTo>
                  <a:lnTo>
                    <a:pt x="2647950" y="839863"/>
                  </a:lnTo>
                  <a:lnTo>
                    <a:pt x="908903" y="41363"/>
                  </a:lnTo>
                  <a:lnTo>
                    <a:pt x="655959" y="0"/>
                  </a:lnTo>
                  <a:lnTo>
                    <a:pt x="0" y="839863"/>
                  </a:lnTo>
                  <a:close/>
                </a:path>
              </a:pathLst>
            </a:custGeom>
            <a:solidFill>
              <a:schemeClr val="accent2"/>
            </a:solidFill>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AU" dirty="0"/>
            </a:p>
          </p:txBody>
        </p:sp>
        <p:sp>
          <p:nvSpPr>
            <p:cNvPr id="27" name="Rectangle 26"/>
            <p:cNvSpPr/>
            <p:nvPr/>
          </p:nvSpPr>
          <p:spPr>
            <a:xfrm>
              <a:off x="390525" y="3600450"/>
              <a:ext cx="3286125" cy="1771650"/>
            </a:xfrm>
            <a:prstGeom prst="rect">
              <a:avLst/>
            </a:prstGeom>
            <a:solidFill>
              <a:srgbClr val="945F5F"/>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dirty="0"/>
            </a:p>
          </p:txBody>
        </p:sp>
        <p:sp>
          <p:nvSpPr>
            <p:cNvPr id="28" name="TextBox 27"/>
            <p:cNvSpPr txBox="1"/>
            <p:nvPr/>
          </p:nvSpPr>
          <p:spPr>
            <a:xfrm>
              <a:off x="542925" y="3609975"/>
              <a:ext cx="2924175" cy="307777"/>
            </a:xfrm>
            <a:prstGeom prst="rect">
              <a:avLst/>
            </a:prstGeom>
            <a:noFill/>
          </p:spPr>
          <p:txBody>
            <a:bodyPr wrap="square" rtlCol="0">
              <a:spAutoFit/>
            </a:bodyPr>
            <a:lstStyle/>
            <a:p>
              <a:pPr algn="ctr"/>
              <a:r>
                <a:rPr lang="en-AU" sz="1400" dirty="0" smtClean="0">
                  <a:solidFill>
                    <a:srgbClr val="FFFFFF"/>
                  </a:solidFill>
                </a:rPr>
                <a:t>Silverlight Application</a:t>
              </a:r>
              <a:endParaRPr lang="en-AU" sz="1400" dirty="0">
                <a:solidFill>
                  <a:srgbClr val="FFFFFF"/>
                </a:solidFill>
              </a:endParaRPr>
            </a:p>
          </p:txBody>
        </p:sp>
        <p:sp>
          <p:nvSpPr>
            <p:cNvPr id="29" name="Rectangle 28"/>
            <p:cNvSpPr/>
            <p:nvPr/>
          </p:nvSpPr>
          <p:spPr>
            <a:xfrm>
              <a:off x="466094" y="3914775"/>
              <a:ext cx="3141693" cy="1372378"/>
            </a:xfrm>
            <a:prstGeom prst="rect">
              <a:avLst/>
            </a:prstGeom>
            <a:solidFill>
              <a:schemeClr val="accent1">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dirty="0"/>
            </a:p>
          </p:txBody>
        </p:sp>
        <p:sp>
          <p:nvSpPr>
            <p:cNvPr id="30" name="TextBox 29"/>
            <p:cNvSpPr txBox="1"/>
            <p:nvPr/>
          </p:nvSpPr>
          <p:spPr>
            <a:xfrm>
              <a:off x="651146" y="3924300"/>
              <a:ext cx="2924175" cy="307777"/>
            </a:xfrm>
            <a:prstGeom prst="rect">
              <a:avLst/>
            </a:prstGeom>
            <a:noFill/>
          </p:spPr>
          <p:txBody>
            <a:bodyPr wrap="square" rtlCol="0">
              <a:spAutoFit/>
            </a:bodyPr>
            <a:lstStyle/>
            <a:p>
              <a:pPr algn="ctr"/>
              <a:r>
                <a:rPr lang="en-AU" sz="1400" dirty="0" smtClean="0">
                  <a:solidFill>
                    <a:srgbClr val="FFFFFF"/>
                  </a:solidFill>
                </a:rPr>
                <a:t>CTC Silverlight View Controller</a:t>
              </a:r>
              <a:endParaRPr lang="en-AU" sz="1400" dirty="0">
                <a:solidFill>
                  <a:srgbClr val="FFFFFF"/>
                </a:solidFill>
              </a:endParaRPr>
            </a:p>
          </p:txBody>
        </p:sp>
        <p:sp>
          <p:nvSpPr>
            <p:cNvPr id="31" name="Flowchart: Magnetic Disk 30"/>
            <p:cNvSpPr/>
            <p:nvPr/>
          </p:nvSpPr>
          <p:spPr>
            <a:xfrm>
              <a:off x="465138" y="5761710"/>
              <a:ext cx="1439862" cy="858837"/>
            </a:xfrm>
            <a:prstGeom prst="flowChartMagneticDisk">
              <a:avLst/>
            </a:prstGeom>
            <a:gradFill flip="none" rotWithShape="1">
              <a:gsLst>
                <a:gs pos="0">
                  <a:srgbClr val="ADC5AB">
                    <a:shade val="30000"/>
                    <a:satMod val="115000"/>
                  </a:srgbClr>
                </a:gs>
                <a:gs pos="50000">
                  <a:srgbClr val="ADC5AB">
                    <a:shade val="67500"/>
                    <a:satMod val="115000"/>
                  </a:srgbClr>
                </a:gs>
                <a:gs pos="100000">
                  <a:srgbClr val="ADC5AB">
                    <a:shade val="100000"/>
                    <a:satMod val="115000"/>
                  </a:srgbClr>
                </a:gs>
              </a:gsLst>
              <a:path path="circle">
                <a:fillToRect l="100000" t="100000"/>
              </a:path>
              <a:tileRect r="-100000" b="-100000"/>
            </a:gradFill>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US" dirty="0"/>
            </a:p>
          </p:txBody>
        </p:sp>
        <p:sp>
          <p:nvSpPr>
            <p:cNvPr id="32" name="Rectangle 31"/>
            <p:cNvSpPr/>
            <p:nvPr/>
          </p:nvSpPr>
          <p:spPr>
            <a:xfrm>
              <a:off x="4953000" y="4934637"/>
              <a:ext cx="3286125" cy="437463"/>
            </a:xfrm>
            <a:prstGeom prst="rect">
              <a:avLst/>
            </a:prstGeom>
            <a:solidFill>
              <a:srgbClr val="80808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dirty="0"/>
            </a:p>
          </p:txBody>
        </p:sp>
        <p:sp>
          <p:nvSpPr>
            <p:cNvPr id="33" name="TextBox 32"/>
            <p:cNvSpPr txBox="1"/>
            <p:nvPr/>
          </p:nvSpPr>
          <p:spPr>
            <a:xfrm>
              <a:off x="5124449" y="4991991"/>
              <a:ext cx="2924175" cy="307777"/>
            </a:xfrm>
            <a:prstGeom prst="rect">
              <a:avLst/>
            </a:prstGeom>
            <a:noFill/>
          </p:spPr>
          <p:txBody>
            <a:bodyPr wrap="square" rtlCol="0">
              <a:spAutoFit/>
            </a:bodyPr>
            <a:lstStyle/>
            <a:p>
              <a:pPr algn="ctr"/>
              <a:r>
                <a:rPr lang="en-AU" sz="1400" dirty="0" smtClean="0">
                  <a:solidFill>
                    <a:srgbClr val="FFFFFF"/>
                  </a:solidFill>
                </a:rPr>
                <a:t>Unisys Component Enabler</a:t>
              </a:r>
              <a:endParaRPr lang="en-AU" sz="1400" dirty="0">
                <a:solidFill>
                  <a:srgbClr val="FFFFFF"/>
                </a:solidFill>
              </a:endParaRPr>
            </a:p>
          </p:txBody>
        </p:sp>
        <p:sp>
          <p:nvSpPr>
            <p:cNvPr id="36" name="Rectangle 35"/>
            <p:cNvSpPr/>
            <p:nvPr/>
          </p:nvSpPr>
          <p:spPr>
            <a:xfrm>
              <a:off x="4943475" y="3600449"/>
              <a:ext cx="3286125" cy="1263781"/>
            </a:xfrm>
            <a:prstGeom prst="rect">
              <a:avLst/>
            </a:prstGeom>
            <a:solidFill>
              <a:srgbClr val="945F5F"/>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dirty="0"/>
            </a:p>
          </p:txBody>
        </p:sp>
        <p:sp>
          <p:nvSpPr>
            <p:cNvPr id="37" name="TextBox 36"/>
            <p:cNvSpPr txBox="1"/>
            <p:nvPr/>
          </p:nvSpPr>
          <p:spPr>
            <a:xfrm>
              <a:off x="5095875" y="3609976"/>
              <a:ext cx="2924175" cy="307777"/>
            </a:xfrm>
            <a:prstGeom prst="rect">
              <a:avLst/>
            </a:prstGeom>
            <a:noFill/>
          </p:spPr>
          <p:txBody>
            <a:bodyPr wrap="square" rtlCol="0">
              <a:spAutoFit/>
            </a:bodyPr>
            <a:lstStyle/>
            <a:p>
              <a:pPr algn="ctr"/>
              <a:r>
                <a:rPr lang="en-AU" sz="1400" dirty="0" smtClean="0">
                  <a:solidFill>
                    <a:srgbClr val="FFFFFF"/>
                  </a:solidFill>
                </a:rPr>
                <a:t>IIS</a:t>
              </a:r>
              <a:endParaRPr lang="en-AU" sz="1400" dirty="0">
                <a:solidFill>
                  <a:srgbClr val="FFFFFF"/>
                </a:solidFill>
              </a:endParaRPr>
            </a:p>
          </p:txBody>
        </p:sp>
        <p:sp>
          <p:nvSpPr>
            <p:cNvPr id="38" name="Flowchart: Magnetic Disk 37"/>
            <p:cNvSpPr/>
            <p:nvPr/>
          </p:nvSpPr>
          <p:spPr>
            <a:xfrm>
              <a:off x="5761037" y="5761038"/>
              <a:ext cx="1658937" cy="858837"/>
            </a:xfrm>
            <a:prstGeom prst="flowChartMagneticDisk">
              <a:avLst/>
            </a:prstGeom>
            <a:gradFill flip="none" rotWithShape="1">
              <a:gsLst>
                <a:gs pos="0">
                  <a:srgbClr val="ADC5AB">
                    <a:shade val="30000"/>
                    <a:satMod val="115000"/>
                  </a:srgbClr>
                </a:gs>
                <a:gs pos="50000">
                  <a:srgbClr val="ADC5AB">
                    <a:shade val="67500"/>
                    <a:satMod val="115000"/>
                  </a:srgbClr>
                </a:gs>
                <a:gs pos="100000">
                  <a:srgbClr val="ADC5AB">
                    <a:shade val="100000"/>
                    <a:satMod val="115000"/>
                  </a:srgbClr>
                </a:gs>
              </a:gsLst>
              <a:path path="circle">
                <a:fillToRect l="100000" t="100000"/>
              </a:path>
              <a:tileRect r="-100000" b="-100000"/>
            </a:gradFill>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US" dirty="0"/>
            </a:p>
          </p:txBody>
        </p:sp>
        <p:sp>
          <p:nvSpPr>
            <p:cNvPr id="39" name="Text Box 69"/>
            <p:cNvSpPr txBox="1">
              <a:spLocks noChangeArrowheads="1"/>
            </p:cNvSpPr>
            <p:nvPr/>
          </p:nvSpPr>
          <p:spPr bwMode="auto">
            <a:xfrm>
              <a:off x="6065838" y="6045200"/>
              <a:ext cx="1082348" cy="577081"/>
            </a:xfrm>
            <a:prstGeom prst="rect">
              <a:avLst/>
            </a:prstGeom>
            <a:noFill/>
            <a:ln w="38100">
              <a:noFill/>
              <a:miter lim="800000"/>
              <a:headEnd/>
              <a:tailEnd/>
            </a:ln>
          </p:spPr>
          <p:txBody>
            <a:bodyPr wrap="none">
              <a:spAutoFit/>
            </a:bodyPr>
            <a:lstStyle/>
            <a:p>
              <a:pPr eaLnBrk="0" hangingPunct="0"/>
              <a:r>
                <a:rPr lang="en-GB" sz="1050" dirty="0" smtClean="0">
                  <a:solidFill>
                    <a:srgbClr val="FFFFFF"/>
                  </a:solidFill>
                </a:rPr>
                <a:t>Generated</a:t>
              </a:r>
            </a:p>
            <a:p>
              <a:pPr eaLnBrk="0" hangingPunct="0"/>
              <a:r>
                <a:rPr lang="en-GB" sz="1050" dirty="0" smtClean="0">
                  <a:solidFill>
                    <a:srgbClr val="FFFFFF"/>
                  </a:solidFill>
                </a:rPr>
                <a:t>Ispec Views &amp;</a:t>
              </a:r>
            </a:p>
            <a:p>
              <a:pPr eaLnBrk="0" hangingPunct="0"/>
              <a:r>
                <a:rPr lang="en-GB" sz="1050" dirty="0" smtClean="0">
                  <a:solidFill>
                    <a:srgbClr val="FFFFFF"/>
                  </a:solidFill>
                </a:rPr>
                <a:t>View Models</a:t>
              </a:r>
            </a:p>
          </p:txBody>
        </p:sp>
        <p:sp>
          <p:nvSpPr>
            <p:cNvPr id="40" name="Text Box 69"/>
            <p:cNvSpPr txBox="1">
              <a:spLocks noChangeArrowheads="1"/>
            </p:cNvSpPr>
            <p:nvPr/>
          </p:nvSpPr>
          <p:spPr bwMode="auto">
            <a:xfrm>
              <a:off x="674688" y="6035675"/>
              <a:ext cx="1082348" cy="577081"/>
            </a:xfrm>
            <a:prstGeom prst="rect">
              <a:avLst/>
            </a:prstGeom>
            <a:noFill/>
            <a:ln w="38100">
              <a:noFill/>
              <a:miter lim="800000"/>
              <a:headEnd/>
              <a:tailEnd/>
            </a:ln>
          </p:spPr>
          <p:txBody>
            <a:bodyPr wrap="none">
              <a:spAutoFit/>
            </a:bodyPr>
            <a:lstStyle/>
            <a:p>
              <a:pPr eaLnBrk="0" hangingPunct="0"/>
              <a:r>
                <a:rPr lang="en-GB" sz="1050" dirty="0" smtClean="0">
                  <a:solidFill>
                    <a:srgbClr val="FFFFFF"/>
                  </a:solidFill>
                </a:rPr>
                <a:t>Downloaded</a:t>
              </a:r>
            </a:p>
            <a:p>
              <a:pPr eaLnBrk="0" hangingPunct="0"/>
              <a:r>
                <a:rPr lang="en-GB" sz="1050" dirty="0" smtClean="0">
                  <a:solidFill>
                    <a:srgbClr val="FFFFFF"/>
                  </a:solidFill>
                </a:rPr>
                <a:t>Ispec Views &amp;</a:t>
              </a:r>
            </a:p>
            <a:p>
              <a:pPr eaLnBrk="0" hangingPunct="0"/>
              <a:r>
                <a:rPr lang="en-GB" sz="1050" dirty="0" smtClean="0">
                  <a:solidFill>
                    <a:srgbClr val="FFFFFF"/>
                  </a:solidFill>
                </a:rPr>
                <a:t>View Models</a:t>
              </a:r>
            </a:p>
          </p:txBody>
        </p:sp>
        <p:sp>
          <p:nvSpPr>
            <p:cNvPr id="41" name="Rectangle 40"/>
            <p:cNvSpPr/>
            <p:nvPr/>
          </p:nvSpPr>
          <p:spPr>
            <a:xfrm>
              <a:off x="489223" y="4238625"/>
              <a:ext cx="1542382" cy="1019175"/>
            </a:xfrm>
            <a:prstGeom prst="rect">
              <a:avLst/>
            </a:prstGeom>
            <a:solidFill>
              <a:schemeClr val="accent1"/>
            </a:solidFill>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dirty="0"/>
            </a:p>
          </p:txBody>
        </p:sp>
        <p:sp>
          <p:nvSpPr>
            <p:cNvPr id="42" name="Rectangle 41"/>
            <p:cNvSpPr/>
            <p:nvPr/>
          </p:nvSpPr>
          <p:spPr>
            <a:xfrm>
              <a:off x="2034793" y="4238625"/>
              <a:ext cx="1543049" cy="1019175"/>
            </a:xfrm>
            <a:prstGeom prst="rect">
              <a:avLst/>
            </a:prstGeom>
            <a:solidFill>
              <a:schemeClr val="accent1"/>
            </a:solidFill>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dirty="0"/>
            </a:p>
          </p:txBody>
        </p:sp>
        <p:sp>
          <p:nvSpPr>
            <p:cNvPr id="43" name="TextBox 42"/>
            <p:cNvSpPr txBox="1"/>
            <p:nvPr/>
          </p:nvSpPr>
          <p:spPr>
            <a:xfrm>
              <a:off x="479697" y="4238625"/>
              <a:ext cx="1809750" cy="1015663"/>
            </a:xfrm>
            <a:prstGeom prst="rect">
              <a:avLst/>
            </a:prstGeom>
            <a:noFill/>
          </p:spPr>
          <p:txBody>
            <a:bodyPr wrap="square" rtlCol="0">
              <a:spAutoFit/>
            </a:bodyPr>
            <a:lstStyle/>
            <a:p>
              <a:r>
                <a:rPr lang="en-AU" sz="1200" dirty="0" smtClean="0">
                  <a:solidFill>
                    <a:srgbClr val="FFFFFF"/>
                  </a:solidFill>
                </a:rPr>
                <a:t>Views Navigation</a:t>
              </a:r>
            </a:p>
            <a:p>
              <a:pPr marL="85725" indent="-85725">
                <a:buFont typeface="Arial" pitchFamily="34" charset="0"/>
                <a:buChar char="•"/>
              </a:pPr>
              <a:r>
                <a:rPr lang="en-AU" sz="1200" dirty="0" smtClean="0">
                  <a:solidFill>
                    <a:srgbClr val="FFFFFF"/>
                  </a:solidFill>
                </a:rPr>
                <a:t>Forms Download</a:t>
              </a:r>
            </a:p>
            <a:p>
              <a:pPr marL="85725" indent="-85725">
                <a:buFont typeface="Arial" pitchFamily="34" charset="0"/>
                <a:buChar char="•"/>
              </a:pPr>
              <a:r>
                <a:rPr lang="en-AU" sz="1200" dirty="0" smtClean="0">
                  <a:solidFill>
                    <a:srgbClr val="FFFFFF"/>
                  </a:solidFill>
                </a:rPr>
                <a:t>Forms Display</a:t>
              </a:r>
            </a:p>
            <a:p>
              <a:pPr marL="85725" indent="-85725">
                <a:buFont typeface="Arial" pitchFamily="34" charset="0"/>
                <a:buChar char="•"/>
              </a:pPr>
              <a:r>
                <a:rPr lang="en-AU" sz="1200" dirty="0" smtClean="0">
                  <a:solidFill>
                    <a:srgbClr val="FFFFFF"/>
                  </a:solidFill>
                </a:rPr>
                <a:t>Event Handling</a:t>
              </a:r>
            </a:p>
            <a:p>
              <a:pPr marL="85725" indent="-85725">
                <a:buFont typeface="Arial" pitchFamily="34" charset="0"/>
                <a:buChar char="•"/>
              </a:pPr>
              <a:r>
                <a:rPr lang="en-AU" sz="1200" dirty="0" smtClean="0">
                  <a:solidFill>
                    <a:srgbClr val="FFFFFF"/>
                  </a:solidFill>
                </a:rPr>
                <a:t>Multiple Ispecs</a:t>
              </a:r>
              <a:endParaRPr lang="en-AU" sz="1200" dirty="0">
                <a:solidFill>
                  <a:srgbClr val="FFFFFF"/>
                </a:solidFill>
              </a:endParaRPr>
            </a:p>
          </p:txBody>
        </p:sp>
        <p:sp>
          <p:nvSpPr>
            <p:cNvPr id="44" name="TextBox 43"/>
            <p:cNvSpPr txBox="1"/>
            <p:nvPr/>
          </p:nvSpPr>
          <p:spPr>
            <a:xfrm>
              <a:off x="2006216" y="4238625"/>
              <a:ext cx="1609726" cy="1015663"/>
            </a:xfrm>
            <a:prstGeom prst="rect">
              <a:avLst/>
            </a:prstGeom>
            <a:noFill/>
            <a:effectLst/>
          </p:spPr>
          <p:txBody>
            <a:bodyPr wrap="square" rtlCol="0">
              <a:spAutoFit/>
            </a:bodyPr>
            <a:lstStyle/>
            <a:p>
              <a:r>
                <a:rPr lang="en-AU" sz="1200" dirty="0" smtClean="0">
                  <a:solidFill>
                    <a:srgbClr val="FFFFFF"/>
                  </a:solidFill>
                </a:rPr>
                <a:t>CE Proxy</a:t>
              </a:r>
            </a:p>
            <a:p>
              <a:pPr marL="85725" indent="-85725">
                <a:buFont typeface="Arial" pitchFamily="34" charset="0"/>
                <a:buChar char="•"/>
              </a:pPr>
              <a:r>
                <a:rPr lang="en-AU" sz="1200" dirty="0" smtClean="0">
                  <a:solidFill>
                    <a:srgbClr val="FFFFFF"/>
                  </a:solidFill>
                </a:rPr>
                <a:t>Connect/Transact</a:t>
              </a:r>
            </a:p>
            <a:p>
              <a:pPr marL="85725" indent="-85725">
                <a:buFont typeface="Arial" pitchFamily="34" charset="0"/>
                <a:buChar char="•"/>
              </a:pPr>
              <a:r>
                <a:rPr lang="en-AU" sz="1200" dirty="0" smtClean="0">
                  <a:solidFill>
                    <a:srgbClr val="FFFFFF"/>
                  </a:solidFill>
                </a:rPr>
                <a:t>Ispec Model</a:t>
              </a:r>
            </a:p>
            <a:p>
              <a:pPr marL="85725" indent="-85725">
                <a:buFont typeface="Arial" pitchFamily="34" charset="0"/>
                <a:buChar char="•"/>
              </a:pPr>
              <a:r>
                <a:rPr lang="en-AU" sz="1200" dirty="0" smtClean="0">
                  <a:solidFill>
                    <a:srgbClr val="FFFFFF"/>
                  </a:solidFill>
                </a:rPr>
                <a:t>List data</a:t>
              </a:r>
            </a:p>
            <a:p>
              <a:pPr marL="85725" indent="-85725">
                <a:buFont typeface="Arial" pitchFamily="34" charset="0"/>
                <a:buChar char="•"/>
              </a:pPr>
              <a:r>
                <a:rPr lang="en-AU" sz="1200" dirty="0" smtClean="0">
                  <a:solidFill>
                    <a:srgbClr val="FFFFFF"/>
                  </a:solidFill>
                </a:rPr>
                <a:t>Status Line</a:t>
              </a:r>
            </a:p>
          </p:txBody>
        </p:sp>
        <p:sp>
          <p:nvSpPr>
            <p:cNvPr id="59" name="Rectangle 58"/>
            <p:cNvSpPr/>
            <p:nvPr/>
          </p:nvSpPr>
          <p:spPr>
            <a:xfrm>
              <a:off x="3148553" y="6038851"/>
              <a:ext cx="2003195" cy="361950"/>
            </a:xfrm>
            <a:prstGeom prst="rect">
              <a:avLst/>
            </a:prstGeom>
            <a:solidFill>
              <a:srgbClr val="FFFFFF"/>
            </a:solidFill>
            <a:ln>
              <a:solidFill>
                <a:srgbClr val="89A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4" name="Text Box 69"/>
            <p:cNvSpPr txBox="1">
              <a:spLocks noChangeArrowheads="1"/>
            </p:cNvSpPr>
            <p:nvPr/>
          </p:nvSpPr>
          <p:spPr bwMode="auto">
            <a:xfrm>
              <a:off x="3134430" y="6083300"/>
              <a:ext cx="2031475" cy="276999"/>
            </a:xfrm>
            <a:prstGeom prst="rect">
              <a:avLst/>
            </a:prstGeom>
            <a:noFill/>
            <a:ln w="38100">
              <a:noFill/>
              <a:miter lim="800000"/>
              <a:headEnd/>
              <a:tailEnd/>
            </a:ln>
          </p:spPr>
          <p:txBody>
            <a:bodyPr wrap="square">
              <a:spAutoFit/>
            </a:bodyPr>
            <a:lstStyle/>
            <a:p>
              <a:pPr algn="ctr" eaLnBrk="0" hangingPunct="0"/>
              <a:r>
                <a:rPr lang="en-GB" sz="1200" b="1" dirty="0" smtClean="0">
                  <a:solidFill>
                    <a:srgbClr val="808080"/>
                  </a:solidFill>
                </a:rPr>
                <a:t>Views/Forms Download</a:t>
              </a:r>
            </a:p>
          </p:txBody>
        </p:sp>
        <p:sp>
          <p:nvSpPr>
            <p:cNvPr id="54" name="Up-Down Arrow 53"/>
            <p:cNvSpPr/>
            <p:nvPr/>
          </p:nvSpPr>
          <p:spPr>
            <a:xfrm>
              <a:off x="6484645" y="5470891"/>
              <a:ext cx="201691" cy="297009"/>
            </a:xfrm>
            <a:prstGeom prst="upDownArrow">
              <a:avLst/>
            </a:prstGeom>
            <a:solidFill>
              <a:srgbClr val="ADC5AB"/>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dirty="0"/>
            </a:p>
          </p:txBody>
        </p:sp>
        <p:sp>
          <p:nvSpPr>
            <p:cNvPr id="55" name="Up-Down Arrow 54"/>
            <p:cNvSpPr/>
            <p:nvPr/>
          </p:nvSpPr>
          <p:spPr>
            <a:xfrm>
              <a:off x="1092928" y="5470325"/>
              <a:ext cx="201691" cy="297009"/>
            </a:xfrm>
            <a:prstGeom prst="upDownArrow">
              <a:avLst/>
            </a:prstGeom>
            <a:solidFill>
              <a:srgbClr val="ADC5AB"/>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dirty="0"/>
            </a:p>
          </p:txBody>
        </p:sp>
        <p:sp>
          <p:nvSpPr>
            <p:cNvPr id="56" name="Text Box 69"/>
            <p:cNvSpPr txBox="1">
              <a:spLocks noChangeArrowheads="1"/>
            </p:cNvSpPr>
            <p:nvPr/>
          </p:nvSpPr>
          <p:spPr bwMode="auto">
            <a:xfrm>
              <a:off x="512763" y="5778500"/>
              <a:ext cx="1373187" cy="253916"/>
            </a:xfrm>
            <a:prstGeom prst="rect">
              <a:avLst/>
            </a:prstGeom>
            <a:noFill/>
            <a:ln w="38100">
              <a:noFill/>
              <a:miter lim="800000"/>
              <a:headEnd/>
              <a:tailEnd/>
            </a:ln>
          </p:spPr>
          <p:txBody>
            <a:bodyPr wrap="square">
              <a:spAutoFit/>
            </a:bodyPr>
            <a:lstStyle/>
            <a:p>
              <a:pPr algn="ctr" eaLnBrk="0" hangingPunct="0"/>
              <a:r>
                <a:rPr lang="en-GB" sz="1050" dirty="0" smtClean="0">
                  <a:solidFill>
                    <a:srgbClr val="FFFFFF"/>
                  </a:solidFill>
                </a:rPr>
                <a:t>Local Storage</a:t>
              </a:r>
            </a:p>
          </p:txBody>
        </p:sp>
        <p:grpSp>
          <p:nvGrpSpPr>
            <p:cNvPr id="145" name="Group 144"/>
            <p:cNvGrpSpPr/>
            <p:nvPr/>
          </p:nvGrpSpPr>
          <p:grpSpPr>
            <a:xfrm>
              <a:off x="3771900" y="3905250"/>
              <a:ext cx="1095374" cy="638174"/>
              <a:chOff x="3771900" y="3905250"/>
              <a:chExt cx="1095374" cy="638174"/>
            </a:xfrm>
          </p:grpSpPr>
          <p:sp>
            <p:nvSpPr>
              <p:cNvPr id="142" name="Left Arrow 141"/>
              <p:cNvSpPr/>
              <p:nvPr/>
            </p:nvSpPr>
            <p:spPr>
              <a:xfrm>
                <a:off x="3771900" y="3905250"/>
                <a:ext cx="1085849" cy="266699"/>
              </a:xfrm>
              <a:prstGeom prst="leftArrow">
                <a:avLst/>
              </a:prstGeom>
              <a:solidFill>
                <a:srgbClr val="ADC5AB"/>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dirty="0"/>
              </a:p>
            </p:txBody>
          </p:sp>
          <p:sp>
            <p:nvSpPr>
              <p:cNvPr id="143" name="Left Arrow 142"/>
              <p:cNvSpPr/>
              <p:nvPr/>
            </p:nvSpPr>
            <p:spPr>
              <a:xfrm flipH="1">
                <a:off x="3781425" y="4276725"/>
                <a:ext cx="1085849" cy="266699"/>
              </a:xfrm>
              <a:prstGeom prst="leftArrow">
                <a:avLst/>
              </a:prstGeom>
              <a:solidFill>
                <a:srgbClr val="ADC5AB"/>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dirty="0"/>
              </a:p>
            </p:txBody>
          </p:sp>
          <p:sp>
            <p:nvSpPr>
              <p:cNvPr id="144" name="Text Box 69"/>
              <p:cNvSpPr txBox="1">
                <a:spLocks noChangeArrowheads="1"/>
              </p:cNvSpPr>
              <p:nvPr/>
            </p:nvSpPr>
            <p:spPr bwMode="auto">
              <a:xfrm>
                <a:off x="3836988" y="4092575"/>
                <a:ext cx="960519" cy="276999"/>
              </a:xfrm>
              <a:prstGeom prst="rect">
                <a:avLst/>
              </a:prstGeom>
              <a:noFill/>
              <a:ln w="38100">
                <a:noFill/>
                <a:miter lim="800000"/>
                <a:headEnd/>
                <a:tailEnd/>
              </a:ln>
            </p:spPr>
            <p:txBody>
              <a:bodyPr wrap="none">
                <a:spAutoFit/>
              </a:bodyPr>
              <a:lstStyle/>
              <a:p>
                <a:pPr eaLnBrk="0" hangingPunct="0"/>
                <a:r>
                  <a:rPr lang="en-GB" sz="1200" dirty="0" smtClean="0"/>
                  <a:t>Data Items</a:t>
                </a:r>
              </a:p>
            </p:txBody>
          </p:sp>
        </p:grpSp>
        <p:sp>
          <p:nvSpPr>
            <p:cNvPr id="34" name="Rectangle 33"/>
            <p:cNvSpPr/>
            <p:nvPr/>
          </p:nvSpPr>
          <p:spPr>
            <a:xfrm>
              <a:off x="5010346" y="3914776"/>
              <a:ext cx="3148553" cy="850474"/>
            </a:xfrm>
            <a:prstGeom prst="rect">
              <a:avLst/>
            </a:prstGeom>
            <a:solidFill>
              <a:schemeClr val="accent1">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dirty="0"/>
            </a:p>
          </p:txBody>
        </p:sp>
        <p:sp>
          <p:nvSpPr>
            <p:cNvPr id="35" name="TextBox 34"/>
            <p:cNvSpPr txBox="1"/>
            <p:nvPr/>
          </p:nvSpPr>
          <p:spPr>
            <a:xfrm>
              <a:off x="5200649" y="3933825"/>
              <a:ext cx="2914651" cy="307777"/>
            </a:xfrm>
            <a:prstGeom prst="rect">
              <a:avLst/>
            </a:prstGeom>
            <a:noFill/>
          </p:spPr>
          <p:txBody>
            <a:bodyPr wrap="square" rtlCol="0">
              <a:spAutoFit/>
            </a:bodyPr>
            <a:lstStyle/>
            <a:p>
              <a:pPr algn="ctr"/>
              <a:r>
                <a:rPr lang="en-AU" sz="1400" dirty="0" smtClean="0">
                  <a:solidFill>
                    <a:srgbClr val="FFFFFF"/>
                  </a:solidFill>
                </a:rPr>
                <a:t>CTC Silverlight CE Services</a:t>
              </a:r>
              <a:endParaRPr lang="en-AU" sz="1400" dirty="0">
                <a:solidFill>
                  <a:srgbClr val="FFFFFF"/>
                </a:solidFill>
              </a:endParaRPr>
            </a:p>
          </p:txBody>
        </p:sp>
        <p:sp>
          <p:nvSpPr>
            <p:cNvPr id="46" name="Rectangle 45"/>
            <p:cNvSpPr/>
            <p:nvPr/>
          </p:nvSpPr>
          <p:spPr>
            <a:xfrm>
              <a:off x="5033916" y="4238626"/>
              <a:ext cx="1319750" cy="495299"/>
            </a:xfrm>
            <a:prstGeom prst="rect">
              <a:avLst/>
            </a:prstGeom>
            <a:solidFill>
              <a:schemeClr val="accent1"/>
            </a:solidFill>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dirty="0"/>
            </a:p>
          </p:txBody>
        </p:sp>
        <p:sp>
          <p:nvSpPr>
            <p:cNvPr id="47" name="TextBox 46"/>
            <p:cNvSpPr txBox="1"/>
            <p:nvPr/>
          </p:nvSpPr>
          <p:spPr>
            <a:xfrm>
              <a:off x="5181896" y="4267200"/>
              <a:ext cx="838201" cy="461665"/>
            </a:xfrm>
            <a:prstGeom prst="rect">
              <a:avLst/>
            </a:prstGeom>
            <a:noFill/>
          </p:spPr>
          <p:txBody>
            <a:bodyPr wrap="square" rtlCol="0">
              <a:spAutoFit/>
            </a:bodyPr>
            <a:lstStyle/>
            <a:p>
              <a:r>
                <a:rPr lang="en-AU" sz="1200" dirty="0" smtClean="0">
                  <a:solidFill>
                    <a:srgbClr val="FFFFFF"/>
                  </a:solidFill>
                </a:rPr>
                <a:t>Session State</a:t>
              </a:r>
            </a:p>
          </p:txBody>
        </p:sp>
        <p:sp>
          <p:nvSpPr>
            <p:cNvPr id="48" name="Rectangle 47"/>
            <p:cNvSpPr/>
            <p:nvPr/>
          </p:nvSpPr>
          <p:spPr>
            <a:xfrm>
              <a:off x="6357789" y="4238626"/>
              <a:ext cx="1762125" cy="495299"/>
            </a:xfrm>
            <a:prstGeom prst="rect">
              <a:avLst/>
            </a:prstGeom>
            <a:solidFill>
              <a:schemeClr val="accent1"/>
            </a:solidFill>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dirty="0"/>
            </a:p>
          </p:txBody>
        </p:sp>
        <p:sp>
          <p:nvSpPr>
            <p:cNvPr id="49" name="TextBox 48"/>
            <p:cNvSpPr txBox="1"/>
            <p:nvPr/>
          </p:nvSpPr>
          <p:spPr>
            <a:xfrm>
              <a:off x="6529238" y="4267200"/>
              <a:ext cx="1381126" cy="461665"/>
            </a:xfrm>
            <a:prstGeom prst="rect">
              <a:avLst/>
            </a:prstGeom>
            <a:noFill/>
          </p:spPr>
          <p:txBody>
            <a:bodyPr wrap="square" rtlCol="0">
              <a:spAutoFit/>
            </a:bodyPr>
            <a:lstStyle/>
            <a:p>
              <a:r>
                <a:rPr lang="en-AU" sz="1200" dirty="0" smtClean="0">
                  <a:solidFill>
                    <a:srgbClr val="FFFFFF"/>
                  </a:solidFill>
                </a:rPr>
                <a:t>Host</a:t>
              </a:r>
            </a:p>
            <a:p>
              <a:r>
                <a:rPr lang="en-AU" sz="1200" dirty="0" smtClean="0">
                  <a:solidFill>
                    <a:srgbClr val="FFFFFF"/>
                  </a:solidFill>
                </a:rPr>
                <a:t>Communication</a:t>
              </a:r>
            </a:p>
          </p:txBody>
        </p:sp>
        <p:sp>
          <p:nvSpPr>
            <p:cNvPr id="50" name="Down Arrow 49"/>
            <p:cNvSpPr/>
            <p:nvPr/>
          </p:nvSpPr>
          <p:spPr>
            <a:xfrm>
              <a:off x="6581775" y="4736594"/>
              <a:ext cx="200025" cy="195099"/>
            </a:xfrm>
            <a:prstGeom prst="downArrow">
              <a:avLst/>
            </a:prstGeom>
            <a:solidFill>
              <a:srgbClr val="ADC5AB"/>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dirty="0"/>
            </a:p>
          </p:txBody>
        </p:sp>
        <p:sp>
          <p:nvSpPr>
            <p:cNvPr id="51" name="Down Arrow 50"/>
            <p:cNvSpPr/>
            <p:nvPr/>
          </p:nvSpPr>
          <p:spPr>
            <a:xfrm flipV="1">
              <a:off x="7688414" y="4731201"/>
              <a:ext cx="200025" cy="200492"/>
            </a:xfrm>
            <a:prstGeom prst="downArrow">
              <a:avLst/>
            </a:prstGeom>
            <a:solidFill>
              <a:srgbClr val="ADC5AB"/>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AU" dirty="0"/>
            </a:p>
          </p:txBody>
        </p:sp>
      </p:grpSp>
      <p:grpSp>
        <p:nvGrpSpPr>
          <p:cNvPr id="65" name="Group 64"/>
          <p:cNvGrpSpPr/>
          <p:nvPr/>
        </p:nvGrpSpPr>
        <p:grpSpPr>
          <a:xfrm>
            <a:off x="687600" y="1876425"/>
            <a:ext cx="7982135" cy="2371725"/>
            <a:chOff x="685800" y="504825"/>
            <a:chExt cx="7982135" cy="2371725"/>
          </a:xfrm>
        </p:grpSpPr>
        <p:cxnSp>
          <p:nvCxnSpPr>
            <p:cNvPr id="66" name="Straight Connector 65"/>
            <p:cNvCxnSpPr/>
            <p:nvPr/>
          </p:nvCxnSpPr>
          <p:spPr>
            <a:xfrm>
              <a:off x="2476500" y="952500"/>
              <a:ext cx="876300" cy="838200"/>
            </a:xfrm>
            <a:prstGeom prst="line">
              <a:avLst/>
            </a:prstGeom>
          </p:spPr>
          <p:style>
            <a:lnRef idx="3">
              <a:schemeClr val="accent5"/>
            </a:lnRef>
            <a:fillRef idx="0">
              <a:schemeClr val="accent5"/>
            </a:fillRef>
            <a:effectRef idx="2">
              <a:schemeClr val="accent5"/>
            </a:effectRef>
            <a:fontRef idx="minor">
              <a:schemeClr val="tx1"/>
            </a:fontRef>
          </p:style>
        </p:cxnSp>
        <p:cxnSp>
          <p:nvCxnSpPr>
            <p:cNvPr id="67" name="Straight Connector 66"/>
            <p:cNvCxnSpPr/>
            <p:nvPr/>
          </p:nvCxnSpPr>
          <p:spPr>
            <a:xfrm>
              <a:off x="1933575" y="1457325"/>
              <a:ext cx="1304925" cy="419100"/>
            </a:xfrm>
            <a:prstGeom prst="line">
              <a:avLst/>
            </a:prstGeom>
          </p:spPr>
          <p:style>
            <a:lnRef idx="3">
              <a:schemeClr val="accent5"/>
            </a:lnRef>
            <a:fillRef idx="0">
              <a:schemeClr val="accent5"/>
            </a:fillRef>
            <a:effectRef idx="2">
              <a:schemeClr val="accent5"/>
            </a:effectRef>
            <a:fontRef idx="minor">
              <a:schemeClr val="tx1"/>
            </a:fontRef>
          </p:style>
        </p:cxnSp>
        <p:cxnSp>
          <p:nvCxnSpPr>
            <p:cNvPr id="68" name="Straight Connector 67"/>
            <p:cNvCxnSpPr/>
            <p:nvPr/>
          </p:nvCxnSpPr>
          <p:spPr>
            <a:xfrm>
              <a:off x="1514475" y="1885950"/>
              <a:ext cx="1724025" cy="152400"/>
            </a:xfrm>
            <a:prstGeom prst="line">
              <a:avLst/>
            </a:prstGeom>
          </p:spPr>
          <p:style>
            <a:lnRef idx="3">
              <a:schemeClr val="accent5"/>
            </a:lnRef>
            <a:fillRef idx="0">
              <a:schemeClr val="accent5"/>
            </a:fillRef>
            <a:effectRef idx="2">
              <a:schemeClr val="accent5"/>
            </a:effectRef>
            <a:fontRef idx="minor">
              <a:schemeClr val="tx1"/>
            </a:fontRef>
          </p:style>
        </p:cxnSp>
        <p:cxnSp>
          <p:nvCxnSpPr>
            <p:cNvPr id="69" name="Straight Connector 68"/>
            <p:cNvCxnSpPr/>
            <p:nvPr/>
          </p:nvCxnSpPr>
          <p:spPr>
            <a:xfrm flipV="1">
              <a:off x="1866900" y="2105026"/>
              <a:ext cx="1323975" cy="342899"/>
            </a:xfrm>
            <a:prstGeom prst="line">
              <a:avLst/>
            </a:prstGeom>
          </p:spPr>
          <p:style>
            <a:lnRef idx="3">
              <a:schemeClr val="accent5"/>
            </a:lnRef>
            <a:fillRef idx="0">
              <a:schemeClr val="accent5"/>
            </a:fillRef>
            <a:effectRef idx="2">
              <a:schemeClr val="accent5"/>
            </a:effectRef>
            <a:fontRef idx="minor">
              <a:schemeClr val="tx1"/>
            </a:fontRef>
          </p:style>
        </p:cxnSp>
        <p:cxnSp>
          <p:nvCxnSpPr>
            <p:cNvPr id="70" name="Straight Connector 69"/>
            <p:cNvCxnSpPr/>
            <p:nvPr/>
          </p:nvCxnSpPr>
          <p:spPr>
            <a:xfrm rot="10800000">
              <a:off x="4514852" y="2085978"/>
              <a:ext cx="1200148" cy="9523"/>
            </a:xfrm>
            <a:prstGeom prst="line">
              <a:avLst/>
            </a:prstGeom>
          </p:spPr>
          <p:style>
            <a:lnRef idx="3">
              <a:schemeClr val="accent5"/>
            </a:lnRef>
            <a:fillRef idx="0">
              <a:schemeClr val="accent5"/>
            </a:fillRef>
            <a:effectRef idx="2">
              <a:schemeClr val="accent5"/>
            </a:effectRef>
            <a:fontRef idx="minor">
              <a:schemeClr val="tx1"/>
            </a:fontRef>
          </p:style>
        </p:cxnSp>
        <p:pic>
          <p:nvPicPr>
            <p:cNvPr id="71" name="Picture 2" descr="C:\Users\Niels\AppData\Local\Microsoft\Windows\Temporary Internet Files\Content.IE5\91BW93KL\j0441337[1].png"/>
            <p:cNvPicPr>
              <a:picLocks noChangeAspect="1" noChangeArrowheads="1"/>
            </p:cNvPicPr>
            <p:nvPr/>
          </p:nvPicPr>
          <p:blipFill>
            <a:blip r:embed="rId3" cstate="print"/>
            <a:srcRect/>
            <a:stretch>
              <a:fillRect/>
            </a:stretch>
          </p:blipFill>
          <p:spPr bwMode="auto">
            <a:xfrm>
              <a:off x="1638300" y="504825"/>
              <a:ext cx="952500" cy="952500"/>
            </a:xfrm>
            <a:prstGeom prst="rect">
              <a:avLst/>
            </a:prstGeom>
            <a:noFill/>
          </p:spPr>
        </p:pic>
        <p:sp>
          <p:nvSpPr>
            <p:cNvPr id="72" name="Line 12"/>
            <p:cNvSpPr>
              <a:spLocks noChangeShapeType="1"/>
            </p:cNvSpPr>
            <p:nvPr/>
          </p:nvSpPr>
          <p:spPr bwMode="auto">
            <a:xfrm rot="16200000">
              <a:off x="7050088" y="750888"/>
              <a:ext cx="0" cy="540000"/>
            </a:xfrm>
            <a:prstGeom prst="line">
              <a:avLst/>
            </a:prstGeom>
            <a:ln>
              <a:headEnd type="none" w="sm" len="sm"/>
              <a:tailEnd type="none" w="sm" len="sm"/>
            </a:ln>
          </p:spPr>
          <p:style>
            <a:lnRef idx="3">
              <a:schemeClr val="accent5"/>
            </a:lnRef>
            <a:fillRef idx="0">
              <a:schemeClr val="accent5"/>
            </a:fillRef>
            <a:effectRef idx="2">
              <a:schemeClr val="accent5"/>
            </a:effectRef>
            <a:fontRef idx="minor">
              <a:schemeClr val="tx1"/>
            </a:fontRef>
          </p:style>
          <p:txBody>
            <a:bodyPr wrap="none" anchor="ctr"/>
            <a:lstStyle/>
            <a:p>
              <a:endParaRPr lang="en-US" dirty="0"/>
            </a:p>
          </p:txBody>
        </p:sp>
        <p:sp>
          <p:nvSpPr>
            <p:cNvPr id="73" name="Line 13"/>
            <p:cNvSpPr>
              <a:spLocks noChangeShapeType="1"/>
            </p:cNvSpPr>
            <p:nvPr/>
          </p:nvSpPr>
          <p:spPr bwMode="auto">
            <a:xfrm rot="16200000">
              <a:off x="6557963" y="1916113"/>
              <a:ext cx="0" cy="406400"/>
            </a:xfrm>
            <a:prstGeom prst="line">
              <a:avLst/>
            </a:prstGeom>
            <a:ln>
              <a:headEnd type="none" w="sm" len="sm"/>
              <a:tailEnd type="none" w="sm" len="sm"/>
            </a:ln>
          </p:spPr>
          <p:style>
            <a:lnRef idx="3">
              <a:schemeClr val="accent5"/>
            </a:lnRef>
            <a:fillRef idx="0">
              <a:schemeClr val="accent5"/>
            </a:fillRef>
            <a:effectRef idx="2">
              <a:schemeClr val="accent5"/>
            </a:effectRef>
            <a:fontRef idx="minor">
              <a:schemeClr val="tx1"/>
            </a:fontRef>
          </p:style>
          <p:txBody>
            <a:bodyPr wrap="none" anchor="ctr"/>
            <a:lstStyle/>
            <a:p>
              <a:endParaRPr lang="en-US" dirty="0"/>
            </a:p>
          </p:txBody>
        </p:sp>
        <p:sp>
          <p:nvSpPr>
            <p:cNvPr id="74" name="Line 14"/>
            <p:cNvSpPr>
              <a:spLocks noChangeShapeType="1"/>
            </p:cNvSpPr>
            <p:nvPr/>
          </p:nvSpPr>
          <p:spPr bwMode="auto">
            <a:xfrm rot="16200000">
              <a:off x="5954714" y="1674813"/>
              <a:ext cx="1628775" cy="0"/>
            </a:xfrm>
            <a:prstGeom prst="line">
              <a:avLst/>
            </a:prstGeom>
            <a:ln>
              <a:headEnd type="none" w="sm" len="sm"/>
              <a:tailEnd type="none" w="sm" len="sm"/>
            </a:ln>
          </p:spPr>
          <p:style>
            <a:lnRef idx="3">
              <a:schemeClr val="accent5"/>
            </a:lnRef>
            <a:fillRef idx="0">
              <a:schemeClr val="accent5"/>
            </a:fillRef>
            <a:effectRef idx="2">
              <a:schemeClr val="accent5"/>
            </a:effectRef>
            <a:fontRef idx="minor">
              <a:schemeClr val="tx1"/>
            </a:fontRef>
          </p:style>
          <p:txBody>
            <a:bodyPr wrap="none" anchor="ctr"/>
            <a:lstStyle/>
            <a:p>
              <a:endParaRPr lang="en-US" dirty="0"/>
            </a:p>
          </p:txBody>
        </p:sp>
        <p:grpSp>
          <p:nvGrpSpPr>
            <p:cNvPr id="75" name="Group 15"/>
            <p:cNvGrpSpPr>
              <a:grpSpLocks/>
            </p:cNvGrpSpPr>
            <p:nvPr/>
          </p:nvGrpSpPr>
          <p:grpSpPr bwMode="auto">
            <a:xfrm>
              <a:off x="7107239" y="539746"/>
              <a:ext cx="1446213" cy="869952"/>
              <a:chOff x="1488" y="654"/>
              <a:chExt cx="1639" cy="721"/>
            </a:xfrm>
            <a:effectLst>
              <a:glow rad="63500">
                <a:schemeClr val="accent4">
                  <a:satMod val="175000"/>
                  <a:alpha val="40000"/>
                </a:schemeClr>
              </a:glow>
            </a:effectLst>
          </p:grpSpPr>
          <p:grpSp>
            <p:nvGrpSpPr>
              <p:cNvPr id="88" name="Group 16"/>
              <p:cNvGrpSpPr>
                <a:grpSpLocks/>
              </p:cNvGrpSpPr>
              <p:nvPr/>
            </p:nvGrpSpPr>
            <p:grpSpPr bwMode="auto">
              <a:xfrm>
                <a:off x="1488" y="708"/>
                <a:ext cx="373" cy="505"/>
                <a:chOff x="1488" y="708"/>
                <a:chExt cx="373" cy="505"/>
              </a:xfrm>
            </p:grpSpPr>
            <p:sp>
              <p:nvSpPr>
                <p:cNvPr id="139" name="Freeform 17"/>
                <p:cNvSpPr>
                  <a:spLocks/>
                </p:cNvSpPr>
                <p:nvPr/>
              </p:nvSpPr>
              <p:spPr bwMode="auto">
                <a:xfrm>
                  <a:off x="1488" y="708"/>
                  <a:ext cx="373" cy="505"/>
                </a:xfrm>
                <a:custGeom>
                  <a:avLst/>
                  <a:gdLst>
                    <a:gd name="T0" fmla="*/ 0 w 373"/>
                    <a:gd name="T1" fmla="*/ 0 h 505"/>
                    <a:gd name="T2" fmla="*/ 0 w 373"/>
                    <a:gd name="T3" fmla="*/ 420 h 505"/>
                    <a:gd name="T4" fmla="*/ 372 w 373"/>
                    <a:gd name="T5" fmla="*/ 504 h 505"/>
                    <a:gd name="T6" fmla="*/ 363 w 373"/>
                    <a:gd name="T7" fmla="*/ 36 h 505"/>
                    <a:gd name="T8" fmla="*/ 0 w 373"/>
                    <a:gd name="T9" fmla="*/ 0 h 505"/>
                    <a:gd name="T10" fmla="*/ 0 60000 65536"/>
                    <a:gd name="T11" fmla="*/ 0 60000 65536"/>
                    <a:gd name="T12" fmla="*/ 0 60000 65536"/>
                    <a:gd name="T13" fmla="*/ 0 60000 65536"/>
                    <a:gd name="T14" fmla="*/ 0 60000 65536"/>
                    <a:gd name="T15" fmla="*/ 0 w 373"/>
                    <a:gd name="T16" fmla="*/ 0 h 505"/>
                    <a:gd name="T17" fmla="*/ 373 w 373"/>
                    <a:gd name="T18" fmla="*/ 505 h 505"/>
                  </a:gdLst>
                  <a:ahLst/>
                  <a:cxnLst>
                    <a:cxn ang="T10">
                      <a:pos x="T0" y="T1"/>
                    </a:cxn>
                    <a:cxn ang="T11">
                      <a:pos x="T2" y="T3"/>
                    </a:cxn>
                    <a:cxn ang="T12">
                      <a:pos x="T4" y="T5"/>
                    </a:cxn>
                    <a:cxn ang="T13">
                      <a:pos x="T6" y="T7"/>
                    </a:cxn>
                    <a:cxn ang="T14">
                      <a:pos x="T8" y="T9"/>
                    </a:cxn>
                  </a:cxnLst>
                  <a:rect l="T15" t="T16" r="T17" b="T18"/>
                  <a:pathLst>
                    <a:path w="373" h="505">
                      <a:moveTo>
                        <a:pt x="0" y="0"/>
                      </a:moveTo>
                      <a:lnTo>
                        <a:pt x="0" y="420"/>
                      </a:lnTo>
                      <a:lnTo>
                        <a:pt x="372" y="504"/>
                      </a:lnTo>
                      <a:lnTo>
                        <a:pt x="363" y="36"/>
                      </a:lnTo>
                      <a:lnTo>
                        <a:pt x="0" y="0"/>
                      </a:lnTo>
                    </a:path>
                  </a:pathLst>
                </a:custGeom>
                <a:solidFill>
                  <a:srgbClr val="CECECE"/>
                </a:solidFill>
                <a:ln w="9525" cap="rnd">
                  <a:noFill/>
                  <a:round/>
                  <a:headEnd/>
                  <a:tailEnd/>
                </a:ln>
              </p:spPr>
              <p:txBody>
                <a:bodyPr/>
                <a:lstStyle/>
                <a:p>
                  <a:endParaRPr lang="en-US" dirty="0"/>
                </a:p>
              </p:txBody>
            </p:sp>
            <p:sp>
              <p:nvSpPr>
                <p:cNvPr id="140" name="Freeform 18"/>
                <p:cNvSpPr>
                  <a:spLocks/>
                </p:cNvSpPr>
                <p:nvPr/>
              </p:nvSpPr>
              <p:spPr bwMode="auto">
                <a:xfrm>
                  <a:off x="1488" y="708"/>
                  <a:ext cx="373" cy="505"/>
                </a:xfrm>
                <a:custGeom>
                  <a:avLst/>
                  <a:gdLst>
                    <a:gd name="T0" fmla="*/ 0 w 373"/>
                    <a:gd name="T1" fmla="*/ 0 h 505"/>
                    <a:gd name="T2" fmla="*/ 0 w 373"/>
                    <a:gd name="T3" fmla="*/ 420 h 505"/>
                    <a:gd name="T4" fmla="*/ 372 w 373"/>
                    <a:gd name="T5" fmla="*/ 504 h 505"/>
                    <a:gd name="T6" fmla="*/ 363 w 373"/>
                    <a:gd name="T7" fmla="*/ 36 h 505"/>
                    <a:gd name="T8" fmla="*/ 0 w 373"/>
                    <a:gd name="T9" fmla="*/ 0 h 505"/>
                    <a:gd name="T10" fmla="*/ 0 60000 65536"/>
                    <a:gd name="T11" fmla="*/ 0 60000 65536"/>
                    <a:gd name="T12" fmla="*/ 0 60000 65536"/>
                    <a:gd name="T13" fmla="*/ 0 60000 65536"/>
                    <a:gd name="T14" fmla="*/ 0 60000 65536"/>
                    <a:gd name="T15" fmla="*/ 0 w 373"/>
                    <a:gd name="T16" fmla="*/ 0 h 505"/>
                    <a:gd name="T17" fmla="*/ 373 w 373"/>
                    <a:gd name="T18" fmla="*/ 505 h 505"/>
                  </a:gdLst>
                  <a:ahLst/>
                  <a:cxnLst>
                    <a:cxn ang="T10">
                      <a:pos x="T0" y="T1"/>
                    </a:cxn>
                    <a:cxn ang="T11">
                      <a:pos x="T2" y="T3"/>
                    </a:cxn>
                    <a:cxn ang="T12">
                      <a:pos x="T4" y="T5"/>
                    </a:cxn>
                    <a:cxn ang="T13">
                      <a:pos x="T6" y="T7"/>
                    </a:cxn>
                    <a:cxn ang="T14">
                      <a:pos x="T8" y="T9"/>
                    </a:cxn>
                  </a:cxnLst>
                  <a:rect l="T15" t="T16" r="T17" b="T18"/>
                  <a:pathLst>
                    <a:path w="373" h="505">
                      <a:moveTo>
                        <a:pt x="0" y="0"/>
                      </a:moveTo>
                      <a:lnTo>
                        <a:pt x="0" y="420"/>
                      </a:lnTo>
                      <a:lnTo>
                        <a:pt x="372" y="504"/>
                      </a:lnTo>
                      <a:lnTo>
                        <a:pt x="363" y="36"/>
                      </a:lnTo>
                      <a:lnTo>
                        <a:pt x="0" y="0"/>
                      </a:lnTo>
                    </a:path>
                  </a:pathLst>
                </a:custGeom>
                <a:noFill/>
                <a:ln w="12700" cap="rnd">
                  <a:solidFill>
                    <a:srgbClr val="000000"/>
                  </a:solidFill>
                  <a:round/>
                  <a:headEnd type="none" w="sm" len="sm"/>
                  <a:tailEnd type="none" w="sm" len="sm"/>
                </a:ln>
              </p:spPr>
              <p:txBody>
                <a:bodyPr/>
                <a:lstStyle/>
                <a:p>
                  <a:endParaRPr lang="en-US" dirty="0"/>
                </a:p>
              </p:txBody>
            </p:sp>
          </p:grpSp>
          <p:grpSp>
            <p:nvGrpSpPr>
              <p:cNvPr id="89" name="Group 19"/>
              <p:cNvGrpSpPr>
                <a:grpSpLocks/>
              </p:cNvGrpSpPr>
              <p:nvPr/>
            </p:nvGrpSpPr>
            <p:grpSpPr bwMode="auto">
              <a:xfrm>
                <a:off x="2666" y="756"/>
                <a:ext cx="461" cy="619"/>
                <a:chOff x="2666" y="756"/>
                <a:chExt cx="461" cy="619"/>
              </a:xfrm>
            </p:grpSpPr>
            <p:sp>
              <p:nvSpPr>
                <p:cNvPr id="137" name="Freeform 20"/>
                <p:cNvSpPr>
                  <a:spLocks/>
                </p:cNvSpPr>
                <p:nvPr/>
              </p:nvSpPr>
              <p:spPr bwMode="auto">
                <a:xfrm>
                  <a:off x="2666" y="756"/>
                  <a:ext cx="461" cy="619"/>
                </a:xfrm>
                <a:custGeom>
                  <a:avLst/>
                  <a:gdLst>
                    <a:gd name="T0" fmla="*/ 0 w 461"/>
                    <a:gd name="T1" fmla="*/ 72 h 619"/>
                    <a:gd name="T2" fmla="*/ 0 w 461"/>
                    <a:gd name="T3" fmla="*/ 618 h 619"/>
                    <a:gd name="T4" fmla="*/ 460 w 461"/>
                    <a:gd name="T5" fmla="*/ 414 h 619"/>
                    <a:gd name="T6" fmla="*/ 460 w 461"/>
                    <a:gd name="T7" fmla="*/ 0 h 619"/>
                    <a:gd name="T8" fmla="*/ 0 w 461"/>
                    <a:gd name="T9" fmla="*/ 72 h 619"/>
                    <a:gd name="T10" fmla="*/ 0 60000 65536"/>
                    <a:gd name="T11" fmla="*/ 0 60000 65536"/>
                    <a:gd name="T12" fmla="*/ 0 60000 65536"/>
                    <a:gd name="T13" fmla="*/ 0 60000 65536"/>
                    <a:gd name="T14" fmla="*/ 0 60000 65536"/>
                    <a:gd name="T15" fmla="*/ 0 w 461"/>
                    <a:gd name="T16" fmla="*/ 0 h 619"/>
                    <a:gd name="T17" fmla="*/ 461 w 461"/>
                    <a:gd name="T18" fmla="*/ 619 h 619"/>
                  </a:gdLst>
                  <a:ahLst/>
                  <a:cxnLst>
                    <a:cxn ang="T10">
                      <a:pos x="T0" y="T1"/>
                    </a:cxn>
                    <a:cxn ang="T11">
                      <a:pos x="T2" y="T3"/>
                    </a:cxn>
                    <a:cxn ang="T12">
                      <a:pos x="T4" y="T5"/>
                    </a:cxn>
                    <a:cxn ang="T13">
                      <a:pos x="T6" y="T7"/>
                    </a:cxn>
                    <a:cxn ang="T14">
                      <a:pos x="T8" y="T9"/>
                    </a:cxn>
                  </a:cxnLst>
                  <a:rect l="T15" t="T16" r="T17" b="T18"/>
                  <a:pathLst>
                    <a:path w="461" h="619">
                      <a:moveTo>
                        <a:pt x="0" y="72"/>
                      </a:moveTo>
                      <a:lnTo>
                        <a:pt x="0" y="618"/>
                      </a:lnTo>
                      <a:lnTo>
                        <a:pt x="460" y="414"/>
                      </a:lnTo>
                      <a:lnTo>
                        <a:pt x="460" y="0"/>
                      </a:lnTo>
                      <a:lnTo>
                        <a:pt x="0" y="72"/>
                      </a:lnTo>
                    </a:path>
                  </a:pathLst>
                </a:custGeom>
                <a:solidFill>
                  <a:srgbClr val="919191"/>
                </a:solidFill>
                <a:ln w="9525" cap="rnd">
                  <a:noFill/>
                  <a:round/>
                  <a:headEnd/>
                  <a:tailEnd/>
                </a:ln>
              </p:spPr>
              <p:txBody>
                <a:bodyPr/>
                <a:lstStyle/>
                <a:p>
                  <a:endParaRPr lang="en-US" dirty="0"/>
                </a:p>
              </p:txBody>
            </p:sp>
            <p:sp>
              <p:nvSpPr>
                <p:cNvPr id="138" name="Freeform 21"/>
                <p:cNvSpPr>
                  <a:spLocks/>
                </p:cNvSpPr>
                <p:nvPr/>
              </p:nvSpPr>
              <p:spPr bwMode="auto">
                <a:xfrm>
                  <a:off x="2666" y="756"/>
                  <a:ext cx="461" cy="619"/>
                </a:xfrm>
                <a:custGeom>
                  <a:avLst/>
                  <a:gdLst>
                    <a:gd name="T0" fmla="*/ 0 w 461"/>
                    <a:gd name="T1" fmla="*/ 72 h 619"/>
                    <a:gd name="T2" fmla="*/ 0 w 461"/>
                    <a:gd name="T3" fmla="*/ 618 h 619"/>
                    <a:gd name="T4" fmla="*/ 460 w 461"/>
                    <a:gd name="T5" fmla="*/ 414 h 619"/>
                    <a:gd name="T6" fmla="*/ 460 w 461"/>
                    <a:gd name="T7" fmla="*/ 0 h 619"/>
                    <a:gd name="T8" fmla="*/ 0 w 461"/>
                    <a:gd name="T9" fmla="*/ 72 h 619"/>
                    <a:gd name="T10" fmla="*/ 0 60000 65536"/>
                    <a:gd name="T11" fmla="*/ 0 60000 65536"/>
                    <a:gd name="T12" fmla="*/ 0 60000 65536"/>
                    <a:gd name="T13" fmla="*/ 0 60000 65536"/>
                    <a:gd name="T14" fmla="*/ 0 60000 65536"/>
                    <a:gd name="T15" fmla="*/ 0 w 461"/>
                    <a:gd name="T16" fmla="*/ 0 h 619"/>
                    <a:gd name="T17" fmla="*/ 461 w 461"/>
                    <a:gd name="T18" fmla="*/ 619 h 619"/>
                  </a:gdLst>
                  <a:ahLst/>
                  <a:cxnLst>
                    <a:cxn ang="T10">
                      <a:pos x="T0" y="T1"/>
                    </a:cxn>
                    <a:cxn ang="T11">
                      <a:pos x="T2" y="T3"/>
                    </a:cxn>
                    <a:cxn ang="T12">
                      <a:pos x="T4" y="T5"/>
                    </a:cxn>
                    <a:cxn ang="T13">
                      <a:pos x="T6" y="T7"/>
                    </a:cxn>
                    <a:cxn ang="T14">
                      <a:pos x="T8" y="T9"/>
                    </a:cxn>
                  </a:cxnLst>
                  <a:rect l="T15" t="T16" r="T17" b="T18"/>
                  <a:pathLst>
                    <a:path w="461" h="619">
                      <a:moveTo>
                        <a:pt x="0" y="72"/>
                      </a:moveTo>
                      <a:lnTo>
                        <a:pt x="0" y="618"/>
                      </a:lnTo>
                      <a:lnTo>
                        <a:pt x="460" y="414"/>
                      </a:lnTo>
                      <a:lnTo>
                        <a:pt x="460" y="0"/>
                      </a:lnTo>
                      <a:lnTo>
                        <a:pt x="0" y="72"/>
                      </a:lnTo>
                    </a:path>
                  </a:pathLst>
                </a:custGeom>
                <a:noFill/>
                <a:ln w="12700" cap="rnd">
                  <a:solidFill>
                    <a:srgbClr val="000000"/>
                  </a:solidFill>
                  <a:round/>
                  <a:headEnd type="none" w="sm" len="sm"/>
                  <a:tailEnd type="none" w="sm" len="sm"/>
                </a:ln>
              </p:spPr>
              <p:txBody>
                <a:bodyPr/>
                <a:lstStyle/>
                <a:p>
                  <a:endParaRPr lang="en-US" dirty="0"/>
                </a:p>
              </p:txBody>
            </p:sp>
          </p:grpSp>
          <p:sp>
            <p:nvSpPr>
              <p:cNvPr id="90" name="Line 22"/>
              <p:cNvSpPr>
                <a:spLocks noChangeShapeType="1"/>
              </p:cNvSpPr>
              <p:nvPr/>
            </p:nvSpPr>
            <p:spPr bwMode="auto">
              <a:xfrm>
                <a:off x="2152" y="805"/>
                <a:ext cx="2" cy="467"/>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91" name="Line 23"/>
              <p:cNvSpPr>
                <a:spLocks noChangeShapeType="1"/>
              </p:cNvSpPr>
              <p:nvPr/>
            </p:nvSpPr>
            <p:spPr bwMode="auto">
              <a:xfrm>
                <a:off x="1630" y="715"/>
                <a:ext cx="1" cy="431"/>
              </a:xfrm>
              <a:prstGeom prst="line">
                <a:avLst/>
              </a:prstGeom>
              <a:noFill/>
              <a:ln w="12700">
                <a:solidFill>
                  <a:srgbClr val="000000"/>
                </a:solidFill>
                <a:round/>
                <a:headEnd type="none" w="sm" len="sm"/>
                <a:tailEnd type="none" w="sm" len="sm"/>
              </a:ln>
            </p:spPr>
            <p:txBody>
              <a:bodyPr wrap="none" anchor="ctr"/>
              <a:lstStyle/>
              <a:p>
                <a:endParaRPr lang="en-US" dirty="0"/>
              </a:p>
            </p:txBody>
          </p:sp>
          <p:grpSp>
            <p:nvGrpSpPr>
              <p:cNvPr id="92" name="Group 24"/>
              <p:cNvGrpSpPr>
                <a:grpSpLocks/>
              </p:cNvGrpSpPr>
              <p:nvPr/>
            </p:nvGrpSpPr>
            <p:grpSpPr bwMode="auto">
              <a:xfrm>
                <a:off x="1488" y="654"/>
                <a:ext cx="638" cy="91"/>
                <a:chOff x="1488" y="654"/>
                <a:chExt cx="638" cy="91"/>
              </a:xfrm>
            </p:grpSpPr>
            <p:sp>
              <p:nvSpPr>
                <p:cNvPr id="135" name="Freeform 25"/>
                <p:cNvSpPr>
                  <a:spLocks/>
                </p:cNvSpPr>
                <p:nvPr/>
              </p:nvSpPr>
              <p:spPr bwMode="auto">
                <a:xfrm>
                  <a:off x="1488" y="654"/>
                  <a:ext cx="638" cy="91"/>
                </a:xfrm>
                <a:custGeom>
                  <a:avLst/>
                  <a:gdLst>
                    <a:gd name="T0" fmla="*/ 0 w 638"/>
                    <a:gd name="T1" fmla="*/ 54 h 91"/>
                    <a:gd name="T2" fmla="*/ 362 w 638"/>
                    <a:gd name="T3" fmla="*/ 90 h 91"/>
                    <a:gd name="T4" fmla="*/ 637 w 638"/>
                    <a:gd name="T5" fmla="*/ 54 h 91"/>
                    <a:gd name="T6" fmla="*/ 592 w 638"/>
                    <a:gd name="T7" fmla="*/ 18 h 91"/>
                    <a:gd name="T8" fmla="*/ 318 w 638"/>
                    <a:gd name="T9" fmla="*/ 0 h 91"/>
                    <a:gd name="T10" fmla="*/ 44 w 638"/>
                    <a:gd name="T11" fmla="*/ 24 h 91"/>
                    <a:gd name="T12" fmla="*/ 0 w 638"/>
                    <a:gd name="T13" fmla="*/ 54 h 91"/>
                    <a:gd name="T14" fmla="*/ 0 60000 65536"/>
                    <a:gd name="T15" fmla="*/ 0 60000 65536"/>
                    <a:gd name="T16" fmla="*/ 0 60000 65536"/>
                    <a:gd name="T17" fmla="*/ 0 60000 65536"/>
                    <a:gd name="T18" fmla="*/ 0 60000 65536"/>
                    <a:gd name="T19" fmla="*/ 0 60000 65536"/>
                    <a:gd name="T20" fmla="*/ 0 60000 65536"/>
                    <a:gd name="T21" fmla="*/ 0 w 638"/>
                    <a:gd name="T22" fmla="*/ 0 h 91"/>
                    <a:gd name="T23" fmla="*/ 638 w 638"/>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8" h="91">
                      <a:moveTo>
                        <a:pt x="0" y="54"/>
                      </a:moveTo>
                      <a:lnTo>
                        <a:pt x="362" y="90"/>
                      </a:lnTo>
                      <a:lnTo>
                        <a:pt x="637" y="54"/>
                      </a:lnTo>
                      <a:lnTo>
                        <a:pt x="592" y="18"/>
                      </a:lnTo>
                      <a:lnTo>
                        <a:pt x="318" y="0"/>
                      </a:lnTo>
                      <a:lnTo>
                        <a:pt x="44" y="24"/>
                      </a:lnTo>
                      <a:lnTo>
                        <a:pt x="0" y="54"/>
                      </a:lnTo>
                    </a:path>
                  </a:pathLst>
                </a:custGeom>
                <a:solidFill>
                  <a:srgbClr val="CECECE"/>
                </a:solidFill>
                <a:ln w="9525" cap="rnd">
                  <a:noFill/>
                  <a:round/>
                  <a:headEnd/>
                  <a:tailEnd/>
                </a:ln>
              </p:spPr>
              <p:txBody>
                <a:bodyPr/>
                <a:lstStyle/>
                <a:p>
                  <a:endParaRPr lang="en-US" dirty="0"/>
                </a:p>
              </p:txBody>
            </p:sp>
            <p:sp>
              <p:nvSpPr>
                <p:cNvPr id="136" name="Freeform 26"/>
                <p:cNvSpPr>
                  <a:spLocks/>
                </p:cNvSpPr>
                <p:nvPr/>
              </p:nvSpPr>
              <p:spPr bwMode="auto">
                <a:xfrm>
                  <a:off x="1488" y="654"/>
                  <a:ext cx="638" cy="91"/>
                </a:xfrm>
                <a:custGeom>
                  <a:avLst/>
                  <a:gdLst>
                    <a:gd name="T0" fmla="*/ 0 w 638"/>
                    <a:gd name="T1" fmla="*/ 54 h 91"/>
                    <a:gd name="T2" fmla="*/ 362 w 638"/>
                    <a:gd name="T3" fmla="*/ 90 h 91"/>
                    <a:gd name="T4" fmla="*/ 637 w 638"/>
                    <a:gd name="T5" fmla="*/ 54 h 91"/>
                    <a:gd name="T6" fmla="*/ 592 w 638"/>
                    <a:gd name="T7" fmla="*/ 18 h 91"/>
                    <a:gd name="T8" fmla="*/ 318 w 638"/>
                    <a:gd name="T9" fmla="*/ 0 h 91"/>
                    <a:gd name="T10" fmla="*/ 44 w 638"/>
                    <a:gd name="T11" fmla="*/ 24 h 91"/>
                    <a:gd name="T12" fmla="*/ 0 w 638"/>
                    <a:gd name="T13" fmla="*/ 54 h 91"/>
                    <a:gd name="T14" fmla="*/ 0 60000 65536"/>
                    <a:gd name="T15" fmla="*/ 0 60000 65536"/>
                    <a:gd name="T16" fmla="*/ 0 60000 65536"/>
                    <a:gd name="T17" fmla="*/ 0 60000 65536"/>
                    <a:gd name="T18" fmla="*/ 0 60000 65536"/>
                    <a:gd name="T19" fmla="*/ 0 60000 65536"/>
                    <a:gd name="T20" fmla="*/ 0 60000 65536"/>
                    <a:gd name="T21" fmla="*/ 0 w 638"/>
                    <a:gd name="T22" fmla="*/ 0 h 91"/>
                    <a:gd name="T23" fmla="*/ 638 w 638"/>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8" h="91">
                      <a:moveTo>
                        <a:pt x="0" y="54"/>
                      </a:moveTo>
                      <a:lnTo>
                        <a:pt x="362" y="90"/>
                      </a:lnTo>
                      <a:lnTo>
                        <a:pt x="637" y="54"/>
                      </a:lnTo>
                      <a:lnTo>
                        <a:pt x="592" y="18"/>
                      </a:lnTo>
                      <a:lnTo>
                        <a:pt x="318" y="0"/>
                      </a:lnTo>
                      <a:lnTo>
                        <a:pt x="44" y="24"/>
                      </a:lnTo>
                      <a:lnTo>
                        <a:pt x="0" y="54"/>
                      </a:lnTo>
                    </a:path>
                  </a:pathLst>
                </a:custGeom>
                <a:noFill/>
                <a:ln w="12700" cap="rnd">
                  <a:solidFill>
                    <a:srgbClr val="000000"/>
                  </a:solidFill>
                  <a:round/>
                  <a:headEnd type="none" w="sm" len="sm"/>
                  <a:tailEnd type="none" w="sm" len="sm"/>
                </a:ln>
              </p:spPr>
              <p:txBody>
                <a:bodyPr/>
                <a:lstStyle/>
                <a:p>
                  <a:endParaRPr lang="en-US" dirty="0"/>
                </a:p>
              </p:txBody>
            </p:sp>
          </p:grpSp>
          <p:sp>
            <p:nvSpPr>
              <p:cNvPr id="93" name="Freeform 27"/>
              <p:cNvSpPr>
                <a:spLocks/>
              </p:cNvSpPr>
              <p:nvPr/>
            </p:nvSpPr>
            <p:spPr bwMode="auto">
              <a:xfrm>
                <a:off x="1541" y="684"/>
                <a:ext cx="293" cy="61"/>
              </a:xfrm>
              <a:custGeom>
                <a:avLst/>
                <a:gdLst>
                  <a:gd name="T0" fmla="*/ 0 w 293"/>
                  <a:gd name="T1" fmla="*/ 0 h 61"/>
                  <a:gd name="T2" fmla="*/ 247 w 293"/>
                  <a:gd name="T3" fmla="*/ 24 h 61"/>
                  <a:gd name="T4" fmla="*/ 292 w 293"/>
                  <a:gd name="T5" fmla="*/ 60 h 61"/>
                  <a:gd name="T6" fmla="*/ 0 60000 65536"/>
                  <a:gd name="T7" fmla="*/ 0 60000 65536"/>
                  <a:gd name="T8" fmla="*/ 0 60000 65536"/>
                  <a:gd name="T9" fmla="*/ 0 w 293"/>
                  <a:gd name="T10" fmla="*/ 0 h 61"/>
                  <a:gd name="T11" fmla="*/ 293 w 293"/>
                  <a:gd name="T12" fmla="*/ 61 h 61"/>
                </a:gdLst>
                <a:ahLst/>
                <a:cxnLst>
                  <a:cxn ang="T6">
                    <a:pos x="T0" y="T1"/>
                  </a:cxn>
                  <a:cxn ang="T7">
                    <a:pos x="T2" y="T3"/>
                  </a:cxn>
                  <a:cxn ang="T8">
                    <a:pos x="T4" y="T5"/>
                  </a:cxn>
                </a:cxnLst>
                <a:rect l="T9" t="T10" r="T11" b="T12"/>
                <a:pathLst>
                  <a:path w="293" h="61">
                    <a:moveTo>
                      <a:pt x="0" y="0"/>
                    </a:moveTo>
                    <a:lnTo>
                      <a:pt x="247" y="24"/>
                    </a:lnTo>
                    <a:lnTo>
                      <a:pt x="292" y="60"/>
                    </a:lnTo>
                  </a:path>
                </a:pathLst>
              </a:custGeom>
              <a:noFill/>
              <a:ln w="12700" cap="rnd">
                <a:solidFill>
                  <a:srgbClr val="FFFFFF"/>
                </a:solidFill>
                <a:round/>
                <a:headEnd type="none" w="sm" len="sm"/>
                <a:tailEnd type="none" w="sm" len="sm"/>
              </a:ln>
            </p:spPr>
            <p:txBody>
              <a:bodyPr/>
              <a:lstStyle/>
              <a:p>
                <a:endParaRPr lang="en-US" dirty="0"/>
              </a:p>
            </p:txBody>
          </p:sp>
          <p:grpSp>
            <p:nvGrpSpPr>
              <p:cNvPr id="94" name="Group 28"/>
              <p:cNvGrpSpPr>
                <a:grpSpLocks/>
              </p:cNvGrpSpPr>
              <p:nvPr/>
            </p:nvGrpSpPr>
            <p:grpSpPr bwMode="auto">
              <a:xfrm>
                <a:off x="1886" y="714"/>
                <a:ext cx="595" cy="661"/>
                <a:chOff x="1886" y="714"/>
                <a:chExt cx="595" cy="661"/>
              </a:xfrm>
            </p:grpSpPr>
            <p:sp>
              <p:nvSpPr>
                <p:cNvPr id="133" name="Freeform 29"/>
                <p:cNvSpPr>
                  <a:spLocks/>
                </p:cNvSpPr>
                <p:nvPr/>
              </p:nvSpPr>
              <p:spPr bwMode="auto">
                <a:xfrm>
                  <a:off x="1886" y="714"/>
                  <a:ext cx="595" cy="661"/>
                </a:xfrm>
                <a:custGeom>
                  <a:avLst/>
                  <a:gdLst>
                    <a:gd name="T0" fmla="*/ 0 w 595"/>
                    <a:gd name="T1" fmla="*/ 660 h 661"/>
                    <a:gd name="T2" fmla="*/ 594 w 595"/>
                    <a:gd name="T3" fmla="*/ 420 h 661"/>
                    <a:gd name="T4" fmla="*/ 576 w 595"/>
                    <a:gd name="T5" fmla="*/ 0 h 661"/>
                    <a:gd name="T6" fmla="*/ 0 w 595"/>
                    <a:gd name="T7" fmla="*/ 96 h 661"/>
                    <a:gd name="T8" fmla="*/ 0 w 595"/>
                    <a:gd name="T9" fmla="*/ 660 h 661"/>
                    <a:gd name="T10" fmla="*/ 0 60000 65536"/>
                    <a:gd name="T11" fmla="*/ 0 60000 65536"/>
                    <a:gd name="T12" fmla="*/ 0 60000 65536"/>
                    <a:gd name="T13" fmla="*/ 0 60000 65536"/>
                    <a:gd name="T14" fmla="*/ 0 60000 65536"/>
                    <a:gd name="T15" fmla="*/ 0 w 595"/>
                    <a:gd name="T16" fmla="*/ 0 h 661"/>
                    <a:gd name="T17" fmla="*/ 595 w 595"/>
                    <a:gd name="T18" fmla="*/ 661 h 661"/>
                  </a:gdLst>
                  <a:ahLst/>
                  <a:cxnLst>
                    <a:cxn ang="T10">
                      <a:pos x="T0" y="T1"/>
                    </a:cxn>
                    <a:cxn ang="T11">
                      <a:pos x="T2" y="T3"/>
                    </a:cxn>
                    <a:cxn ang="T12">
                      <a:pos x="T4" y="T5"/>
                    </a:cxn>
                    <a:cxn ang="T13">
                      <a:pos x="T6" y="T7"/>
                    </a:cxn>
                    <a:cxn ang="T14">
                      <a:pos x="T8" y="T9"/>
                    </a:cxn>
                  </a:cxnLst>
                  <a:rect l="T15" t="T16" r="T17" b="T18"/>
                  <a:pathLst>
                    <a:path w="595" h="661">
                      <a:moveTo>
                        <a:pt x="0" y="660"/>
                      </a:moveTo>
                      <a:lnTo>
                        <a:pt x="594" y="420"/>
                      </a:lnTo>
                      <a:lnTo>
                        <a:pt x="576" y="0"/>
                      </a:lnTo>
                      <a:lnTo>
                        <a:pt x="0" y="96"/>
                      </a:lnTo>
                      <a:lnTo>
                        <a:pt x="0" y="660"/>
                      </a:lnTo>
                    </a:path>
                  </a:pathLst>
                </a:custGeom>
                <a:solidFill>
                  <a:srgbClr val="919191"/>
                </a:solidFill>
                <a:ln w="9525" cap="rnd">
                  <a:noFill/>
                  <a:round/>
                  <a:headEnd/>
                  <a:tailEnd/>
                </a:ln>
              </p:spPr>
              <p:txBody>
                <a:bodyPr/>
                <a:lstStyle/>
                <a:p>
                  <a:endParaRPr lang="en-US" dirty="0"/>
                </a:p>
              </p:txBody>
            </p:sp>
            <p:sp>
              <p:nvSpPr>
                <p:cNvPr id="134" name="Freeform 30"/>
                <p:cNvSpPr>
                  <a:spLocks/>
                </p:cNvSpPr>
                <p:nvPr/>
              </p:nvSpPr>
              <p:spPr bwMode="auto">
                <a:xfrm>
                  <a:off x="1886" y="714"/>
                  <a:ext cx="595" cy="661"/>
                </a:xfrm>
                <a:custGeom>
                  <a:avLst/>
                  <a:gdLst>
                    <a:gd name="T0" fmla="*/ 0 w 595"/>
                    <a:gd name="T1" fmla="*/ 660 h 661"/>
                    <a:gd name="T2" fmla="*/ 594 w 595"/>
                    <a:gd name="T3" fmla="*/ 420 h 661"/>
                    <a:gd name="T4" fmla="*/ 576 w 595"/>
                    <a:gd name="T5" fmla="*/ 0 h 661"/>
                    <a:gd name="T6" fmla="*/ 0 w 595"/>
                    <a:gd name="T7" fmla="*/ 96 h 661"/>
                    <a:gd name="T8" fmla="*/ 0 w 595"/>
                    <a:gd name="T9" fmla="*/ 660 h 661"/>
                    <a:gd name="T10" fmla="*/ 0 60000 65536"/>
                    <a:gd name="T11" fmla="*/ 0 60000 65536"/>
                    <a:gd name="T12" fmla="*/ 0 60000 65536"/>
                    <a:gd name="T13" fmla="*/ 0 60000 65536"/>
                    <a:gd name="T14" fmla="*/ 0 60000 65536"/>
                    <a:gd name="T15" fmla="*/ 0 w 595"/>
                    <a:gd name="T16" fmla="*/ 0 h 661"/>
                    <a:gd name="T17" fmla="*/ 595 w 595"/>
                    <a:gd name="T18" fmla="*/ 661 h 661"/>
                  </a:gdLst>
                  <a:ahLst/>
                  <a:cxnLst>
                    <a:cxn ang="T10">
                      <a:pos x="T0" y="T1"/>
                    </a:cxn>
                    <a:cxn ang="T11">
                      <a:pos x="T2" y="T3"/>
                    </a:cxn>
                    <a:cxn ang="T12">
                      <a:pos x="T4" y="T5"/>
                    </a:cxn>
                    <a:cxn ang="T13">
                      <a:pos x="T6" y="T7"/>
                    </a:cxn>
                    <a:cxn ang="T14">
                      <a:pos x="T8" y="T9"/>
                    </a:cxn>
                  </a:cxnLst>
                  <a:rect l="T15" t="T16" r="T17" b="T18"/>
                  <a:pathLst>
                    <a:path w="595" h="661">
                      <a:moveTo>
                        <a:pt x="0" y="660"/>
                      </a:moveTo>
                      <a:lnTo>
                        <a:pt x="594" y="420"/>
                      </a:lnTo>
                      <a:lnTo>
                        <a:pt x="576" y="0"/>
                      </a:lnTo>
                      <a:lnTo>
                        <a:pt x="0" y="96"/>
                      </a:lnTo>
                      <a:lnTo>
                        <a:pt x="0" y="660"/>
                      </a:lnTo>
                    </a:path>
                  </a:pathLst>
                </a:custGeom>
                <a:noFill/>
                <a:ln w="12700" cap="rnd">
                  <a:solidFill>
                    <a:srgbClr val="000000"/>
                  </a:solidFill>
                  <a:round/>
                  <a:headEnd type="none" w="sm" len="sm"/>
                  <a:tailEnd type="none" w="sm" len="sm"/>
                </a:ln>
              </p:spPr>
              <p:txBody>
                <a:bodyPr/>
                <a:lstStyle/>
                <a:p>
                  <a:endParaRPr lang="en-US" dirty="0"/>
                </a:p>
              </p:txBody>
            </p:sp>
          </p:grpSp>
          <p:grpSp>
            <p:nvGrpSpPr>
              <p:cNvPr id="95" name="Group 31"/>
              <p:cNvGrpSpPr>
                <a:grpSpLocks/>
              </p:cNvGrpSpPr>
              <p:nvPr/>
            </p:nvGrpSpPr>
            <p:grpSpPr bwMode="auto">
              <a:xfrm>
                <a:off x="2134" y="774"/>
                <a:ext cx="533" cy="601"/>
                <a:chOff x="2134" y="774"/>
                <a:chExt cx="533" cy="601"/>
              </a:xfrm>
            </p:grpSpPr>
            <p:sp>
              <p:nvSpPr>
                <p:cNvPr id="131" name="Freeform 32"/>
                <p:cNvSpPr>
                  <a:spLocks/>
                </p:cNvSpPr>
                <p:nvPr/>
              </p:nvSpPr>
              <p:spPr bwMode="auto">
                <a:xfrm>
                  <a:off x="2134" y="774"/>
                  <a:ext cx="533" cy="601"/>
                </a:xfrm>
                <a:custGeom>
                  <a:avLst/>
                  <a:gdLst>
                    <a:gd name="T0" fmla="*/ 0 w 533"/>
                    <a:gd name="T1" fmla="*/ 492 h 601"/>
                    <a:gd name="T2" fmla="*/ 532 w 533"/>
                    <a:gd name="T3" fmla="*/ 600 h 601"/>
                    <a:gd name="T4" fmla="*/ 532 w 533"/>
                    <a:gd name="T5" fmla="*/ 54 h 601"/>
                    <a:gd name="T6" fmla="*/ 0 w 533"/>
                    <a:gd name="T7" fmla="*/ 0 h 601"/>
                    <a:gd name="T8" fmla="*/ 0 w 533"/>
                    <a:gd name="T9" fmla="*/ 492 h 601"/>
                    <a:gd name="T10" fmla="*/ 0 60000 65536"/>
                    <a:gd name="T11" fmla="*/ 0 60000 65536"/>
                    <a:gd name="T12" fmla="*/ 0 60000 65536"/>
                    <a:gd name="T13" fmla="*/ 0 60000 65536"/>
                    <a:gd name="T14" fmla="*/ 0 60000 65536"/>
                    <a:gd name="T15" fmla="*/ 0 w 533"/>
                    <a:gd name="T16" fmla="*/ 0 h 601"/>
                    <a:gd name="T17" fmla="*/ 533 w 533"/>
                    <a:gd name="T18" fmla="*/ 601 h 601"/>
                  </a:gdLst>
                  <a:ahLst/>
                  <a:cxnLst>
                    <a:cxn ang="T10">
                      <a:pos x="T0" y="T1"/>
                    </a:cxn>
                    <a:cxn ang="T11">
                      <a:pos x="T2" y="T3"/>
                    </a:cxn>
                    <a:cxn ang="T12">
                      <a:pos x="T4" y="T5"/>
                    </a:cxn>
                    <a:cxn ang="T13">
                      <a:pos x="T6" y="T7"/>
                    </a:cxn>
                    <a:cxn ang="T14">
                      <a:pos x="T8" y="T9"/>
                    </a:cxn>
                  </a:cxnLst>
                  <a:rect l="T15" t="T16" r="T17" b="T18"/>
                  <a:pathLst>
                    <a:path w="533" h="601">
                      <a:moveTo>
                        <a:pt x="0" y="492"/>
                      </a:moveTo>
                      <a:lnTo>
                        <a:pt x="532" y="600"/>
                      </a:lnTo>
                      <a:lnTo>
                        <a:pt x="532" y="54"/>
                      </a:lnTo>
                      <a:lnTo>
                        <a:pt x="0" y="0"/>
                      </a:lnTo>
                      <a:lnTo>
                        <a:pt x="0" y="492"/>
                      </a:lnTo>
                    </a:path>
                  </a:pathLst>
                </a:custGeom>
                <a:solidFill>
                  <a:srgbClr val="CECECE"/>
                </a:solidFill>
                <a:ln w="9525" cap="rnd">
                  <a:noFill/>
                  <a:round/>
                  <a:headEnd/>
                  <a:tailEnd/>
                </a:ln>
              </p:spPr>
              <p:txBody>
                <a:bodyPr/>
                <a:lstStyle/>
                <a:p>
                  <a:endParaRPr lang="en-US" dirty="0"/>
                </a:p>
              </p:txBody>
            </p:sp>
            <p:sp>
              <p:nvSpPr>
                <p:cNvPr id="132" name="Freeform 33"/>
                <p:cNvSpPr>
                  <a:spLocks/>
                </p:cNvSpPr>
                <p:nvPr/>
              </p:nvSpPr>
              <p:spPr bwMode="auto">
                <a:xfrm>
                  <a:off x="2134" y="774"/>
                  <a:ext cx="533" cy="601"/>
                </a:xfrm>
                <a:custGeom>
                  <a:avLst/>
                  <a:gdLst>
                    <a:gd name="T0" fmla="*/ 0 w 533"/>
                    <a:gd name="T1" fmla="*/ 492 h 601"/>
                    <a:gd name="T2" fmla="*/ 532 w 533"/>
                    <a:gd name="T3" fmla="*/ 600 h 601"/>
                    <a:gd name="T4" fmla="*/ 532 w 533"/>
                    <a:gd name="T5" fmla="*/ 54 h 601"/>
                    <a:gd name="T6" fmla="*/ 0 w 533"/>
                    <a:gd name="T7" fmla="*/ 0 h 601"/>
                    <a:gd name="T8" fmla="*/ 0 w 533"/>
                    <a:gd name="T9" fmla="*/ 492 h 601"/>
                    <a:gd name="T10" fmla="*/ 0 60000 65536"/>
                    <a:gd name="T11" fmla="*/ 0 60000 65536"/>
                    <a:gd name="T12" fmla="*/ 0 60000 65536"/>
                    <a:gd name="T13" fmla="*/ 0 60000 65536"/>
                    <a:gd name="T14" fmla="*/ 0 60000 65536"/>
                    <a:gd name="T15" fmla="*/ 0 w 533"/>
                    <a:gd name="T16" fmla="*/ 0 h 601"/>
                    <a:gd name="T17" fmla="*/ 533 w 533"/>
                    <a:gd name="T18" fmla="*/ 601 h 601"/>
                  </a:gdLst>
                  <a:ahLst/>
                  <a:cxnLst>
                    <a:cxn ang="T10">
                      <a:pos x="T0" y="T1"/>
                    </a:cxn>
                    <a:cxn ang="T11">
                      <a:pos x="T2" y="T3"/>
                    </a:cxn>
                    <a:cxn ang="T12">
                      <a:pos x="T4" y="T5"/>
                    </a:cxn>
                    <a:cxn ang="T13">
                      <a:pos x="T6" y="T7"/>
                    </a:cxn>
                    <a:cxn ang="T14">
                      <a:pos x="T8" y="T9"/>
                    </a:cxn>
                  </a:cxnLst>
                  <a:rect l="T15" t="T16" r="T17" b="T18"/>
                  <a:pathLst>
                    <a:path w="533" h="601">
                      <a:moveTo>
                        <a:pt x="0" y="492"/>
                      </a:moveTo>
                      <a:lnTo>
                        <a:pt x="532" y="600"/>
                      </a:lnTo>
                      <a:lnTo>
                        <a:pt x="532" y="54"/>
                      </a:lnTo>
                      <a:lnTo>
                        <a:pt x="0" y="0"/>
                      </a:lnTo>
                      <a:lnTo>
                        <a:pt x="0" y="492"/>
                      </a:lnTo>
                    </a:path>
                  </a:pathLst>
                </a:custGeom>
                <a:noFill/>
                <a:ln w="12700" cap="rnd">
                  <a:solidFill>
                    <a:srgbClr val="000000"/>
                  </a:solidFill>
                  <a:round/>
                  <a:headEnd type="none" w="sm" len="sm"/>
                  <a:tailEnd type="none" w="sm" len="sm"/>
                </a:ln>
              </p:spPr>
              <p:txBody>
                <a:bodyPr/>
                <a:lstStyle/>
                <a:p>
                  <a:endParaRPr lang="en-US" dirty="0"/>
                </a:p>
              </p:txBody>
            </p:sp>
          </p:grpSp>
          <p:sp>
            <p:nvSpPr>
              <p:cNvPr id="96" name="Line 34"/>
              <p:cNvSpPr>
                <a:spLocks noChangeShapeType="1"/>
              </p:cNvSpPr>
              <p:nvPr/>
            </p:nvSpPr>
            <p:spPr bwMode="auto">
              <a:xfrm>
                <a:off x="2480" y="775"/>
                <a:ext cx="1" cy="563"/>
              </a:xfrm>
              <a:prstGeom prst="line">
                <a:avLst/>
              </a:prstGeom>
              <a:noFill/>
              <a:ln w="12700">
                <a:solidFill>
                  <a:srgbClr val="000000"/>
                </a:solidFill>
                <a:round/>
                <a:headEnd type="none" w="sm" len="sm"/>
                <a:tailEnd type="none" w="sm" len="sm"/>
              </a:ln>
            </p:spPr>
            <p:txBody>
              <a:bodyPr wrap="none" anchor="ctr"/>
              <a:lstStyle/>
              <a:p>
                <a:endParaRPr lang="en-US" dirty="0"/>
              </a:p>
            </p:txBody>
          </p:sp>
          <p:grpSp>
            <p:nvGrpSpPr>
              <p:cNvPr id="97" name="Group 35"/>
              <p:cNvGrpSpPr>
                <a:grpSpLocks/>
              </p:cNvGrpSpPr>
              <p:nvPr/>
            </p:nvGrpSpPr>
            <p:grpSpPr bwMode="auto">
              <a:xfrm>
                <a:off x="2134" y="810"/>
                <a:ext cx="187" cy="493"/>
                <a:chOff x="2134" y="810"/>
                <a:chExt cx="187" cy="493"/>
              </a:xfrm>
            </p:grpSpPr>
            <p:sp>
              <p:nvSpPr>
                <p:cNvPr id="129" name="Freeform 36"/>
                <p:cNvSpPr>
                  <a:spLocks/>
                </p:cNvSpPr>
                <p:nvPr/>
              </p:nvSpPr>
              <p:spPr bwMode="auto">
                <a:xfrm>
                  <a:off x="2134" y="810"/>
                  <a:ext cx="187" cy="493"/>
                </a:xfrm>
                <a:custGeom>
                  <a:avLst/>
                  <a:gdLst>
                    <a:gd name="T0" fmla="*/ 0 w 187"/>
                    <a:gd name="T1" fmla="*/ 0 h 493"/>
                    <a:gd name="T2" fmla="*/ 186 w 187"/>
                    <a:gd name="T3" fmla="*/ 18 h 493"/>
                    <a:gd name="T4" fmla="*/ 186 w 187"/>
                    <a:gd name="T5" fmla="*/ 492 h 493"/>
                    <a:gd name="T6" fmla="*/ 0 w 187"/>
                    <a:gd name="T7" fmla="*/ 456 h 493"/>
                    <a:gd name="T8" fmla="*/ 0 w 187"/>
                    <a:gd name="T9" fmla="*/ 0 h 493"/>
                    <a:gd name="T10" fmla="*/ 0 60000 65536"/>
                    <a:gd name="T11" fmla="*/ 0 60000 65536"/>
                    <a:gd name="T12" fmla="*/ 0 60000 65536"/>
                    <a:gd name="T13" fmla="*/ 0 60000 65536"/>
                    <a:gd name="T14" fmla="*/ 0 60000 65536"/>
                    <a:gd name="T15" fmla="*/ 0 w 187"/>
                    <a:gd name="T16" fmla="*/ 0 h 493"/>
                    <a:gd name="T17" fmla="*/ 187 w 187"/>
                    <a:gd name="T18" fmla="*/ 493 h 493"/>
                  </a:gdLst>
                  <a:ahLst/>
                  <a:cxnLst>
                    <a:cxn ang="T10">
                      <a:pos x="T0" y="T1"/>
                    </a:cxn>
                    <a:cxn ang="T11">
                      <a:pos x="T2" y="T3"/>
                    </a:cxn>
                    <a:cxn ang="T12">
                      <a:pos x="T4" y="T5"/>
                    </a:cxn>
                    <a:cxn ang="T13">
                      <a:pos x="T6" y="T7"/>
                    </a:cxn>
                    <a:cxn ang="T14">
                      <a:pos x="T8" y="T9"/>
                    </a:cxn>
                  </a:cxnLst>
                  <a:rect l="T15" t="T16" r="T17" b="T18"/>
                  <a:pathLst>
                    <a:path w="187" h="493">
                      <a:moveTo>
                        <a:pt x="0" y="0"/>
                      </a:moveTo>
                      <a:lnTo>
                        <a:pt x="186" y="18"/>
                      </a:lnTo>
                      <a:lnTo>
                        <a:pt x="186" y="492"/>
                      </a:lnTo>
                      <a:lnTo>
                        <a:pt x="0" y="456"/>
                      </a:lnTo>
                      <a:lnTo>
                        <a:pt x="0" y="0"/>
                      </a:lnTo>
                    </a:path>
                  </a:pathLst>
                </a:custGeom>
                <a:solidFill>
                  <a:srgbClr val="919191"/>
                </a:solidFill>
                <a:ln w="9525" cap="rnd">
                  <a:noFill/>
                  <a:round/>
                  <a:headEnd/>
                  <a:tailEnd/>
                </a:ln>
              </p:spPr>
              <p:txBody>
                <a:bodyPr/>
                <a:lstStyle/>
                <a:p>
                  <a:endParaRPr lang="en-US" dirty="0"/>
                </a:p>
              </p:txBody>
            </p:sp>
            <p:sp>
              <p:nvSpPr>
                <p:cNvPr id="130" name="Freeform 37"/>
                <p:cNvSpPr>
                  <a:spLocks/>
                </p:cNvSpPr>
                <p:nvPr/>
              </p:nvSpPr>
              <p:spPr bwMode="auto">
                <a:xfrm>
                  <a:off x="2134" y="810"/>
                  <a:ext cx="187" cy="493"/>
                </a:xfrm>
                <a:custGeom>
                  <a:avLst/>
                  <a:gdLst>
                    <a:gd name="T0" fmla="*/ 0 w 187"/>
                    <a:gd name="T1" fmla="*/ 0 h 493"/>
                    <a:gd name="T2" fmla="*/ 186 w 187"/>
                    <a:gd name="T3" fmla="*/ 18 h 493"/>
                    <a:gd name="T4" fmla="*/ 186 w 187"/>
                    <a:gd name="T5" fmla="*/ 492 h 493"/>
                    <a:gd name="T6" fmla="*/ 0 w 187"/>
                    <a:gd name="T7" fmla="*/ 456 h 493"/>
                    <a:gd name="T8" fmla="*/ 0 w 187"/>
                    <a:gd name="T9" fmla="*/ 0 h 493"/>
                    <a:gd name="T10" fmla="*/ 0 60000 65536"/>
                    <a:gd name="T11" fmla="*/ 0 60000 65536"/>
                    <a:gd name="T12" fmla="*/ 0 60000 65536"/>
                    <a:gd name="T13" fmla="*/ 0 60000 65536"/>
                    <a:gd name="T14" fmla="*/ 0 60000 65536"/>
                    <a:gd name="T15" fmla="*/ 0 w 187"/>
                    <a:gd name="T16" fmla="*/ 0 h 493"/>
                    <a:gd name="T17" fmla="*/ 187 w 187"/>
                    <a:gd name="T18" fmla="*/ 493 h 493"/>
                  </a:gdLst>
                  <a:ahLst/>
                  <a:cxnLst>
                    <a:cxn ang="T10">
                      <a:pos x="T0" y="T1"/>
                    </a:cxn>
                    <a:cxn ang="T11">
                      <a:pos x="T2" y="T3"/>
                    </a:cxn>
                    <a:cxn ang="T12">
                      <a:pos x="T4" y="T5"/>
                    </a:cxn>
                    <a:cxn ang="T13">
                      <a:pos x="T6" y="T7"/>
                    </a:cxn>
                    <a:cxn ang="T14">
                      <a:pos x="T8" y="T9"/>
                    </a:cxn>
                  </a:cxnLst>
                  <a:rect l="T15" t="T16" r="T17" b="T18"/>
                  <a:pathLst>
                    <a:path w="187" h="493">
                      <a:moveTo>
                        <a:pt x="0" y="0"/>
                      </a:moveTo>
                      <a:lnTo>
                        <a:pt x="186" y="18"/>
                      </a:lnTo>
                      <a:lnTo>
                        <a:pt x="186" y="492"/>
                      </a:lnTo>
                      <a:lnTo>
                        <a:pt x="0" y="456"/>
                      </a:lnTo>
                      <a:lnTo>
                        <a:pt x="0" y="0"/>
                      </a:lnTo>
                    </a:path>
                  </a:pathLst>
                </a:custGeom>
                <a:noFill/>
                <a:ln w="12700" cap="rnd">
                  <a:solidFill>
                    <a:srgbClr val="000000"/>
                  </a:solidFill>
                  <a:round/>
                  <a:headEnd type="none" w="sm" len="sm"/>
                  <a:tailEnd type="none" w="sm" len="sm"/>
                </a:ln>
              </p:spPr>
              <p:txBody>
                <a:bodyPr/>
                <a:lstStyle/>
                <a:p>
                  <a:endParaRPr lang="en-US" dirty="0"/>
                </a:p>
              </p:txBody>
            </p:sp>
          </p:grpSp>
          <p:grpSp>
            <p:nvGrpSpPr>
              <p:cNvPr id="98" name="Group 38"/>
              <p:cNvGrpSpPr>
                <a:grpSpLocks/>
              </p:cNvGrpSpPr>
              <p:nvPr/>
            </p:nvGrpSpPr>
            <p:grpSpPr bwMode="auto">
              <a:xfrm>
                <a:off x="1630" y="678"/>
                <a:ext cx="904" cy="133"/>
                <a:chOff x="1630" y="678"/>
                <a:chExt cx="904" cy="133"/>
              </a:xfrm>
            </p:grpSpPr>
            <p:sp>
              <p:nvSpPr>
                <p:cNvPr id="127" name="Freeform 39"/>
                <p:cNvSpPr>
                  <a:spLocks/>
                </p:cNvSpPr>
                <p:nvPr/>
              </p:nvSpPr>
              <p:spPr bwMode="auto">
                <a:xfrm>
                  <a:off x="1630" y="678"/>
                  <a:ext cx="904" cy="133"/>
                </a:xfrm>
                <a:custGeom>
                  <a:avLst/>
                  <a:gdLst>
                    <a:gd name="T0" fmla="*/ 0 w 904"/>
                    <a:gd name="T1" fmla="*/ 102 h 133"/>
                    <a:gd name="T2" fmla="*/ 256 w 904"/>
                    <a:gd name="T3" fmla="*/ 132 h 133"/>
                    <a:gd name="T4" fmla="*/ 903 w 904"/>
                    <a:gd name="T5" fmla="*/ 36 h 133"/>
                    <a:gd name="T6" fmla="*/ 858 w 904"/>
                    <a:gd name="T7" fmla="*/ 12 h 133"/>
                    <a:gd name="T8" fmla="*/ 540 w 904"/>
                    <a:gd name="T9" fmla="*/ 0 h 133"/>
                    <a:gd name="T10" fmla="*/ 26 w 904"/>
                    <a:gd name="T11" fmla="*/ 72 h 133"/>
                    <a:gd name="T12" fmla="*/ 0 w 904"/>
                    <a:gd name="T13" fmla="*/ 102 h 133"/>
                    <a:gd name="T14" fmla="*/ 0 60000 65536"/>
                    <a:gd name="T15" fmla="*/ 0 60000 65536"/>
                    <a:gd name="T16" fmla="*/ 0 60000 65536"/>
                    <a:gd name="T17" fmla="*/ 0 60000 65536"/>
                    <a:gd name="T18" fmla="*/ 0 60000 65536"/>
                    <a:gd name="T19" fmla="*/ 0 60000 65536"/>
                    <a:gd name="T20" fmla="*/ 0 60000 65536"/>
                    <a:gd name="T21" fmla="*/ 0 w 904"/>
                    <a:gd name="T22" fmla="*/ 0 h 133"/>
                    <a:gd name="T23" fmla="*/ 904 w 904"/>
                    <a:gd name="T24" fmla="*/ 133 h 1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4" h="133">
                      <a:moveTo>
                        <a:pt x="0" y="102"/>
                      </a:moveTo>
                      <a:lnTo>
                        <a:pt x="256" y="132"/>
                      </a:lnTo>
                      <a:lnTo>
                        <a:pt x="903" y="36"/>
                      </a:lnTo>
                      <a:lnTo>
                        <a:pt x="858" y="12"/>
                      </a:lnTo>
                      <a:lnTo>
                        <a:pt x="540" y="0"/>
                      </a:lnTo>
                      <a:lnTo>
                        <a:pt x="26" y="72"/>
                      </a:lnTo>
                      <a:lnTo>
                        <a:pt x="0" y="102"/>
                      </a:lnTo>
                    </a:path>
                  </a:pathLst>
                </a:custGeom>
                <a:solidFill>
                  <a:srgbClr val="CECECE"/>
                </a:solidFill>
                <a:ln w="9525" cap="rnd">
                  <a:noFill/>
                  <a:round/>
                  <a:headEnd/>
                  <a:tailEnd/>
                </a:ln>
              </p:spPr>
              <p:txBody>
                <a:bodyPr/>
                <a:lstStyle/>
                <a:p>
                  <a:endParaRPr lang="en-US" dirty="0"/>
                </a:p>
              </p:txBody>
            </p:sp>
            <p:sp>
              <p:nvSpPr>
                <p:cNvPr id="128" name="Freeform 40"/>
                <p:cNvSpPr>
                  <a:spLocks/>
                </p:cNvSpPr>
                <p:nvPr/>
              </p:nvSpPr>
              <p:spPr bwMode="auto">
                <a:xfrm>
                  <a:off x="1630" y="678"/>
                  <a:ext cx="904" cy="133"/>
                </a:xfrm>
                <a:custGeom>
                  <a:avLst/>
                  <a:gdLst>
                    <a:gd name="T0" fmla="*/ 0 w 904"/>
                    <a:gd name="T1" fmla="*/ 102 h 133"/>
                    <a:gd name="T2" fmla="*/ 256 w 904"/>
                    <a:gd name="T3" fmla="*/ 132 h 133"/>
                    <a:gd name="T4" fmla="*/ 903 w 904"/>
                    <a:gd name="T5" fmla="*/ 36 h 133"/>
                    <a:gd name="T6" fmla="*/ 858 w 904"/>
                    <a:gd name="T7" fmla="*/ 12 h 133"/>
                    <a:gd name="T8" fmla="*/ 540 w 904"/>
                    <a:gd name="T9" fmla="*/ 0 h 133"/>
                    <a:gd name="T10" fmla="*/ 26 w 904"/>
                    <a:gd name="T11" fmla="*/ 72 h 133"/>
                    <a:gd name="T12" fmla="*/ 0 w 904"/>
                    <a:gd name="T13" fmla="*/ 102 h 133"/>
                    <a:gd name="T14" fmla="*/ 0 60000 65536"/>
                    <a:gd name="T15" fmla="*/ 0 60000 65536"/>
                    <a:gd name="T16" fmla="*/ 0 60000 65536"/>
                    <a:gd name="T17" fmla="*/ 0 60000 65536"/>
                    <a:gd name="T18" fmla="*/ 0 60000 65536"/>
                    <a:gd name="T19" fmla="*/ 0 60000 65536"/>
                    <a:gd name="T20" fmla="*/ 0 60000 65536"/>
                    <a:gd name="T21" fmla="*/ 0 w 904"/>
                    <a:gd name="T22" fmla="*/ 0 h 133"/>
                    <a:gd name="T23" fmla="*/ 904 w 904"/>
                    <a:gd name="T24" fmla="*/ 133 h 1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4" h="133">
                      <a:moveTo>
                        <a:pt x="0" y="102"/>
                      </a:moveTo>
                      <a:lnTo>
                        <a:pt x="256" y="132"/>
                      </a:lnTo>
                      <a:lnTo>
                        <a:pt x="903" y="36"/>
                      </a:lnTo>
                      <a:lnTo>
                        <a:pt x="858" y="12"/>
                      </a:lnTo>
                      <a:lnTo>
                        <a:pt x="540" y="0"/>
                      </a:lnTo>
                      <a:lnTo>
                        <a:pt x="26" y="72"/>
                      </a:lnTo>
                      <a:lnTo>
                        <a:pt x="0" y="102"/>
                      </a:lnTo>
                    </a:path>
                  </a:pathLst>
                </a:custGeom>
                <a:noFill/>
                <a:ln w="12700" cap="rnd">
                  <a:solidFill>
                    <a:srgbClr val="000000"/>
                  </a:solidFill>
                  <a:round/>
                  <a:headEnd type="none" w="sm" len="sm"/>
                  <a:tailEnd type="none" w="sm" len="sm"/>
                </a:ln>
              </p:spPr>
              <p:txBody>
                <a:bodyPr/>
                <a:lstStyle/>
                <a:p>
                  <a:endParaRPr lang="en-US" dirty="0"/>
                </a:p>
              </p:txBody>
            </p:sp>
          </p:grpSp>
          <p:sp>
            <p:nvSpPr>
              <p:cNvPr id="99" name="Line 41"/>
              <p:cNvSpPr>
                <a:spLocks noChangeShapeType="1"/>
              </p:cNvSpPr>
              <p:nvPr/>
            </p:nvSpPr>
            <p:spPr bwMode="auto">
              <a:xfrm flipV="1">
                <a:off x="1888" y="697"/>
                <a:ext cx="574" cy="77"/>
              </a:xfrm>
              <a:prstGeom prst="line">
                <a:avLst/>
              </a:prstGeom>
              <a:noFill/>
              <a:ln w="12700">
                <a:solidFill>
                  <a:srgbClr val="FFFFFF"/>
                </a:solidFill>
                <a:round/>
                <a:headEnd type="none" w="sm" len="sm"/>
                <a:tailEnd type="none" w="sm" len="sm"/>
              </a:ln>
            </p:spPr>
            <p:txBody>
              <a:bodyPr wrap="none" anchor="ctr"/>
              <a:lstStyle/>
              <a:p>
                <a:endParaRPr lang="en-US" dirty="0"/>
              </a:p>
            </p:txBody>
          </p:sp>
          <p:sp>
            <p:nvSpPr>
              <p:cNvPr id="100" name="Line 42"/>
              <p:cNvSpPr>
                <a:spLocks noChangeShapeType="1"/>
              </p:cNvSpPr>
              <p:nvPr/>
            </p:nvSpPr>
            <p:spPr bwMode="auto">
              <a:xfrm>
                <a:off x="2320" y="769"/>
                <a:ext cx="2" cy="533"/>
              </a:xfrm>
              <a:prstGeom prst="line">
                <a:avLst/>
              </a:prstGeom>
              <a:noFill/>
              <a:ln w="12700">
                <a:solidFill>
                  <a:srgbClr val="000000"/>
                </a:solidFill>
                <a:round/>
                <a:headEnd type="none" w="sm" len="sm"/>
                <a:tailEnd type="none" w="sm" len="sm"/>
              </a:ln>
            </p:spPr>
            <p:txBody>
              <a:bodyPr wrap="none" anchor="ctr"/>
              <a:lstStyle/>
              <a:p>
                <a:endParaRPr lang="en-US" dirty="0"/>
              </a:p>
            </p:txBody>
          </p:sp>
          <p:grpSp>
            <p:nvGrpSpPr>
              <p:cNvPr id="101" name="Group 43"/>
              <p:cNvGrpSpPr>
                <a:grpSpLocks/>
              </p:cNvGrpSpPr>
              <p:nvPr/>
            </p:nvGrpSpPr>
            <p:grpSpPr bwMode="auto">
              <a:xfrm>
                <a:off x="2134" y="696"/>
                <a:ext cx="993" cy="133"/>
                <a:chOff x="2134" y="696"/>
                <a:chExt cx="993" cy="133"/>
              </a:xfrm>
            </p:grpSpPr>
            <p:sp>
              <p:nvSpPr>
                <p:cNvPr id="125" name="Freeform 44"/>
                <p:cNvSpPr>
                  <a:spLocks/>
                </p:cNvSpPr>
                <p:nvPr/>
              </p:nvSpPr>
              <p:spPr bwMode="auto">
                <a:xfrm>
                  <a:off x="2134" y="696"/>
                  <a:ext cx="993" cy="133"/>
                </a:xfrm>
                <a:custGeom>
                  <a:avLst/>
                  <a:gdLst>
                    <a:gd name="T0" fmla="*/ 0 w 993"/>
                    <a:gd name="T1" fmla="*/ 78 h 133"/>
                    <a:gd name="T2" fmla="*/ 531 w 993"/>
                    <a:gd name="T3" fmla="*/ 132 h 133"/>
                    <a:gd name="T4" fmla="*/ 992 w 993"/>
                    <a:gd name="T5" fmla="*/ 60 h 133"/>
                    <a:gd name="T6" fmla="*/ 947 w 993"/>
                    <a:gd name="T7" fmla="*/ 24 h 133"/>
                    <a:gd name="T8" fmla="*/ 451 w 993"/>
                    <a:gd name="T9" fmla="*/ 0 h 133"/>
                    <a:gd name="T10" fmla="*/ 62 w 993"/>
                    <a:gd name="T11" fmla="*/ 42 h 133"/>
                    <a:gd name="T12" fmla="*/ 0 w 993"/>
                    <a:gd name="T13" fmla="*/ 78 h 133"/>
                    <a:gd name="T14" fmla="*/ 0 60000 65536"/>
                    <a:gd name="T15" fmla="*/ 0 60000 65536"/>
                    <a:gd name="T16" fmla="*/ 0 60000 65536"/>
                    <a:gd name="T17" fmla="*/ 0 60000 65536"/>
                    <a:gd name="T18" fmla="*/ 0 60000 65536"/>
                    <a:gd name="T19" fmla="*/ 0 60000 65536"/>
                    <a:gd name="T20" fmla="*/ 0 60000 65536"/>
                    <a:gd name="T21" fmla="*/ 0 w 993"/>
                    <a:gd name="T22" fmla="*/ 0 h 133"/>
                    <a:gd name="T23" fmla="*/ 993 w 993"/>
                    <a:gd name="T24" fmla="*/ 133 h 1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3" h="133">
                      <a:moveTo>
                        <a:pt x="0" y="78"/>
                      </a:moveTo>
                      <a:lnTo>
                        <a:pt x="531" y="132"/>
                      </a:lnTo>
                      <a:lnTo>
                        <a:pt x="992" y="60"/>
                      </a:lnTo>
                      <a:lnTo>
                        <a:pt x="947" y="24"/>
                      </a:lnTo>
                      <a:lnTo>
                        <a:pt x="451" y="0"/>
                      </a:lnTo>
                      <a:lnTo>
                        <a:pt x="62" y="42"/>
                      </a:lnTo>
                      <a:lnTo>
                        <a:pt x="0" y="78"/>
                      </a:lnTo>
                    </a:path>
                  </a:pathLst>
                </a:custGeom>
                <a:solidFill>
                  <a:srgbClr val="CECECE"/>
                </a:solidFill>
                <a:ln w="9525" cap="rnd">
                  <a:noFill/>
                  <a:round/>
                  <a:headEnd/>
                  <a:tailEnd/>
                </a:ln>
              </p:spPr>
              <p:txBody>
                <a:bodyPr/>
                <a:lstStyle/>
                <a:p>
                  <a:endParaRPr lang="en-US" dirty="0"/>
                </a:p>
              </p:txBody>
            </p:sp>
            <p:sp>
              <p:nvSpPr>
                <p:cNvPr id="126" name="Freeform 45"/>
                <p:cNvSpPr>
                  <a:spLocks/>
                </p:cNvSpPr>
                <p:nvPr/>
              </p:nvSpPr>
              <p:spPr bwMode="auto">
                <a:xfrm>
                  <a:off x="2134" y="696"/>
                  <a:ext cx="993" cy="133"/>
                </a:xfrm>
                <a:custGeom>
                  <a:avLst/>
                  <a:gdLst>
                    <a:gd name="T0" fmla="*/ 0 w 993"/>
                    <a:gd name="T1" fmla="*/ 78 h 133"/>
                    <a:gd name="T2" fmla="*/ 531 w 993"/>
                    <a:gd name="T3" fmla="*/ 132 h 133"/>
                    <a:gd name="T4" fmla="*/ 992 w 993"/>
                    <a:gd name="T5" fmla="*/ 60 h 133"/>
                    <a:gd name="T6" fmla="*/ 947 w 993"/>
                    <a:gd name="T7" fmla="*/ 24 h 133"/>
                    <a:gd name="T8" fmla="*/ 451 w 993"/>
                    <a:gd name="T9" fmla="*/ 0 h 133"/>
                    <a:gd name="T10" fmla="*/ 62 w 993"/>
                    <a:gd name="T11" fmla="*/ 42 h 133"/>
                    <a:gd name="T12" fmla="*/ 0 w 993"/>
                    <a:gd name="T13" fmla="*/ 78 h 133"/>
                    <a:gd name="T14" fmla="*/ 0 60000 65536"/>
                    <a:gd name="T15" fmla="*/ 0 60000 65536"/>
                    <a:gd name="T16" fmla="*/ 0 60000 65536"/>
                    <a:gd name="T17" fmla="*/ 0 60000 65536"/>
                    <a:gd name="T18" fmla="*/ 0 60000 65536"/>
                    <a:gd name="T19" fmla="*/ 0 60000 65536"/>
                    <a:gd name="T20" fmla="*/ 0 60000 65536"/>
                    <a:gd name="T21" fmla="*/ 0 w 993"/>
                    <a:gd name="T22" fmla="*/ 0 h 133"/>
                    <a:gd name="T23" fmla="*/ 993 w 993"/>
                    <a:gd name="T24" fmla="*/ 133 h 1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3" h="133">
                      <a:moveTo>
                        <a:pt x="0" y="78"/>
                      </a:moveTo>
                      <a:lnTo>
                        <a:pt x="531" y="132"/>
                      </a:lnTo>
                      <a:lnTo>
                        <a:pt x="992" y="60"/>
                      </a:lnTo>
                      <a:lnTo>
                        <a:pt x="947" y="24"/>
                      </a:lnTo>
                      <a:lnTo>
                        <a:pt x="451" y="0"/>
                      </a:lnTo>
                      <a:lnTo>
                        <a:pt x="62" y="42"/>
                      </a:lnTo>
                      <a:lnTo>
                        <a:pt x="0" y="78"/>
                      </a:lnTo>
                    </a:path>
                  </a:pathLst>
                </a:custGeom>
                <a:noFill/>
                <a:ln w="12700" cap="rnd">
                  <a:solidFill>
                    <a:srgbClr val="000000"/>
                  </a:solidFill>
                  <a:round/>
                  <a:headEnd type="none" w="sm" len="sm"/>
                  <a:tailEnd type="none" w="sm" len="sm"/>
                </a:ln>
              </p:spPr>
              <p:txBody>
                <a:bodyPr/>
                <a:lstStyle/>
                <a:p>
                  <a:endParaRPr lang="en-US" dirty="0"/>
                </a:p>
              </p:txBody>
            </p:sp>
          </p:grpSp>
          <p:sp>
            <p:nvSpPr>
              <p:cNvPr id="102" name="Freeform 46"/>
              <p:cNvSpPr>
                <a:spLocks/>
              </p:cNvSpPr>
              <p:nvPr/>
            </p:nvSpPr>
            <p:spPr bwMode="auto">
              <a:xfrm>
                <a:off x="2223" y="738"/>
                <a:ext cx="444" cy="91"/>
              </a:xfrm>
              <a:custGeom>
                <a:avLst/>
                <a:gdLst>
                  <a:gd name="T0" fmla="*/ 0 w 444"/>
                  <a:gd name="T1" fmla="*/ 0 h 91"/>
                  <a:gd name="T2" fmla="*/ 434 w 444"/>
                  <a:gd name="T3" fmla="*/ 42 h 91"/>
                  <a:gd name="T4" fmla="*/ 443 w 444"/>
                  <a:gd name="T5" fmla="*/ 90 h 91"/>
                  <a:gd name="T6" fmla="*/ 0 60000 65536"/>
                  <a:gd name="T7" fmla="*/ 0 60000 65536"/>
                  <a:gd name="T8" fmla="*/ 0 60000 65536"/>
                  <a:gd name="T9" fmla="*/ 0 w 444"/>
                  <a:gd name="T10" fmla="*/ 0 h 91"/>
                  <a:gd name="T11" fmla="*/ 444 w 444"/>
                  <a:gd name="T12" fmla="*/ 91 h 91"/>
                </a:gdLst>
                <a:ahLst/>
                <a:cxnLst>
                  <a:cxn ang="T6">
                    <a:pos x="T0" y="T1"/>
                  </a:cxn>
                  <a:cxn ang="T7">
                    <a:pos x="T2" y="T3"/>
                  </a:cxn>
                  <a:cxn ang="T8">
                    <a:pos x="T4" y="T5"/>
                  </a:cxn>
                </a:cxnLst>
                <a:rect l="T9" t="T10" r="T11" b="T12"/>
                <a:pathLst>
                  <a:path w="444" h="91">
                    <a:moveTo>
                      <a:pt x="0" y="0"/>
                    </a:moveTo>
                    <a:lnTo>
                      <a:pt x="434" y="42"/>
                    </a:lnTo>
                    <a:lnTo>
                      <a:pt x="443" y="90"/>
                    </a:lnTo>
                  </a:path>
                </a:pathLst>
              </a:custGeom>
              <a:noFill/>
              <a:ln w="12700" cap="rnd">
                <a:solidFill>
                  <a:srgbClr val="FFFFFF"/>
                </a:solidFill>
                <a:round/>
                <a:headEnd type="none" w="sm" len="sm"/>
                <a:tailEnd type="none" w="sm" len="sm"/>
              </a:ln>
            </p:spPr>
            <p:txBody>
              <a:bodyPr/>
              <a:lstStyle/>
              <a:p>
                <a:endParaRPr lang="en-US" dirty="0"/>
              </a:p>
            </p:txBody>
          </p:sp>
          <p:sp>
            <p:nvSpPr>
              <p:cNvPr id="103" name="Line 47"/>
              <p:cNvSpPr>
                <a:spLocks noChangeShapeType="1"/>
              </p:cNvSpPr>
              <p:nvPr/>
            </p:nvSpPr>
            <p:spPr bwMode="auto">
              <a:xfrm flipH="1">
                <a:off x="2667" y="727"/>
                <a:ext cx="397" cy="53"/>
              </a:xfrm>
              <a:prstGeom prst="line">
                <a:avLst/>
              </a:prstGeom>
              <a:noFill/>
              <a:ln w="12700">
                <a:solidFill>
                  <a:srgbClr val="FFFFFF"/>
                </a:solidFill>
                <a:round/>
                <a:headEnd type="none" w="sm" len="sm"/>
                <a:tailEnd type="none" w="sm" len="sm"/>
              </a:ln>
            </p:spPr>
            <p:txBody>
              <a:bodyPr wrap="none" anchor="ctr"/>
              <a:lstStyle/>
              <a:p>
                <a:endParaRPr lang="en-US" dirty="0"/>
              </a:p>
            </p:txBody>
          </p:sp>
          <p:sp>
            <p:nvSpPr>
              <p:cNvPr id="104" name="Freeform 48"/>
              <p:cNvSpPr>
                <a:spLocks/>
              </p:cNvSpPr>
              <p:nvPr/>
            </p:nvSpPr>
            <p:spPr bwMode="auto">
              <a:xfrm>
                <a:off x="1674" y="750"/>
                <a:ext cx="213" cy="61"/>
              </a:xfrm>
              <a:custGeom>
                <a:avLst/>
                <a:gdLst>
                  <a:gd name="T0" fmla="*/ 212 w 213"/>
                  <a:gd name="T1" fmla="*/ 60 h 61"/>
                  <a:gd name="T2" fmla="*/ 194 w 213"/>
                  <a:gd name="T3" fmla="*/ 24 h 61"/>
                  <a:gd name="T4" fmla="*/ 0 w 213"/>
                  <a:gd name="T5" fmla="*/ 0 h 61"/>
                  <a:gd name="T6" fmla="*/ 0 60000 65536"/>
                  <a:gd name="T7" fmla="*/ 0 60000 65536"/>
                  <a:gd name="T8" fmla="*/ 0 60000 65536"/>
                  <a:gd name="T9" fmla="*/ 0 w 213"/>
                  <a:gd name="T10" fmla="*/ 0 h 61"/>
                  <a:gd name="T11" fmla="*/ 213 w 213"/>
                  <a:gd name="T12" fmla="*/ 61 h 61"/>
                </a:gdLst>
                <a:ahLst/>
                <a:cxnLst>
                  <a:cxn ang="T6">
                    <a:pos x="T0" y="T1"/>
                  </a:cxn>
                  <a:cxn ang="T7">
                    <a:pos x="T2" y="T3"/>
                  </a:cxn>
                  <a:cxn ang="T8">
                    <a:pos x="T4" y="T5"/>
                  </a:cxn>
                </a:cxnLst>
                <a:rect l="T9" t="T10" r="T11" b="T12"/>
                <a:pathLst>
                  <a:path w="213" h="61">
                    <a:moveTo>
                      <a:pt x="212" y="60"/>
                    </a:moveTo>
                    <a:lnTo>
                      <a:pt x="194" y="24"/>
                    </a:lnTo>
                    <a:lnTo>
                      <a:pt x="0" y="0"/>
                    </a:lnTo>
                  </a:path>
                </a:pathLst>
              </a:custGeom>
              <a:noFill/>
              <a:ln w="12700" cap="rnd">
                <a:solidFill>
                  <a:srgbClr val="FFFFFF"/>
                </a:solidFill>
                <a:round/>
                <a:headEnd type="none" w="sm" len="sm"/>
                <a:tailEnd type="none" w="sm" len="sm"/>
              </a:ln>
            </p:spPr>
            <p:txBody>
              <a:bodyPr/>
              <a:lstStyle/>
              <a:p>
                <a:endParaRPr lang="en-US" dirty="0"/>
              </a:p>
            </p:txBody>
          </p:sp>
          <p:grpSp>
            <p:nvGrpSpPr>
              <p:cNvPr id="105" name="Group 49"/>
              <p:cNvGrpSpPr>
                <a:grpSpLocks/>
              </p:cNvGrpSpPr>
              <p:nvPr/>
            </p:nvGrpSpPr>
            <p:grpSpPr bwMode="auto">
              <a:xfrm>
                <a:off x="1630" y="780"/>
                <a:ext cx="257" cy="595"/>
                <a:chOff x="1630" y="780"/>
                <a:chExt cx="257" cy="595"/>
              </a:xfrm>
            </p:grpSpPr>
            <p:sp>
              <p:nvSpPr>
                <p:cNvPr id="123" name="Freeform 50"/>
                <p:cNvSpPr>
                  <a:spLocks/>
                </p:cNvSpPr>
                <p:nvPr/>
              </p:nvSpPr>
              <p:spPr bwMode="auto">
                <a:xfrm>
                  <a:off x="1630" y="780"/>
                  <a:ext cx="257" cy="595"/>
                </a:xfrm>
                <a:custGeom>
                  <a:avLst/>
                  <a:gdLst>
                    <a:gd name="T0" fmla="*/ 0 w 257"/>
                    <a:gd name="T1" fmla="*/ 0 h 595"/>
                    <a:gd name="T2" fmla="*/ 256 w 257"/>
                    <a:gd name="T3" fmla="*/ 30 h 595"/>
                    <a:gd name="T4" fmla="*/ 256 w 257"/>
                    <a:gd name="T5" fmla="*/ 594 h 595"/>
                    <a:gd name="T6" fmla="*/ 0 w 257"/>
                    <a:gd name="T7" fmla="*/ 528 h 595"/>
                    <a:gd name="T8" fmla="*/ 0 w 257"/>
                    <a:gd name="T9" fmla="*/ 0 h 595"/>
                    <a:gd name="T10" fmla="*/ 0 60000 65536"/>
                    <a:gd name="T11" fmla="*/ 0 60000 65536"/>
                    <a:gd name="T12" fmla="*/ 0 60000 65536"/>
                    <a:gd name="T13" fmla="*/ 0 60000 65536"/>
                    <a:gd name="T14" fmla="*/ 0 60000 65536"/>
                    <a:gd name="T15" fmla="*/ 0 w 257"/>
                    <a:gd name="T16" fmla="*/ 0 h 595"/>
                    <a:gd name="T17" fmla="*/ 257 w 257"/>
                    <a:gd name="T18" fmla="*/ 595 h 595"/>
                  </a:gdLst>
                  <a:ahLst/>
                  <a:cxnLst>
                    <a:cxn ang="T10">
                      <a:pos x="T0" y="T1"/>
                    </a:cxn>
                    <a:cxn ang="T11">
                      <a:pos x="T2" y="T3"/>
                    </a:cxn>
                    <a:cxn ang="T12">
                      <a:pos x="T4" y="T5"/>
                    </a:cxn>
                    <a:cxn ang="T13">
                      <a:pos x="T6" y="T7"/>
                    </a:cxn>
                    <a:cxn ang="T14">
                      <a:pos x="T8" y="T9"/>
                    </a:cxn>
                  </a:cxnLst>
                  <a:rect l="T15" t="T16" r="T17" b="T18"/>
                  <a:pathLst>
                    <a:path w="257" h="595">
                      <a:moveTo>
                        <a:pt x="0" y="0"/>
                      </a:moveTo>
                      <a:lnTo>
                        <a:pt x="256" y="30"/>
                      </a:lnTo>
                      <a:lnTo>
                        <a:pt x="256" y="594"/>
                      </a:lnTo>
                      <a:lnTo>
                        <a:pt x="0" y="528"/>
                      </a:lnTo>
                      <a:lnTo>
                        <a:pt x="0" y="0"/>
                      </a:lnTo>
                    </a:path>
                  </a:pathLst>
                </a:custGeom>
                <a:solidFill>
                  <a:srgbClr val="CECECE"/>
                </a:solidFill>
                <a:ln w="9525" cap="rnd">
                  <a:noFill/>
                  <a:round/>
                  <a:headEnd/>
                  <a:tailEnd/>
                </a:ln>
              </p:spPr>
              <p:txBody>
                <a:bodyPr/>
                <a:lstStyle/>
                <a:p>
                  <a:endParaRPr lang="en-US" dirty="0"/>
                </a:p>
              </p:txBody>
            </p:sp>
            <p:sp>
              <p:nvSpPr>
                <p:cNvPr id="124" name="Freeform 51"/>
                <p:cNvSpPr>
                  <a:spLocks/>
                </p:cNvSpPr>
                <p:nvPr/>
              </p:nvSpPr>
              <p:spPr bwMode="auto">
                <a:xfrm>
                  <a:off x="1630" y="780"/>
                  <a:ext cx="257" cy="595"/>
                </a:xfrm>
                <a:custGeom>
                  <a:avLst/>
                  <a:gdLst>
                    <a:gd name="T0" fmla="*/ 0 w 257"/>
                    <a:gd name="T1" fmla="*/ 0 h 595"/>
                    <a:gd name="T2" fmla="*/ 256 w 257"/>
                    <a:gd name="T3" fmla="*/ 30 h 595"/>
                    <a:gd name="T4" fmla="*/ 256 w 257"/>
                    <a:gd name="T5" fmla="*/ 594 h 595"/>
                    <a:gd name="T6" fmla="*/ 0 w 257"/>
                    <a:gd name="T7" fmla="*/ 528 h 595"/>
                    <a:gd name="T8" fmla="*/ 0 w 257"/>
                    <a:gd name="T9" fmla="*/ 0 h 595"/>
                    <a:gd name="T10" fmla="*/ 0 60000 65536"/>
                    <a:gd name="T11" fmla="*/ 0 60000 65536"/>
                    <a:gd name="T12" fmla="*/ 0 60000 65536"/>
                    <a:gd name="T13" fmla="*/ 0 60000 65536"/>
                    <a:gd name="T14" fmla="*/ 0 60000 65536"/>
                    <a:gd name="T15" fmla="*/ 0 w 257"/>
                    <a:gd name="T16" fmla="*/ 0 h 595"/>
                    <a:gd name="T17" fmla="*/ 257 w 257"/>
                    <a:gd name="T18" fmla="*/ 595 h 595"/>
                  </a:gdLst>
                  <a:ahLst/>
                  <a:cxnLst>
                    <a:cxn ang="T10">
                      <a:pos x="T0" y="T1"/>
                    </a:cxn>
                    <a:cxn ang="T11">
                      <a:pos x="T2" y="T3"/>
                    </a:cxn>
                    <a:cxn ang="T12">
                      <a:pos x="T4" y="T5"/>
                    </a:cxn>
                    <a:cxn ang="T13">
                      <a:pos x="T6" y="T7"/>
                    </a:cxn>
                    <a:cxn ang="T14">
                      <a:pos x="T8" y="T9"/>
                    </a:cxn>
                  </a:cxnLst>
                  <a:rect l="T15" t="T16" r="T17" b="T18"/>
                  <a:pathLst>
                    <a:path w="257" h="595">
                      <a:moveTo>
                        <a:pt x="0" y="0"/>
                      </a:moveTo>
                      <a:lnTo>
                        <a:pt x="256" y="30"/>
                      </a:lnTo>
                      <a:lnTo>
                        <a:pt x="256" y="594"/>
                      </a:lnTo>
                      <a:lnTo>
                        <a:pt x="0" y="528"/>
                      </a:lnTo>
                      <a:lnTo>
                        <a:pt x="0" y="0"/>
                      </a:lnTo>
                    </a:path>
                  </a:pathLst>
                </a:custGeom>
                <a:noFill/>
                <a:ln w="12700" cap="rnd">
                  <a:solidFill>
                    <a:srgbClr val="000000"/>
                  </a:solidFill>
                  <a:round/>
                  <a:headEnd type="none" w="sm" len="sm"/>
                  <a:tailEnd type="none" w="sm" len="sm"/>
                </a:ln>
              </p:spPr>
              <p:txBody>
                <a:bodyPr/>
                <a:lstStyle/>
                <a:p>
                  <a:endParaRPr lang="en-US" dirty="0"/>
                </a:p>
              </p:txBody>
            </p:sp>
          </p:grpSp>
          <p:sp>
            <p:nvSpPr>
              <p:cNvPr id="106" name="Line 52"/>
              <p:cNvSpPr>
                <a:spLocks noChangeShapeType="1"/>
              </p:cNvSpPr>
              <p:nvPr/>
            </p:nvSpPr>
            <p:spPr bwMode="auto">
              <a:xfrm>
                <a:off x="1674" y="787"/>
                <a:ext cx="1" cy="533"/>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107" name="Line 53"/>
              <p:cNvSpPr>
                <a:spLocks noChangeShapeType="1"/>
              </p:cNvSpPr>
              <p:nvPr/>
            </p:nvSpPr>
            <p:spPr bwMode="auto">
              <a:xfrm>
                <a:off x="1842" y="805"/>
                <a:ext cx="2" cy="551"/>
              </a:xfrm>
              <a:prstGeom prst="line">
                <a:avLst/>
              </a:prstGeom>
              <a:noFill/>
              <a:ln w="12700">
                <a:solidFill>
                  <a:srgbClr val="000000"/>
                </a:solidFill>
                <a:round/>
                <a:headEnd type="none" w="sm" len="sm"/>
                <a:tailEnd type="none" w="sm" len="sm"/>
              </a:ln>
            </p:spPr>
            <p:txBody>
              <a:bodyPr wrap="none" anchor="ctr"/>
              <a:lstStyle/>
              <a:p>
                <a:endParaRPr lang="en-US" dirty="0"/>
              </a:p>
            </p:txBody>
          </p:sp>
          <p:grpSp>
            <p:nvGrpSpPr>
              <p:cNvPr id="108" name="Group 54"/>
              <p:cNvGrpSpPr>
                <a:grpSpLocks/>
              </p:cNvGrpSpPr>
              <p:nvPr/>
            </p:nvGrpSpPr>
            <p:grpSpPr bwMode="auto">
              <a:xfrm>
                <a:off x="2595" y="834"/>
                <a:ext cx="45" cy="43"/>
                <a:chOff x="2595" y="834"/>
                <a:chExt cx="45" cy="43"/>
              </a:xfrm>
            </p:grpSpPr>
            <p:sp>
              <p:nvSpPr>
                <p:cNvPr id="121" name="Freeform 55"/>
                <p:cNvSpPr>
                  <a:spLocks/>
                </p:cNvSpPr>
                <p:nvPr/>
              </p:nvSpPr>
              <p:spPr bwMode="auto">
                <a:xfrm>
                  <a:off x="2595" y="834"/>
                  <a:ext cx="45" cy="43"/>
                </a:xfrm>
                <a:custGeom>
                  <a:avLst/>
                  <a:gdLst>
                    <a:gd name="T0" fmla="*/ 0 w 45"/>
                    <a:gd name="T1" fmla="*/ 0 h 43"/>
                    <a:gd name="T2" fmla="*/ 44 w 45"/>
                    <a:gd name="T3" fmla="*/ 6 h 43"/>
                    <a:gd name="T4" fmla="*/ 44 w 45"/>
                    <a:gd name="T5" fmla="*/ 42 h 43"/>
                    <a:gd name="T6" fmla="*/ 0 w 45"/>
                    <a:gd name="T7" fmla="*/ 36 h 43"/>
                    <a:gd name="T8" fmla="*/ 0 w 45"/>
                    <a:gd name="T9" fmla="*/ 0 h 43"/>
                    <a:gd name="T10" fmla="*/ 0 60000 65536"/>
                    <a:gd name="T11" fmla="*/ 0 60000 65536"/>
                    <a:gd name="T12" fmla="*/ 0 60000 65536"/>
                    <a:gd name="T13" fmla="*/ 0 60000 65536"/>
                    <a:gd name="T14" fmla="*/ 0 60000 65536"/>
                    <a:gd name="T15" fmla="*/ 0 w 45"/>
                    <a:gd name="T16" fmla="*/ 0 h 43"/>
                    <a:gd name="T17" fmla="*/ 45 w 45"/>
                    <a:gd name="T18" fmla="*/ 43 h 43"/>
                  </a:gdLst>
                  <a:ahLst/>
                  <a:cxnLst>
                    <a:cxn ang="T10">
                      <a:pos x="T0" y="T1"/>
                    </a:cxn>
                    <a:cxn ang="T11">
                      <a:pos x="T2" y="T3"/>
                    </a:cxn>
                    <a:cxn ang="T12">
                      <a:pos x="T4" y="T5"/>
                    </a:cxn>
                    <a:cxn ang="T13">
                      <a:pos x="T6" y="T7"/>
                    </a:cxn>
                    <a:cxn ang="T14">
                      <a:pos x="T8" y="T9"/>
                    </a:cxn>
                  </a:cxnLst>
                  <a:rect l="T15" t="T16" r="T17" b="T18"/>
                  <a:pathLst>
                    <a:path w="45" h="43">
                      <a:moveTo>
                        <a:pt x="0" y="0"/>
                      </a:moveTo>
                      <a:lnTo>
                        <a:pt x="44" y="6"/>
                      </a:lnTo>
                      <a:lnTo>
                        <a:pt x="44" y="42"/>
                      </a:lnTo>
                      <a:lnTo>
                        <a:pt x="0" y="36"/>
                      </a:lnTo>
                      <a:lnTo>
                        <a:pt x="0" y="0"/>
                      </a:lnTo>
                    </a:path>
                  </a:pathLst>
                </a:custGeom>
                <a:solidFill>
                  <a:srgbClr val="FFFFFF"/>
                </a:solidFill>
                <a:ln w="9525" cap="rnd">
                  <a:noFill/>
                  <a:round/>
                  <a:headEnd/>
                  <a:tailEnd/>
                </a:ln>
              </p:spPr>
              <p:txBody>
                <a:bodyPr/>
                <a:lstStyle/>
                <a:p>
                  <a:endParaRPr lang="en-US" dirty="0"/>
                </a:p>
              </p:txBody>
            </p:sp>
            <p:sp>
              <p:nvSpPr>
                <p:cNvPr id="122" name="Freeform 56"/>
                <p:cNvSpPr>
                  <a:spLocks/>
                </p:cNvSpPr>
                <p:nvPr/>
              </p:nvSpPr>
              <p:spPr bwMode="auto">
                <a:xfrm>
                  <a:off x="2595" y="834"/>
                  <a:ext cx="45" cy="43"/>
                </a:xfrm>
                <a:custGeom>
                  <a:avLst/>
                  <a:gdLst>
                    <a:gd name="T0" fmla="*/ 0 w 45"/>
                    <a:gd name="T1" fmla="*/ 0 h 43"/>
                    <a:gd name="T2" fmla="*/ 44 w 45"/>
                    <a:gd name="T3" fmla="*/ 6 h 43"/>
                    <a:gd name="T4" fmla="*/ 44 w 45"/>
                    <a:gd name="T5" fmla="*/ 42 h 43"/>
                    <a:gd name="T6" fmla="*/ 0 w 45"/>
                    <a:gd name="T7" fmla="*/ 36 h 43"/>
                    <a:gd name="T8" fmla="*/ 0 w 45"/>
                    <a:gd name="T9" fmla="*/ 0 h 43"/>
                    <a:gd name="T10" fmla="*/ 0 60000 65536"/>
                    <a:gd name="T11" fmla="*/ 0 60000 65536"/>
                    <a:gd name="T12" fmla="*/ 0 60000 65536"/>
                    <a:gd name="T13" fmla="*/ 0 60000 65536"/>
                    <a:gd name="T14" fmla="*/ 0 60000 65536"/>
                    <a:gd name="T15" fmla="*/ 0 w 45"/>
                    <a:gd name="T16" fmla="*/ 0 h 43"/>
                    <a:gd name="T17" fmla="*/ 45 w 45"/>
                    <a:gd name="T18" fmla="*/ 43 h 43"/>
                  </a:gdLst>
                  <a:ahLst/>
                  <a:cxnLst>
                    <a:cxn ang="T10">
                      <a:pos x="T0" y="T1"/>
                    </a:cxn>
                    <a:cxn ang="T11">
                      <a:pos x="T2" y="T3"/>
                    </a:cxn>
                    <a:cxn ang="T12">
                      <a:pos x="T4" y="T5"/>
                    </a:cxn>
                    <a:cxn ang="T13">
                      <a:pos x="T6" y="T7"/>
                    </a:cxn>
                    <a:cxn ang="T14">
                      <a:pos x="T8" y="T9"/>
                    </a:cxn>
                  </a:cxnLst>
                  <a:rect l="T15" t="T16" r="T17" b="T18"/>
                  <a:pathLst>
                    <a:path w="45" h="43">
                      <a:moveTo>
                        <a:pt x="0" y="0"/>
                      </a:moveTo>
                      <a:lnTo>
                        <a:pt x="44" y="6"/>
                      </a:lnTo>
                      <a:lnTo>
                        <a:pt x="44" y="42"/>
                      </a:lnTo>
                      <a:lnTo>
                        <a:pt x="0" y="36"/>
                      </a:lnTo>
                      <a:lnTo>
                        <a:pt x="0" y="0"/>
                      </a:lnTo>
                    </a:path>
                  </a:pathLst>
                </a:custGeom>
                <a:noFill/>
                <a:ln w="12700" cap="rnd">
                  <a:solidFill>
                    <a:srgbClr val="000000"/>
                  </a:solidFill>
                  <a:round/>
                  <a:headEnd type="none" w="sm" len="sm"/>
                  <a:tailEnd type="none" w="sm" len="sm"/>
                </a:ln>
              </p:spPr>
              <p:txBody>
                <a:bodyPr/>
                <a:lstStyle/>
                <a:p>
                  <a:endParaRPr lang="en-US" dirty="0"/>
                </a:p>
              </p:txBody>
            </p:sp>
          </p:grpSp>
          <p:grpSp>
            <p:nvGrpSpPr>
              <p:cNvPr id="109" name="Group 57"/>
              <p:cNvGrpSpPr>
                <a:grpSpLocks/>
              </p:cNvGrpSpPr>
              <p:nvPr/>
            </p:nvGrpSpPr>
            <p:grpSpPr bwMode="auto">
              <a:xfrm>
                <a:off x="1506" y="720"/>
                <a:ext cx="36" cy="37"/>
                <a:chOff x="1506" y="720"/>
                <a:chExt cx="36" cy="37"/>
              </a:xfrm>
            </p:grpSpPr>
            <p:sp>
              <p:nvSpPr>
                <p:cNvPr id="119" name="Freeform 58"/>
                <p:cNvSpPr>
                  <a:spLocks/>
                </p:cNvSpPr>
                <p:nvPr/>
              </p:nvSpPr>
              <p:spPr bwMode="auto">
                <a:xfrm>
                  <a:off x="1506" y="720"/>
                  <a:ext cx="36" cy="37"/>
                </a:xfrm>
                <a:custGeom>
                  <a:avLst/>
                  <a:gdLst>
                    <a:gd name="T0" fmla="*/ 0 w 36"/>
                    <a:gd name="T1" fmla="*/ 0 h 37"/>
                    <a:gd name="T2" fmla="*/ 35 w 36"/>
                    <a:gd name="T3" fmla="*/ 6 h 37"/>
                    <a:gd name="T4" fmla="*/ 35 w 36"/>
                    <a:gd name="T5" fmla="*/ 36 h 37"/>
                    <a:gd name="T6" fmla="*/ 0 w 36"/>
                    <a:gd name="T7" fmla="*/ 30 h 37"/>
                    <a:gd name="T8" fmla="*/ 0 w 36"/>
                    <a:gd name="T9" fmla="*/ 0 h 37"/>
                    <a:gd name="T10" fmla="*/ 0 60000 65536"/>
                    <a:gd name="T11" fmla="*/ 0 60000 65536"/>
                    <a:gd name="T12" fmla="*/ 0 60000 65536"/>
                    <a:gd name="T13" fmla="*/ 0 60000 65536"/>
                    <a:gd name="T14" fmla="*/ 0 60000 65536"/>
                    <a:gd name="T15" fmla="*/ 0 w 36"/>
                    <a:gd name="T16" fmla="*/ 0 h 37"/>
                    <a:gd name="T17" fmla="*/ 36 w 36"/>
                    <a:gd name="T18" fmla="*/ 37 h 37"/>
                  </a:gdLst>
                  <a:ahLst/>
                  <a:cxnLst>
                    <a:cxn ang="T10">
                      <a:pos x="T0" y="T1"/>
                    </a:cxn>
                    <a:cxn ang="T11">
                      <a:pos x="T2" y="T3"/>
                    </a:cxn>
                    <a:cxn ang="T12">
                      <a:pos x="T4" y="T5"/>
                    </a:cxn>
                    <a:cxn ang="T13">
                      <a:pos x="T6" y="T7"/>
                    </a:cxn>
                    <a:cxn ang="T14">
                      <a:pos x="T8" y="T9"/>
                    </a:cxn>
                  </a:cxnLst>
                  <a:rect l="T15" t="T16" r="T17" b="T18"/>
                  <a:pathLst>
                    <a:path w="36" h="37">
                      <a:moveTo>
                        <a:pt x="0" y="0"/>
                      </a:moveTo>
                      <a:lnTo>
                        <a:pt x="35" y="6"/>
                      </a:lnTo>
                      <a:lnTo>
                        <a:pt x="35" y="36"/>
                      </a:lnTo>
                      <a:lnTo>
                        <a:pt x="0" y="30"/>
                      </a:lnTo>
                      <a:lnTo>
                        <a:pt x="0" y="0"/>
                      </a:lnTo>
                    </a:path>
                  </a:pathLst>
                </a:custGeom>
                <a:solidFill>
                  <a:srgbClr val="FFFFFF"/>
                </a:solidFill>
                <a:ln w="9525" cap="rnd">
                  <a:noFill/>
                  <a:round/>
                  <a:headEnd/>
                  <a:tailEnd/>
                </a:ln>
              </p:spPr>
              <p:txBody>
                <a:bodyPr/>
                <a:lstStyle/>
                <a:p>
                  <a:endParaRPr lang="en-US" dirty="0"/>
                </a:p>
              </p:txBody>
            </p:sp>
            <p:sp>
              <p:nvSpPr>
                <p:cNvPr id="120" name="Freeform 59"/>
                <p:cNvSpPr>
                  <a:spLocks/>
                </p:cNvSpPr>
                <p:nvPr/>
              </p:nvSpPr>
              <p:spPr bwMode="auto">
                <a:xfrm>
                  <a:off x="1506" y="720"/>
                  <a:ext cx="36" cy="37"/>
                </a:xfrm>
                <a:custGeom>
                  <a:avLst/>
                  <a:gdLst>
                    <a:gd name="T0" fmla="*/ 0 w 36"/>
                    <a:gd name="T1" fmla="*/ 0 h 37"/>
                    <a:gd name="T2" fmla="*/ 35 w 36"/>
                    <a:gd name="T3" fmla="*/ 6 h 37"/>
                    <a:gd name="T4" fmla="*/ 35 w 36"/>
                    <a:gd name="T5" fmla="*/ 36 h 37"/>
                    <a:gd name="T6" fmla="*/ 0 w 36"/>
                    <a:gd name="T7" fmla="*/ 30 h 37"/>
                    <a:gd name="T8" fmla="*/ 0 w 36"/>
                    <a:gd name="T9" fmla="*/ 0 h 37"/>
                    <a:gd name="T10" fmla="*/ 0 60000 65536"/>
                    <a:gd name="T11" fmla="*/ 0 60000 65536"/>
                    <a:gd name="T12" fmla="*/ 0 60000 65536"/>
                    <a:gd name="T13" fmla="*/ 0 60000 65536"/>
                    <a:gd name="T14" fmla="*/ 0 60000 65536"/>
                    <a:gd name="T15" fmla="*/ 0 w 36"/>
                    <a:gd name="T16" fmla="*/ 0 h 37"/>
                    <a:gd name="T17" fmla="*/ 36 w 36"/>
                    <a:gd name="T18" fmla="*/ 37 h 37"/>
                  </a:gdLst>
                  <a:ahLst/>
                  <a:cxnLst>
                    <a:cxn ang="T10">
                      <a:pos x="T0" y="T1"/>
                    </a:cxn>
                    <a:cxn ang="T11">
                      <a:pos x="T2" y="T3"/>
                    </a:cxn>
                    <a:cxn ang="T12">
                      <a:pos x="T4" y="T5"/>
                    </a:cxn>
                    <a:cxn ang="T13">
                      <a:pos x="T6" y="T7"/>
                    </a:cxn>
                    <a:cxn ang="T14">
                      <a:pos x="T8" y="T9"/>
                    </a:cxn>
                  </a:cxnLst>
                  <a:rect l="T15" t="T16" r="T17" b="T18"/>
                  <a:pathLst>
                    <a:path w="36" h="37">
                      <a:moveTo>
                        <a:pt x="0" y="0"/>
                      </a:moveTo>
                      <a:lnTo>
                        <a:pt x="35" y="6"/>
                      </a:lnTo>
                      <a:lnTo>
                        <a:pt x="35" y="36"/>
                      </a:lnTo>
                      <a:lnTo>
                        <a:pt x="0" y="30"/>
                      </a:lnTo>
                      <a:lnTo>
                        <a:pt x="0" y="0"/>
                      </a:lnTo>
                    </a:path>
                  </a:pathLst>
                </a:custGeom>
                <a:noFill/>
                <a:ln w="12700" cap="rnd">
                  <a:solidFill>
                    <a:srgbClr val="000000"/>
                  </a:solidFill>
                  <a:round/>
                  <a:headEnd type="none" w="sm" len="sm"/>
                  <a:tailEnd type="none" w="sm" len="sm"/>
                </a:ln>
              </p:spPr>
              <p:txBody>
                <a:bodyPr/>
                <a:lstStyle/>
                <a:p>
                  <a:endParaRPr lang="en-US" dirty="0"/>
                </a:p>
              </p:txBody>
            </p:sp>
          </p:grpSp>
          <p:sp>
            <p:nvSpPr>
              <p:cNvPr id="110" name="Line 60"/>
              <p:cNvSpPr>
                <a:spLocks noChangeShapeType="1"/>
              </p:cNvSpPr>
              <p:nvPr/>
            </p:nvSpPr>
            <p:spPr bwMode="auto">
              <a:xfrm flipV="1">
                <a:off x="1808" y="673"/>
                <a:ext cx="264" cy="35"/>
              </a:xfrm>
              <a:prstGeom prst="line">
                <a:avLst/>
              </a:prstGeom>
              <a:noFill/>
              <a:ln w="12700">
                <a:solidFill>
                  <a:srgbClr val="FFFFFF"/>
                </a:solidFill>
                <a:round/>
                <a:headEnd type="none" w="sm" len="sm"/>
                <a:tailEnd type="none" w="sm" len="sm"/>
              </a:ln>
            </p:spPr>
            <p:txBody>
              <a:bodyPr wrap="none" anchor="ctr"/>
              <a:lstStyle/>
              <a:p>
                <a:endParaRPr lang="en-US" dirty="0"/>
              </a:p>
            </p:txBody>
          </p:sp>
          <p:sp>
            <p:nvSpPr>
              <p:cNvPr id="111" name="Line 61"/>
              <p:cNvSpPr>
                <a:spLocks noChangeShapeType="1"/>
              </p:cNvSpPr>
              <p:nvPr/>
            </p:nvSpPr>
            <p:spPr bwMode="auto">
              <a:xfrm>
                <a:off x="2294" y="823"/>
                <a:ext cx="1" cy="473"/>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112" name="Line 62"/>
              <p:cNvSpPr>
                <a:spLocks noChangeShapeType="1"/>
              </p:cNvSpPr>
              <p:nvPr/>
            </p:nvSpPr>
            <p:spPr bwMode="auto">
              <a:xfrm>
                <a:off x="2269" y="823"/>
                <a:ext cx="7" cy="467"/>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113" name="Line 63"/>
              <p:cNvSpPr>
                <a:spLocks noChangeShapeType="1"/>
              </p:cNvSpPr>
              <p:nvPr/>
            </p:nvSpPr>
            <p:spPr bwMode="auto">
              <a:xfrm>
                <a:off x="2249" y="817"/>
                <a:ext cx="2" cy="473"/>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114" name="Line 64"/>
              <p:cNvSpPr>
                <a:spLocks noChangeShapeType="1"/>
              </p:cNvSpPr>
              <p:nvPr/>
            </p:nvSpPr>
            <p:spPr bwMode="auto">
              <a:xfrm>
                <a:off x="2223" y="817"/>
                <a:ext cx="1" cy="461"/>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115" name="Line 65"/>
              <p:cNvSpPr>
                <a:spLocks noChangeShapeType="1"/>
              </p:cNvSpPr>
              <p:nvPr/>
            </p:nvSpPr>
            <p:spPr bwMode="auto">
              <a:xfrm>
                <a:off x="2205" y="811"/>
                <a:ext cx="2" cy="467"/>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116" name="Line 66"/>
              <p:cNvSpPr>
                <a:spLocks noChangeShapeType="1"/>
              </p:cNvSpPr>
              <p:nvPr/>
            </p:nvSpPr>
            <p:spPr bwMode="auto">
              <a:xfrm>
                <a:off x="2179" y="811"/>
                <a:ext cx="1" cy="461"/>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117" name="Line 67"/>
              <p:cNvSpPr>
                <a:spLocks noChangeShapeType="1"/>
              </p:cNvSpPr>
              <p:nvPr/>
            </p:nvSpPr>
            <p:spPr bwMode="auto">
              <a:xfrm>
                <a:off x="2152" y="811"/>
                <a:ext cx="2" cy="455"/>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118" name="Rectangle 68"/>
              <p:cNvSpPr>
                <a:spLocks noChangeArrowheads="1"/>
              </p:cNvSpPr>
              <p:nvPr/>
            </p:nvSpPr>
            <p:spPr bwMode="auto">
              <a:xfrm>
                <a:off x="2147" y="994"/>
                <a:ext cx="19" cy="52"/>
              </a:xfrm>
              <a:prstGeom prst="rect">
                <a:avLst/>
              </a:prstGeom>
              <a:solidFill>
                <a:srgbClr val="FFFFFF"/>
              </a:solidFill>
              <a:ln w="12700">
                <a:solidFill>
                  <a:srgbClr val="000000"/>
                </a:solidFill>
                <a:miter lim="800000"/>
                <a:headEnd/>
                <a:tailEnd/>
              </a:ln>
            </p:spPr>
            <p:txBody>
              <a:bodyPr wrap="none" anchor="ctr"/>
              <a:lstStyle/>
              <a:p>
                <a:endParaRPr lang="en-US" dirty="0"/>
              </a:p>
            </p:txBody>
          </p:sp>
        </p:grpSp>
        <p:sp>
          <p:nvSpPr>
            <p:cNvPr id="76" name="Text Box 69"/>
            <p:cNvSpPr txBox="1">
              <a:spLocks noChangeArrowheads="1"/>
            </p:cNvSpPr>
            <p:nvPr/>
          </p:nvSpPr>
          <p:spPr bwMode="auto">
            <a:xfrm>
              <a:off x="7532688" y="1444625"/>
              <a:ext cx="1135247" cy="461665"/>
            </a:xfrm>
            <a:prstGeom prst="rect">
              <a:avLst/>
            </a:prstGeom>
            <a:noFill/>
            <a:ln w="38100">
              <a:noFill/>
              <a:miter lim="800000"/>
              <a:headEnd/>
              <a:tailEnd/>
            </a:ln>
          </p:spPr>
          <p:txBody>
            <a:bodyPr wrap="none">
              <a:spAutoFit/>
            </a:bodyPr>
            <a:lstStyle/>
            <a:p>
              <a:pPr eaLnBrk="0" hangingPunct="0"/>
              <a:r>
                <a:rPr lang="en-GB" sz="1200" dirty="0"/>
                <a:t>EAE/AB </a:t>
              </a:r>
              <a:r>
                <a:rPr lang="en-GB" sz="1200" dirty="0" smtClean="0"/>
                <a:t>Suite</a:t>
              </a:r>
            </a:p>
            <a:p>
              <a:pPr eaLnBrk="0" hangingPunct="0"/>
              <a:r>
                <a:rPr lang="en-GB" sz="1200" dirty="0" smtClean="0"/>
                <a:t>Host </a:t>
              </a:r>
              <a:r>
                <a:rPr lang="en-GB" sz="1200" dirty="0"/>
                <a:t>Systems</a:t>
              </a:r>
            </a:p>
          </p:txBody>
        </p:sp>
        <p:pic>
          <p:nvPicPr>
            <p:cNvPr id="77" name="Picture 5" descr="C:\Users\Niels\AppData\Local\Microsoft\Windows\Temporary Internet Files\Content.IE5\91BW93KL\j0431564[1].png"/>
            <p:cNvPicPr>
              <a:picLocks noChangeAspect="1" noChangeArrowheads="1"/>
            </p:cNvPicPr>
            <p:nvPr/>
          </p:nvPicPr>
          <p:blipFill>
            <a:blip r:embed="rId4" cstate="print"/>
            <a:srcRect/>
            <a:stretch>
              <a:fillRect/>
            </a:stretch>
          </p:blipFill>
          <p:spPr bwMode="auto">
            <a:xfrm flipH="1">
              <a:off x="5286374" y="1451095"/>
              <a:ext cx="1342079" cy="1351026"/>
            </a:xfrm>
            <a:prstGeom prst="rect">
              <a:avLst/>
            </a:prstGeom>
            <a:noFill/>
          </p:spPr>
        </p:pic>
        <p:pic>
          <p:nvPicPr>
            <p:cNvPr id="78" name="Picture 2" descr="C:\Users\Niels\AppData\Local\Microsoft\Windows\Temporary Internet Files\Content.IE5\91BW93KL\j0441337[1].png"/>
            <p:cNvPicPr>
              <a:picLocks noChangeAspect="1" noChangeArrowheads="1"/>
            </p:cNvPicPr>
            <p:nvPr/>
          </p:nvPicPr>
          <p:blipFill>
            <a:blip r:embed="rId3" cstate="print"/>
            <a:srcRect/>
            <a:stretch>
              <a:fillRect/>
            </a:stretch>
          </p:blipFill>
          <p:spPr bwMode="auto">
            <a:xfrm>
              <a:off x="1104900" y="914400"/>
              <a:ext cx="952500" cy="952500"/>
            </a:xfrm>
            <a:prstGeom prst="rect">
              <a:avLst/>
            </a:prstGeom>
            <a:noFill/>
          </p:spPr>
        </p:pic>
        <p:pic>
          <p:nvPicPr>
            <p:cNvPr id="79" name="Picture 2" descr="C:\Users\Niels\AppData\Local\Microsoft\Windows\Temporary Internet Files\Content.IE5\91BW93KL\j0441337[1].png"/>
            <p:cNvPicPr>
              <a:picLocks noChangeAspect="1" noChangeArrowheads="1"/>
            </p:cNvPicPr>
            <p:nvPr/>
          </p:nvPicPr>
          <p:blipFill>
            <a:blip r:embed="rId3" cstate="print"/>
            <a:srcRect/>
            <a:stretch>
              <a:fillRect/>
            </a:stretch>
          </p:blipFill>
          <p:spPr bwMode="auto">
            <a:xfrm>
              <a:off x="685800" y="1400175"/>
              <a:ext cx="952500" cy="952500"/>
            </a:xfrm>
            <a:prstGeom prst="rect">
              <a:avLst/>
            </a:prstGeom>
            <a:noFill/>
          </p:spPr>
        </p:pic>
        <p:sp>
          <p:nvSpPr>
            <p:cNvPr id="80" name="TextBox 79"/>
            <p:cNvSpPr txBox="1"/>
            <p:nvPr/>
          </p:nvSpPr>
          <p:spPr>
            <a:xfrm rot="243170">
              <a:off x="1190626" y="1082188"/>
              <a:ext cx="962024" cy="276999"/>
            </a:xfrm>
            <a:prstGeom prst="rect">
              <a:avLst/>
            </a:prstGeom>
            <a:noFill/>
          </p:spPr>
          <p:txBody>
            <a:bodyPr wrap="square" rtlCol="0">
              <a:spAutoFit/>
            </a:bodyPr>
            <a:lstStyle/>
            <a:p>
              <a:r>
                <a:rPr lang="en-AU" sz="1200" b="1" dirty="0" smtClean="0">
                  <a:solidFill>
                    <a:srgbClr val="FFFFFF"/>
                  </a:solidFill>
                  <a:latin typeface="Arial Narrow" pitchFamily="34" charset="0"/>
                </a:rPr>
                <a:t>Silverlight</a:t>
              </a:r>
              <a:endParaRPr lang="en-AU" sz="1200" b="1" dirty="0">
                <a:solidFill>
                  <a:srgbClr val="FFFFFF"/>
                </a:solidFill>
                <a:latin typeface="Arial Narrow" pitchFamily="34" charset="0"/>
              </a:endParaRPr>
            </a:p>
          </p:txBody>
        </p:sp>
        <p:sp>
          <p:nvSpPr>
            <p:cNvPr id="81" name="TextBox 80"/>
            <p:cNvSpPr txBox="1"/>
            <p:nvPr/>
          </p:nvSpPr>
          <p:spPr>
            <a:xfrm rot="243170">
              <a:off x="1724026" y="663088"/>
              <a:ext cx="962024" cy="276999"/>
            </a:xfrm>
            <a:prstGeom prst="rect">
              <a:avLst/>
            </a:prstGeom>
            <a:noFill/>
          </p:spPr>
          <p:txBody>
            <a:bodyPr wrap="square" rtlCol="0">
              <a:spAutoFit/>
            </a:bodyPr>
            <a:lstStyle/>
            <a:p>
              <a:r>
                <a:rPr lang="en-AU" sz="1200" b="1" dirty="0" smtClean="0">
                  <a:solidFill>
                    <a:srgbClr val="FFFFFF"/>
                  </a:solidFill>
                  <a:latin typeface="Arial Narrow" pitchFamily="34" charset="0"/>
                </a:rPr>
                <a:t>Silverlight</a:t>
              </a:r>
              <a:endParaRPr lang="en-AU" sz="1200" b="1" dirty="0">
                <a:solidFill>
                  <a:srgbClr val="FFFFFF"/>
                </a:solidFill>
                <a:latin typeface="Arial Narrow" pitchFamily="34" charset="0"/>
              </a:endParaRPr>
            </a:p>
          </p:txBody>
        </p:sp>
        <p:sp>
          <p:nvSpPr>
            <p:cNvPr id="82" name="TextBox 81"/>
            <p:cNvSpPr txBox="1"/>
            <p:nvPr/>
          </p:nvSpPr>
          <p:spPr>
            <a:xfrm rot="243170">
              <a:off x="771526" y="1567963"/>
              <a:ext cx="962024" cy="276999"/>
            </a:xfrm>
            <a:prstGeom prst="rect">
              <a:avLst/>
            </a:prstGeom>
            <a:noFill/>
          </p:spPr>
          <p:txBody>
            <a:bodyPr wrap="square" rtlCol="0">
              <a:spAutoFit/>
            </a:bodyPr>
            <a:lstStyle/>
            <a:p>
              <a:r>
                <a:rPr lang="en-AU" sz="1200" b="1" dirty="0" smtClean="0">
                  <a:solidFill>
                    <a:srgbClr val="FFFFFF"/>
                  </a:solidFill>
                  <a:latin typeface="Arial Narrow" pitchFamily="34" charset="0"/>
                </a:rPr>
                <a:t>Silverlight</a:t>
              </a:r>
              <a:endParaRPr lang="en-AU" sz="1200" b="1" dirty="0">
                <a:solidFill>
                  <a:srgbClr val="FFFFFF"/>
                </a:solidFill>
                <a:latin typeface="Arial Narrow" pitchFamily="34" charset="0"/>
              </a:endParaRPr>
            </a:p>
          </p:txBody>
        </p:sp>
        <p:pic>
          <p:nvPicPr>
            <p:cNvPr id="83" name="Picture 2" descr="C:\Users\Niels\AppData\Local\Microsoft\Windows\Temporary Internet Files\Content.IE5\91BW93KL\j0441337[1].png"/>
            <p:cNvPicPr>
              <a:picLocks noChangeAspect="1" noChangeArrowheads="1"/>
            </p:cNvPicPr>
            <p:nvPr/>
          </p:nvPicPr>
          <p:blipFill>
            <a:blip r:embed="rId3" cstate="print"/>
            <a:srcRect/>
            <a:stretch>
              <a:fillRect/>
            </a:stretch>
          </p:blipFill>
          <p:spPr bwMode="auto">
            <a:xfrm>
              <a:off x="1019175" y="1924050"/>
              <a:ext cx="952500" cy="952500"/>
            </a:xfrm>
            <a:prstGeom prst="rect">
              <a:avLst/>
            </a:prstGeom>
            <a:noFill/>
          </p:spPr>
        </p:pic>
        <p:sp>
          <p:nvSpPr>
            <p:cNvPr id="84" name="TextBox 83"/>
            <p:cNvSpPr txBox="1"/>
            <p:nvPr/>
          </p:nvSpPr>
          <p:spPr>
            <a:xfrm rot="243170">
              <a:off x="1104901" y="2091838"/>
              <a:ext cx="962024" cy="276999"/>
            </a:xfrm>
            <a:prstGeom prst="rect">
              <a:avLst/>
            </a:prstGeom>
            <a:noFill/>
          </p:spPr>
          <p:txBody>
            <a:bodyPr wrap="square" rtlCol="0">
              <a:spAutoFit/>
            </a:bodyPr>
            <a:lstStyle/>
            <a:p>
              <a:r>
                <a:rPr lang="en-AU" sz="1200" b="1" dirty="0" smtClean="0">
                  <a:solidFill>
                    <a:srgbClr val="FFFFFF"/>
                  </a:solidFill>
                  <a:latin typeface="Arial Narrow" pitchFamily="34" charset="0"/>
                </a:rPr>
                <a:t>Silverlight</a:t>
              </a:r>
              <a:endParaRPr lang="en-AU" sz="1200" b="1" dirty="0">
                <a:solidFill>
                  <a:srgbClr val="FFFFFF"/>
                </a:solidFill>
                <a:latin typeface="Arial Narrow" pitchFamily="34" charset="0"/>
              </a:endParaRPr>
            </a:p>
          </p:txBody>
        </p:sp>
        <p:sp>
          <p:nvSpPr>
            <p:cNvPr id="85" name="Text Box 69"/>
            <p:cNvSpPr txBox="1">
              <a:spLocks noChangeArrowheads="1"/>
            </p:cNvSpPr>
            <p:nvPr/>
          </p:nvSpPr>
          <p:spPr bwMode="auto">
            <a:xfrm>
              <a:off x="5313363" y="958850"/>
              <a:ext cx="2080378" cy="646331"/>
            </a:xfrm>
            <a:prstGeom prst="rect">
              <a:avLst/>
            </a:prstGeom>
            <a:noFill/>
            <a:ln w="38100">
              <a:noFill/>
              <a:miter lim="800000"/>
              <a:headEnd/>
              <a:tailEnd/>
            </a:ln>
          </p:spPr>
          <p:txBody>
            <a:bodyPr wrap="none">
              <a:spAutoFit/>
            </a:bodyPr>
            <a:lstStyle/>
            <a:p>
              <a:pPr marL="85725" indent="-85725" eaLnBrk="0" hangingPunct="0">
                <a:buFont typeface="Arial" pitchFamily="34" charset="0"/>
                <a:buChar char="•"/>
              </a:pPr>
              <a:r>
                <a:rPr lang="en-GB" sz="1200" dirty="0" smtClean="0"/>
                <a:t>IIS Web Server</a:t>
              </a:r>
            </a:p>
            <a:p>
              <a:pPr marL="85725" indent="-85725" eaLnBrk="0" hangingPunct="0">
                <a:buFont typeface="Arial" pitchFamily="34" charset="0"/>
                <a:buChar char="•"/>
              </a:pPr>
              <a:r>
                <a:rPr lang="en-GB" sz="1200" dirty="0" smtClean="0"/>
                <a:t>Unisys CE .NET</a:t>
              </a:r>
            </a:p>
            <a:p>
              <a:pPr marL="85725" indent="-85725" eaLnBrk="0" hangingPunct="0">
                <a:buFont typeface="Arial" pitchFamily="34" charset="0"/>
                <a:buChar char="•"/>
              </a:pPr>
              <a:r>
                <a:rPr lang="en-GB" sz="1200" dirty="0" smtClean="0"/>
                <a:t>Generated UI Application</a:t>
              </a:r>
            </a:p>
          </p:txBody>
        </p:sp>
        <p:pic>
          <p:nvPicPr>
            <p:cNvPr id="86" name="Picture 85" descr="Image2.png"/>
            <p:cNvPicPr>
              <a:picLocks noChangeAspect="1"/>
            </p:cNvPicPr>
            <p:nvPr/>
          </p:nvPicPr>
          <p:blipFill>
            <a:blip r:embed="rId5" cstate="print"/>
            <a:stretch>
              <a:fillRect/>
            </a:stretch>
          </p:blipFill>
          <p:spPr>
            <a:xfrm>
              <a:off x="3054449" y="1454213"/>
              <a:ext cx="1587302" cy="1015873"/>
            </a:xfrm>
            <a:prstGeom prst="rect">
              <a:avLst/>
            </a:prstGeom>
          </p:spPr>
        </p:pic>
        <p:sp>
          <p:nvSpPr>
            <p:cNvPr id="87" name="Text Box 69"/>
            <p:cNvSpPr txBox="1">
              <a:spLocks noChangeArrowheads="1"/>
            </p:cNvSpPr>
            <p:nvPr/>
          </p:nvSpPr>
          <p:spPr bwMode="auto">
            <a:xfrm>
              <a:off x="3494088" y="1787525"/>
              <a:ext cx="748923" cy="461665"/>
            </a:xfrm>
            <a:prstGeom prst="rect">
              <a:avLst/>
            </a:prstGeom>
            <a:noFill/>
            <a:ln w="38100">
              <a:noFill/>
              <a:miter lim="800000"/>
              <a:headEnd/>
              <a:tailEnd/>
            </a:ln>
          </p:spPr>
          <p:txBody>
            <a:bodyPr wrap="none">
              <a:spAutoFit/>
            </a:bodyPr>
            <a:lstStyle/>
            <a:p>
              <a:pPr eaLnBrk="0" hangingPunct="0"/>
              <a:r>
                <a:rPr lang="en-GB" sz="1200" b="1" dirty="0" smtClean="0">
                  <a:solidFill>
                    <a:srgbClr val="808080"/>
                  </a:solidFill>
                  <a:latin typeface="Arial" pitchFamily="34" charset="0"/>
                  <a:cs typeface="Arial" pitchFamily="34" charset="0"/>
                </a:rPr>
                <a:t>Internet</a:t>
              </a:r>
            </a:p>
            <a:p>
              <a:pPr eaLnBrk="0" hangingPunct="0"/>
              <a:r>
                <a:rPr lang="en-GB" sz="1200" b="1" dirty="0" smtClean="0">
                  <a:solidFill>
                    <a:srgbClr val="808080"/>
                  </a:solidFill>
                  <a:latin typeface="Arial" pitchFamily="34" charset="0"/>
                  <a:cs typeface="Arial" pitchFamily="34" charset="0"/>
                </a:rPr>
                <a:t>Intranet</a:t>
              </a:r>
              <a:endParaRPr lang="en-GB" sz="1200" b="1" dirty="0">
                <a:solidFill>
                  <a:srgbClr val="808080"/>
                </a:solidFill>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4.16667E-6 3.33333E-6 L -4.16667E-6 -0.17778 " pathEditMode="relative" rAng="0" ptsTypes="AA">
                                      <p:cBhvr>
                                        <p:cTn id="6" dur="1000" fill="hold"/>
                                        <p:tgtEl>
                                          <p:spTgt spid="65"/>
                                        </p:tgtEl>
                                        <p:attrNameLst>
                                          <p:attrName>ppt_x</p:attrName>
                                          <p:attrName>ppt_y</p:attrName>
                                        </p:attrNameLst>
                                      </p:cBhvr>
                                      <p:rCtr x="0" y="-89"/>
                                    </p:animMotion>
                                  </p:childTnLst>
                                </p:cTn>
                              </p:par>
                            </p:childTnLst>
                          </p:cTn>
                        </p:par>
                        <p:par>
                          <p:cTn id="7" fill="hold">
                            <p:stCondLst>
                              <p:cond delay="1000"/>
                            </p:stCondLst>
                            <p:childTnLst>
                              <p:par>
                                <p:cTn id="8" presetID="2" presetClass="entr" presetSubtype="2" fill="hold" nodeType="afterEffect">
                                  <p:stCondLst>
                                    <p:cond delay="0"/>
                                  </p:stCondLst>
                                  <p:childTnLst>
                                    <p:set>
                                      <p:cBhvr>
                                        <p:cTn id="9" dur="1" fill="hold">
                                          <p:stCondLst>
                                            <p:cond delay="0"/>
                                          </p:stCondLst>
                                        </p:cTn>
                                        <p:tgtEl>
                                          <p:spTgt spid="152"/>
                                        </p:tgtEl>
                                        <p:attrNameLst>
                                          <p:attrName>style.visibility</p:attrName>
                                        </p:attrNameLst>
                                      </p:cBhvr>
                                      <p:to>
                                        <p:strVal val="visible"/>
                                      </p:to>
                                    </p:set>
                                    <p:anim calcmode="lin" valueType="num">
                                      <p:cBhvr additive="base">
                                        <p:cTn id="10" dur="1000" fill="hold"/>
                                        <p:tgtEl>
                                          <p:spTgt spid="152"/>
                                        </p:tgtEl>
                                        <p:attrNameLst>
                                          <p:attrName>ppt_x</p:attrName>
                                        </p:attrNameLst>
                                      </p:cBhvr>
                                      <p:tavLst>
                                        <p:tav tm="0">
                                          <p:val>
                                            <p:strVal val="1+#ppt_w/2"/>
                                          </p:val>
                                        </p:tav>
                                        <p:tav tm="100000">
                                          <p:val>
                                            <p:strVal val="#ppt_x"/>
                                          </p:val>
                                        </p:tav>
                                      </p:tavLst>
                                    </p:anim>
                                    <p:anim calcmode="lin" valueType="num">
                                      <p:cBhvr additive="base">
                                        <p:cTn id="11" dur="1000" fill="hold"/>
                                        <p:tgtEl>
                                          <p:spTgt spid="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 y="253536"/>
            <a:ext cx="8534400" cy="1143000"/>
          </a:xfrm>
          <a:prstGeom prst="rect">
            <a:avLst/>
          </a:prstGeom>
        </p:spPr>
        <p:txBody>
          <a:bodyPr rIns="91440" anchor="ctr">
            <a:normAutofit fontScale="92500"/>
            <a:scene3d>
              <a:camera prst="orthographicFront"/>
              <a:lightRig rig="soft" dir="t">
                <a:rot lat="0" lon="0" rev="2400000"/>
              </a:lightRig>
            </a:scene3d>
            <a:sp3d>
              <a:bevelT w="19050" h="1270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lang="en-US" sz="4600" noProof="0"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Silverlight Runtime Environment</a:t>
            </a:r>
            <a:endParaRPr kumimoji="0" lang="en-US" sz="4600" b="0" i="0" u="none" strike="noStrike" kern="1200" cap="none" spc="0" normalizeH="0" baseline="0" noProof="0" dirty="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18" name="Slide Number Placeholder 17"/>
          <p:cNvSpPr>
            <a:spLocks noGrp="1"/>
          </p:cNvSpPr>
          <p:nvPr>
            <p:ph type="sldNum" sz="quarter" idx="11"/>
          </p:nvPr>
        </p:nvSpPr>
        <p:spPr/>
        <p:txBody>
          <a:bodyPr/>
          <a:lstStyle/>
          <a:p>
            <a:fld id="{F3A0A0BA-DD78-4A37-8551-C21259D5916B}" type="slidenum">
              <a:rPr lang="en-US" smtClean="0"/>
              <a:pPr/>
              <a:t>6</a:t>
            </a:fld>
            <a:endParaRPr lang="en-US" dirty="0"/>
          </a:p>
        </p:txBody>
      </p:sp>
      <p:sp>
        <p:nvSpPr>
          <p:cNvPr id="4" name="Content Placeholder 6"/>
          <p:cNvSpPr txBox="1">
            <a:spLocks/>
          </p:cNvSpPr>
          <p:nvPr/>
        </p:nvSpPr>
        <p:spPr>
          <a:xfrm>
            <a:off x="514350" y="1597293"/>
            <a:ext cx="7522607" cy="4355832"/>
          </a:xfrm>
          <a:prstGeom prst="rect">
            <a:avLst/>
          </a:prstGeom>
        </p:spPr>
        <p:txBody>
          <a:bodyPr>
            <a:noAutofit/>
          </a:bodyPr>
          <a:lstStyle/>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lang="en-AU" dirty="0" smtClean="0"/>
              <a:t>Efficient Environment</a:t>
            </a:r>
          </a:p>
          <a:p>
            <a:pPr marL="749300" lvl="1" indent="-292100">
              <a:buClr>
                <a:schemeClr val="accent1"/>
              </a:buClr>
              <a:buSzPct val="70000"/>
              <a:buFont typeface="Wingdings 2"/>
              <a:buChar char=""/>
              <a:defRPr/>
            </a:pPr>
            <a:r>
              <a:rPr lang="en-AU" dirty="0" smtClean="0"/>
              <a:t>Automatic forms distribution</a:t>
            </a:r>
          </a:p>
          <a:p>
            <a:pPr marL="749300" lvl="1" indent="-292100">
              <a:buClr>
                <a:schemeClr val="accent1"/>
              </a:buClr>
              <a:buSzPct val="70000"/>
              <a:buFont typeface="Wingdings 2"/>
              <a:buChar char=""/>
              <a:defRPr/>
            </a:pPr>
            <a:r>
              <a:rPr lang="en-AU" dirty="0" smtClean="0"/>
              <a:t>Forms are downloaded once only and cached until changed</a:t>
            </a:r>
          </a:p>
          <a:p>
            <a:pPr marL="749300" lvl="1" indent="-292100">
              <a:buClr>
                <a:schemeClr val="accent1"/>
              </a:buClr>
              <a:buSzPct val="70000"/>
              <a:buFont typeface="Wingdings 2"/>
              <a:buChar char=""/>
              <a:defRPr/>
            </a:pPr>
            <a:endParaRPr kumimoji="0" lang="en-AU" b="0" i="0" u="none" strike="noStrike" kern="1200" cap="none" spc="0" normalizeH="0" baseline="0" noProof="0" dirty="0" smtClean="0">
              <a:ln>
                <a:noFill/>
              </a:ln>
              <a:solidFill>
                <a:schemeClr val="tx1"/>
              </a:solidFill>
              <a:effectLst/>
              <a:uLnTx/>
              <a:uFillTx/>
              <a:latin typeface="+mn-lt"/>
              <a:ea typeface="+mn-ea"/>
              <a:cs typeface="+mn-cs"/>
            </a:endParaRP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lang="en-AU" dirty="0" smtClean="0"/>
              <a:t>Minimum</a:t>
            </a:r>
            <a:r>
              <a:rPr kumimoji="0" lang="en-AU" b="0" i="0" u="none" strike="noStrike" kern="1200" cap="none" spc="0" normalizeH="0" baseline="0" noProof="0" dirty="0" smtClean="0">
                <a:ln>
                  <a:noFill/>
                </a:ln>
                <a:solidFill>
                  <a:schemeClr val="tx1"/>
                </a:solidFill>
                <a:effectLst/>
                <a:uLnTx/>
                <a:uFillTx/>
                <a:latin typeface="+mn-lt"/>
                <a:ea typeface="+mn-ea"/>
                <a:cs typeface="+mn-cs"/>
              </a:rPr>
              <a:t> resources </a:t>
            </a:r>
            <a:r>
              <a:rPr lang="en-AU" dirty="0" smtClean="0"/>
              <a:t>required </a:t>
            </a:r>
            <a:r>
              <a:rPr kumimoji="0" lang="en-AU" b="0" i="0" u="none" strike="noStrike" kern="1200" cap="none" spc="0" normalizeH="0" baseline="0" noProof="0" dirty="0" smtClean="0">
                <a:ln>
                  <a:noFill/>
                </a:ln>
                <a:solidFill>
                  <a:schemeClr val="tx1"/>
                </a:solidFill>
                <a:effectLst/>
                <a:uLnTx/>
                <a:uFillTx/>
                <a:latin typeface="+mn-lt"/>
                <a:ea typeface="+mn-ea"/>
                <a:cs typeface="+mn-cs"/>
              </a:rPr>
              <a:t>on the Web Server</a:t>
            </a:r>
          </a:p>
          <a:p>
            <a:pPr marL="749300" lvl="1" indent="-292100">
              <a:buClr>
                <a:schemeClr val="accent1"/>
              </a:buClr>
              <a:buSzPct val="70000"/>
              <a:buFont typeface="Wingdings 2"/>
              <a:buChar char=""/>
              <a:defRPr/>
            </a:pPr>
            <a:r>
              <a:rPr lang="en-AU" dirty="0" smtClean="0"/>
              <a:t>Forms are processed and rendered locally on the Client</a:t>
            </a:r>
          </a:p>
          <a:p>
            <a:pPr marL="749300" lvl="1" indent="-292100">
              <a:buClr>
                <a:schemeClr val="accent1"/>
              </a:buClr>
              <a:buSzPct val="70000"/>
              <a:buFont typeface="Wingdings 2"/>
              <a:buChar char=""/>
              <a:defRPr/>
            </a:pPr>
            <a:r>
              <a:rPr lang="en-AU" dirty="0" smtClean="0"/>
              <a:t>Only data is exchanged with the Web Server</a:t>
            </a:r>
          </a:p>
          <a:p>
            <a:pPr marL="749300" lvl="1" indent="-292100">
              <a:buClr>
                <a:schemeClr val="accent1"/>
              </a:buClr>
              <a:buSzPct val="70000"/>
              <a:buFont typeface="Wingdings 2"/>
              <a:buChar char=""/>
              <a:defRPr/>
            </a:pPr>
            <a:endParaRPr lang="en-AU" dirty="0" smtClean="0"/>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lang="en-AU" dirty="0" smtClean="0"/>
              <a:t>End-U</a:t>
            </a:r>
            <a:r>
              <a:rPr kumimoji="0" lang="en-AU" b="0" i="0" u="none" strike="noStrike" kern="1200" cap="none" spc="0" normalizeH="0" baseline="0" noProof="0" dirty="0" smtClean="0">
                <a:ln>
                  <a:noFill/>
                </a:ln>
                <a:solidFill>
                  <a:schemeClr val="tx1"/>
                </a:solidFill>
                <a:effectLst/>
                <a:uLnTx/>
                <a:uFillTx/>
                <a:latin typeface="+mn-lt"/>
                <a:ea typeface="+mn-ea"/>
                <a:cs typeface="+mn-cs"/>
              </a:rPr>
              <a:t>ser </a:t>
            </a:r>
            <a:r>
              <a:rPr lang="en-AU" dirty="0" smtClean="0"/>
              <a:t>Experience</a:t>
            </a:r>
            <a:endParaRPr kumimoji="0" lang="en-AU" b="0" i="0" u="none" strike="noStrike" kern="1200" cap="none" spc="0" normalizeH="0" baseline="0" noProof="0" dirty="0" smtClean="0">
              <a:ln>
                <a:noFill/>
              </a:ln>
              <a:solidFill>
                <a:schemeClr val="tx1"/>
              </a:solidFill>
              <a:effectLst/>
              <a:uLnTx/>
              <a:uFillTx/>
              <a:latin typeface="+mn-lt"/>
              <a:ea typeface="+mn-ea"/>
              <a:cs typeface="+mn-cs"/>
            </a:endParaRPr>
          </a:p>
          <a:p>
            <a:pPr marL="749300" lvl="1" indent="-292100">
              <a:buClr>
                <a:schemeClr val="accent1"/>
              </a:buClr>
              <a:buSzPct val="70000"/>
              <a:buFont typeface="Wingdings 2"/>
              <a:buChar char=""/>
              <a:defRPr/>
            </a:pPr>
            <a:r>
              <a:rPr lang="en-AU" dirty="0" smtClean="0"/>
              <a:t>Desktop-like experience</a:t>
            </a:r>
          </a:p>
          <a:p>
            <a:pPr marL="749300" lvl="1" indent="-292100">
              <a:buClr>
                <a:schemeClr val="accent1"/>
              </a:buClr>
              <a:buSzPct val="70000"/>
              <a:buFont typeface="Wingdings 2"/>
              <a:buChar char=""/>
              <a:defRPr/>
            </a:pPr>
            <a:r>
              <a:rPr lang="en-AU" dirty="0" smtClean="0"/>
              <a:t>Immediate feedback to user actions</a:t>
            </a:r>
          </a:p>
          <a:p>
            <a:pPr marL="749300" lvl="1" indent="-292100">
              <a:buClr>
                <a:schemeClr val="accent1"/>
              </a:buClr>
              <a:buSzPct val="70000"/>
              <a:buFont typeface="Wingdings 2"/>
              <a:buChar char=""/>
              <a:defRPr/>
            </a:pPr>
            <a:r>
              <a:rPr kumimoji="0" lang="en-AU" b="0" i="0" u="none" strike="noStrike" kern="1200" cap="none" spc="0" normalizeH="0" baseline="0" noProof="0" dirty="0" smtClean="0">
                <a:ln>
                  <a:noFill/>
                </a:ln>
                <a:solidFill>
                  <a:schemeClr val="tx1"/>
                </a:solidFill>
                <a:effectLst/>
                <a:uLnTx/>
                <a:uFillTx/>
                <a:latin typeface="+mn-lt"/>
                <a:ea typeface="+mn-ea"/>
                <a:cs typeface="+mn-cs"/>
              </a:rPr>
              <a:t>Better</a:t>
            </a:r>
            <a:r>
              <a:rPr lang="en-AU" noProof="0" dirty="0" smtClean="0"/>
              <a:t> response time</a:t>
            </a:r>
          </a:p>
          <a:p>
            <a:pPr marL="749300" lvl="1" indent="-292100">
              <a:buClr>
                <a:schemeClr val="accent1"/>
              </a:buClr>
              <a:buSzPct val="70000"/>
              <a:buFont typeface="Wingdings 2"/>
              <a:buChar char=""/>
              <a:defRPr/>
            </a:pPr>
            <a:endParaRPr kumimoji="0" lang="en-AU" b="0" i="0" u="none" strike="noStrike" kern="1200" cap="none" spc="0" normalizeH="0" noProof="0" dirty="0" smtClean="0">
              <a:ln>
                <a:noFill/>
              </a:ln>
              <a:solidFill>
                <a:schemeClr val="tx1"/>
              </a:solidFill>
              <a:effectLst/>
              <a:uLnTx/>
              <a:uFillTx/>
              <a:latin typeface="+mn-lt"/>
              <a:ea typeface="+mn-ea"/>
              <a:cs typeface="+mn-cs"/>
            </a:endParaRP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lang="en-AU" noProof="0" dirty="0" smtClean="0"/>
              <a:t>Easy to Learn</a:t>
            </a:r>
            <a:endParaRPr kumimoji="0" lang="en-AU" b="0" i="0" u="none" strike="noStrike" kern="1200" cap="none" spc="0" normalizeH="0" baseline="0" noProof="0" dirty="0" smtClean="0">
              <a:ln>
                <a:noFill/>
              </a:ln>
              <a:solidFill>
                <a:schemeClr val="tx1"/>
              </a:solidFill>
              <a:effectLst/>
              <a:uLnTx/>
              <a:uFillTx/>
              <a:latin typeface="+mn-lt"/>
              <a:ea typeface="+mn-ea"/>
              <a:cs typeface="+mn-cs"/>
            </a:endParaRPr>
          </a:p>
          <a:p>
            <a:pPr marL="749300" lvl="1" indent="-292100">
              <a:buClr>
                <a:schemeClr val="accent1"/>
              </a:buClr>
              <a:buSzPct val="70000"/>
              <a:buFont typeface="Wingdings 2"/>
              <a:buChar char=""/>
              <a:defRPr/>
            </a:pPr>
            <a:r>
              <a:rPr lang="en-AU" dirty="0" smtClean="0"/>
              <a:t>No HTML, JavaScript or AJAX skills required</a:t>
            </a:r>
          </a:p>
          <a:p>
            <a:pPr marL="749300" lvl="1" indent="-292100">
              <a:buClr>
                <a:schemeClr val="accent1"/>
              </a:buClr>
              <a:buSzPct val="70000"/>
              <a:buFont typeface="Wingdings 2"/>
              <a:buChar char=""/>
              <a:defRPr/>
            </a:pPr>
            <a:r>
              <a:rPr lang="en-AU" dirty="0" smtClean="0"/>
              <a:t>XAML skills required</a:t>
            </a:r>
            <a:endParaRPr kumimoji="0" lang="en-AU"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8" name="Table 7"/>
          <p:cNvGraphicFramePr>
            <a:graphicFrameLocks noGrp="1"/>
          </p:cNvGraphicFramePr>
          <p:nvPr/>
        </p:nvGraphicFramePr>
        <p:xfrm>
          <a:off x="5419725" y="3844925"/>
          <a:ext cx="3295650" cy="1403138"/>
        </p:xfrm>
        <a:graphic>
          <a:graphicData uri="http://schemas.openxmlformats.org/drawingml/2006/table">
            <a:tbl>
              <a:tblPr firstRow="1" bandRow="1">
                <a:tableStyleId>{5C22544A-7EE6-4342-B048-85BDC9FD1C3A}</a:tableStyleId>
              </a:tblPr>
              <a:tblGrid>
                <a:gridCol w="1587500"/>
                <a:gridCol w="854075"/>
                <a:gridCol w="854075"/>
              </a:tblGrid>
              <a:tr h="610658">
                <a:tc>
                  <a:txBody>
                    <a:bodyPr/>
                    <a:lstStyle/>
                    <a:p>
                      <a:r>
                        <a:rPr lang="en-AU" sz="1000" dirty="0" smtClean="0">
                          <a:latin typeface="Arial" pitchFamily="34" charset="0"/>
                          <a:cs typeface="Arial" pitchFamily="34" charset="0"/>
                        </a:rPr>
                        <a:t>Transaction Size</a:t>
                      </a:r>
                    </a:p>
                    <a:p>
                      <a:r>
                        <a:rPr lang="en-AU" sz="1000" dirty="0" smtClean="0">
                          <a:latin typeface="Arial" pitchFamily="34" charset="0"/>
                          <a:cs typeface="Arial" pitchFamily="34" charset="0"/>
                        </a:rPr>
                        <a:t>(Sample System</a:t>
                      </a:r>
                    </a:p>
                    <a:p>
                      <a:r>
                        <a:rPr lang="en-AU" sz="1000" dirty="0" smtClean="0">
                          <a:latin typeface="Arial" pitchFamily="34" charset="0"/>
                          <a:cs typeface="Arial" pitchFamily="34" charset="0"/>
                        </a:rPr>
                        <a:t>CUST Ispec) in Bytes</a:t>
                      </a:r>
                      <a:endParaRPr lang="en-AU"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r"/>
                      <a:r>
                        <a:rPr lang="en-AU" sz="1000" dirty="0" smtClean="0">
                          <a:latin typeface="Arial" pitchFamily="34" charset="0"/>
                          <a:cs typeface="Arial" pitchFamily="34" charset="0"/>
                        </a:rPr>
                        <a:t>ASP.NET</a:t>
                      </a:r>
                    </a:p>
                    <a:p>
                      <a:pPr algn="r"/>
                      <a:r>
                        <a:rPr lang="en-AU" sz="1000" dirty="0" smtClean="0">
                          <a:latin typeface="Arial" pitchFamily="34" charset="0"/>
                          <a:cs typeface="Arial" pitchFamily="34" charset="0"/>
                        </a:rPr>
                        <a:t>(AJAX)</a:t>
                      </a:r>
                      <a:endParaRPr lang="en-AU"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000" dirty="0" smtClean="0">
                          <a:latin typeface="Arial" pitchFamily="34" charset="0"/>
                          <a:cs typeface="Arial" pitchFamily="34" charset="0"/>
                        </a:rPr>
                        <a:t>Silverlight</a:t>
                      </a:r>
                      <a:endParaRPr lang="en-AU"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492">
                <a:tc>
                  <a:txBody>
                    <a:bodyPr/>
                    <a:lstStyle/>
                    <a:p>
                      <a:r>
                        <a:rPr lang="en-AU" sz="1000" dirty="0" smtClean="0">
                          <a:latin typeface="Arial" pitchFamily="34" charset="0"/>
                          <a:cs typeface="Arial" pitchFamily="34" charset="0"/>
                        </a:rPr>
                        <a:t>Request Message</a:t>
                      </a:r>
                    </a:p>
                    <a:p>
                      <a:r>
                        <a:rPr lang="en-AU" sz="1000" dirty="0" smtClean="0">
                          <a:latin typeface="Arial" pitchFamily="34" charset="0"/>
                          <a:cs typeface="Arial" pitchFamily="34" charset="0"/>
                        </a:rPr>
                        <a:t>(Client to Web Server)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000" dirty="0" smtClean="0">
                          <a:latin typeface="Arial" pitchFamily="34" charset="0"/>
                          <a:cs typeface="Arial" pitchFamily="34" charset="0"/>
                        </a:rPr>
                        <a:t>1,121</a:t>
                      </a:r>
                      <a:r>
                        <a:rPr lang="en-AU" sz="1000" baseline="0" dirty="0" smtClean="0">
                          <a:solidFill>
                            <a:srgbClr val="D5E0D6"/>
                          </a:solidFill>
                          <a:latin typeface="Arial" pitchFamily="34" charset="0"/>
                          <a:cs typeface="Arial" pitchFamily="34" charset="0"/>
                        </a:rPr>
                        <a:t>-</a:t>
                      </a:r>
                      <a:endParaRPr lang="en-AU" sz="1000" dirty="0" smtClean="0">
                        <a:solidFill>
                          <a:srgbClr val="D5E0D6"/>
                        </a:solidFill>
                        <a:latin typeface="Arial" pitchFamily="34" charset="0"/>
                        <a:cs typeface="Arial" pitchFamily="34" charset="0"/>
                      </a:endParaRPr>
                    </a:p>
                    <a:p>
                      <a:pPr algn="r"/>
                      <a:r>
                        <a:rPr lang="en-AU" sz="1000" dirty="0" smtClean="0">
                          <a:latin typeface="Arial" pitchFamily="34" charset="0"/>
                          <a:cs typeface="Arial" pitchFamily="34" charset="0"/>
                        </a:rPr>
                        <a:t>(1,121)</a:t>
                      </a:r>
                      <a:endParaRPr lang="en-AU"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000" dirty="0" smtClean="0">
                          <a:latin typeface="Arial" pitchFamily="34" charset="0"/>
                          <a:cs typeface="Arial" pitchFamily="34" charset="0"/>
                        </a:rPr>
                        <a:t>782</a:t>
                      </a:r>
                      <a:endParaRPr lang="en-AU"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375">
                <a:tc>
                  <a:txBody>
                    <a:bodyPr/>
                    <a:lstStyle/>
                    <a:p>
                      <a:r>
                        <a:rPr lang="en-AU" sz="1000" dirty="0" smtClean="0">
                          <a:latin typeface="Arial" pitchFamily="34" charset="0"/>
                          <a:cs typeface="Arial" pitchFamily="34" charset="0"/>
                        </a:rPr>
                        <a:t>Response Message</a:t>
                      </a:r>
                    </a:p>
                    <a:p>
                      <a:r>
                        <a:rPr lang="en-AU" sz="1000" dirty="0" smtClean="0">
                          <a:latin typeface="Arial" pitchFamily="34" charset="0"/>
                          <a:cs typeface="Arial" pitchFamily="34" charset="0"/>
                        </a:rPr>
                        <a:t>(Web Server to Client)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000" dirty="0" smtClean="0">
                          <a:latin typeface="Arial" pitchFamily="34" charset="0"/>
                          <a:cs typeface="Arial" pitchFamily="34" charset="0"/>
                        </a:rPr>
                        <a:t>17,568</a:t>
                      </a:r>
                      <a:r>
                        <a:rPr lang="en-AU" sz="1000" dirty="0" smtClean="0">
                          <a:solidFill>
                            <a:srgbClr val="EBF0EC"/>
                          </a:solidFill>
                          <a:latin typeface="Arial" pitchFamily="34" charset="0"/>
                          <a:cs typeface="Arial" pitchFamily="34" charset="0"/>
                        </a:rPr>
                        <a:t>-</a:t>
                      </a:r>
                    </a:p>
                    <a:p>
                      <a:pPr algn="r"/>
                      <a:r>
                        <a:rPr lang="en-AU" sz="1000" dirty="0" smtClean="0">
                          <a:latin typeface="Arial" pitchFamily="34" charset="0"/>
                          <a:cs typeface="Arial" pitchFamily="34" charset="0"/>
                        </a:rPr>
                        <a:t>(16,837)</a:t>
                      </a:r>
                      <a:endParaRPr lang="en-AU"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000" dirty="0" smtClean="0">
                          <a:latin typeface="Arial" pitchFamily="34" charset="0"/>
                          <a:cs typeface="Arial" pitchFamily="34" charset="0"/>
                        </a:rPr>
                        <a:t>2,352</a:t>
                      </a:r>
                      <a:endParaRPr lang="en-AU"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AU" dirty="0" smtClean="0">
                <a:solidFill>
                  <a:schemeClr val="tx2"/>
                </a:solidFill>
              </a:rPr>
              <a:t>Agenda</a:t>
            </a:r>
            <a:endParaRPr lang="en-AU" dirty="0">
              <a:solidFill>
                <a:schemeClr val="tx2"/>
              </a:solidFill>
            </a:endParaRPr>
          </a:p>
        </p:txBody>
      </p:sp>
      <p:sp>
        <p:nvSpPr>
          <p:cNvPr id="4" name="Slide Number Placeholder 3"/>
          <p:cNvSpPr>
            <a:spLocks noGrp="1"/>
          </p:cNvSpPr>
          <p:nvPr>
            <p:ph type="sldNum" sz="quarter" idx="11"/>
          </p:nvPr>
        </p:nvSpPr>
        <p:spPr/>
        <p:txBody>
          <a:bodyPr/>
          <a:lstStyle/>
          <a:p>
            <a:fld id="{F3A0A0BA-DD78-4A37-8551-C21259D5916B}" type="slidenum">
              <a:rPr lang="en-US" smtClean="0"/>
              <a:pPr/>
              <a:t>7</a:t>
            </a:fld>
            <a:endParaRPr lang="en-US" dirty="0"/>
          </a:p>
        </p:txBody>
      </p:sp>
      <p:sp>
        <p:nvSpPr>
          <p:cNvPr id="7" name="Content Placeholder 2"/>
          <p:cNvSpPr>
            <a:spLocks noGrp="1"/>
          </p:cNvSpPr>
          <p:nvPr>
            <p:ph idx="1"/>
          </p:nvPr>
        </p:nvSpPr>
        <p:spPr>
          <a:xfrm>
            <a:off x="457201" y="1503046"/>
            <a:ext cx="6942406" cy="4320980"/>
          </a:xfrm>
        </p:spPr>
        <p:txBody>
          <a:bodyPr>
            <a:normAutofit lnSpcReduction="10000"/>
          </a:bodyPr>
          <a:lstStyle/>
          <a:p>
            <a:r>
              <a:rPr lang="en-AU" dirty="0" smtClean="0">
                <a:solidFill>
                  <a:schemeClr val="tx1">
                    <a:lumMod val="50000"/>
                    <a:lumOff val="50000"/>
                  </a:schemeClr>
                </a:solidFill>
              </a:rPr>
              <a:t>The CTC Silverlight Environment</a:t>
            </a:r>
          </a:p>
          <a:p>
            <a:pPr lvl="1"/>
            <a:r>
              <a:rPr lang="en-AU" dirty="0" smtClean="0">
                <a:solidFill>
                  <a:schemeClr val="tx1">
                    <a:lumMod val="50000"/>
                    <a:lumOff val="50000"/>
                  </a:schemeClr>
                </a:solidFill>
              </a:rPr>
              <a:t>Generate Environment</a:t>
            </a:r>
          </a:p>
          <a:p>
            <a:pPr lvl="1"/>
            <a:r>
              <a:rPr lang="en-AU" dirty="0" smtClean="0">
                <a:solidFill>
                  <a:schemeClr val="tx1">
                    <a:lumMod val="50000"/>
                    <a:lumOff val="50000"/>
                  </a:schemeClr>
                </a:solidFill>
              </a:rPr>
              <a:t>Runtime Architecture</a:t>
            </a:r>
          </a:p>
          <a:p>
            <a:r>
              <a:rPr lang="en-AU" dirty="0" smtClean="0">
                <a:solidFill>
                  <a:srgbClr val="FF0000"/>
                </a:solidFill>
              </a:rPr>
              <a:t>Demonstrations</a:t>
            </a:r>
          </a:p>
          <a:p>
            <a:pPr lvl="1"/>
            <a:r>
              <a:rPr lang="en-AU" dirty="0" smtClean="0">
                <a:solidFill>
                  <a:srgbClr val="FF0000"/>
                </a:solidFill>
              </a:rPr>
              <a:t>Sample Silverlight Interface</a:t>
            </a:r>
          </a:p>
          <a:p>
            <a:pPr lvl="1"/>
            <a:r>
              <a:rPr lang="en-AU" dirty="0" smtClean="0">
                <a:solidFill>
                  <a:srgbClr val="FF0000"/>
                </a:solidFill>
              </a:rPr>
              <a:t>Custom Controls</a:t>
            </a:r>
          </a:p>
          <a:p>
            <a:pPr lvl="1"/>
            <a:r>
              <a:rPr lang="en-AU" dirty="0" smtClean="0">
                <a:solidFill>
                  <a:srgbClr val="FF0000"/>
                </a:solidFill>
              </a:rPr>
              <a:t>Copy From Grid</a:t>
            </a:r>
          </a:p>
          <a:p>
            <a:pPr lvl="1"/>
            <a:r>
              <a:rPr lang="en-AU" dirty="0" smtClean="0">
                <a:solidFill>
                  <a:srgbClr val="FF0000"/>
                </a:solidFill>
              </a:rPr>
              <a:t>Multiple Open Ispecs</a:t>
            </a:r>
          </a:p>
          <a:p>
            <a:pPr lvl="1"/>
            <a:r>
              <a:rPr lang="en-AU" dirty="0" smtClean="0">
                <a:solidFill>
                  <a:srgbClr val="FF0000"/>
                </a:solidFill>
              </a:rPr>
              <a:t>Client-Side Printing</a:t>
            </a:r>
          </a:p>
          <a:p>
            <a:pPr lvl="1"/>
            <a:r>
              <a:rPr lang="en-AU" dirty="0" smtClean="0">
                <a:solidFill>
                  <a:srgbClr val="FF0000"/>
                </a:solidFill>
              </a:rPr>
              <a:t>Out-Of-Browser</a:t>
            </a:r>
          </a:p>
          <a:p>
            <a:endParaRPr lang="en-A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53536"/>
            <a:ext cx="8229600" cy="1143000"/>
          </a:xfrm>
          <a:prstGeom prst="rect">
            <a:avLst/>
          </a:prstGeom>
        </p:spPr>
        <p:txBody>
          <a:bodyPr rIns="91440" anchor="ctr">
            <a:normAutofit/>
            <a:scene3d>
              <a:camera prst="orthographicFront"/>
              <a:lightRig rig="soft" dir="t">
                <a:rot lat="0" lon="0" rev="2400000"/>
              </a:lightRig>
            </a:scene3d>
            <a:sp3d>
              <a:bevelT w="19050" h="1270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lang="en-US" sz="4600"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Demo </a:t>
            </a:r>
            <a:endParaRPr kumimoji="0" lang="en-US" sz="4600" b="0" i="0" u="none" strike="noStrike" kern="1200" cap="none" spc="0" normalizeH="0" baseline="0" noProof="0" dirty="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8" name="Title 1"/>
          <p:cNvSpPr txBox="1">
            <a:spLocks/>
          </p:cNvSpPr>
          <p:nvPr/>
        </p:nvSpPr>
        <p:spPr>
          <a:xfrm>
            <a:off x="171450" y="1303467"/>
            <a:ext cx="8801100" cy="687258"/>
          </a:xfrm>
          <a:prstGeom prst="rect">
            <a:avLst/>
          </a:prstGeom>
        </p:spPr>
        <p:txBody>
          <a:bodyPr rIns="91440" anchor="t">
            <a:no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solidFill>
                  <a:schemeClr val="accent2">
                    <a:lumMod val="75000"/>
                  </a:schemeClr>
                </a:solidFill>
                <a:effectLst>
                  <a:outerShdw blurRad="38100" dist="25500" dir="5400000" algn="tl" rotWithShape="0">
                    <a:srgbClr val="000000">
                      <a:satMod val="180000"/>
                      <a:alpha val="75000"/>
                    </a:srgbClr>
                  </a:outerShdw>
                </a:effectLst>
                <a:latin typeface="+mj-lt"/>
                <a:ea typeface="+mj-ea"/>
                <a:cs typeface="+mj-cs"/>
              </a:rPr>
              <a:t>Sample Silverlight Interface </a:t>
            </a:r>
            <a:endParaRPr kumimoji="0" lang="en-US" sz="4400" b="0" i="0" u="none" strike="noStrike" kern="1200" cap="none" spc="0" normalizeH="0" baseline="0" noProof="0" dirty="0">
              <a:ln>
                <a:noFill/>
              </a:ln>
              <a:solidFill>
                <a:schemeClr val="accent2">
                  <a:lumMod val="75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18" name="Slide Number Placeholder 17"/>
          <p:cNvSpPr>
            <a:spLocks noGrp="1"/>
          </p:cNvSpPr>
          <p:nvPr>
            <p:ph type="sldNum" sz="quarter" idx="12"/>
          </p:nvPr>
        </p:nvSpPr>
        <p:spPr/>
        <p:txBody>
          <a:bodyPr/>
          <a:lstStyle/>
          <a:p>
            <a:fld id="{F3A0A0BA-DD78-4A37-8551-C21259D5916B}" type="slidenum">
              <a:rPr lang="en-US" smtClean="0"/>
              <a:pPr/>
              <a:t>8</a:t>
            </a:fld>
            <a:endParaRPr lang="en-US" dirty="0"/>
          </a:p>
        </p:txBody>
      </p:sp>
      <p:pic>
        <p:nvPicPr>
          <p:cNvPr id="22" name="Picture 21" descr="Image1.png"/>
          <p:cNvPicPr>
            <a:picLocks noChangeAspect="1"/>
          </p:cNvPicPr>
          <p:nvPr/>
        </p:nvPicPr>
        <p:blipFill>
          <a:blip r:embed="rId3" cstate="print"/>
          <a:stretch>
            <a:fillRect/>
          </a:stretch>
        </p:blipFill>
        <p:spPr>
          <a:xfrm>
            <a:off x="1802672" y="2191596"/>
            <a:ext cx="5486400" cy="413366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53536"/>
            <a:ext cx="8229600" cy="1143000"/>
          </a:xfrm>
          <a:prstGeom prst="rect">
            <a:avLst/>
          </a:prstGeom>
        </p:spPr>
        <p:txBody>
          <a:bodyPr rIns="91440" anchor="ctr">
            <a:normAutofit/>
            <a:scene3d>
              <a:camera prst="orthographicFront"/>
              <a:lightRig rig="soft" dir="t">
                <a:rot lat="0" lon="0" rev="2400000"/>
              </a:lightRig>
            </a:scene3d>
            <a:sp3d>
              <a:bevelT w="19050" h="1270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lang="en-US" sz="4600"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Custom Controls</a:t>
            </a:r>
            <a:endParaRPr kumimoji="0" lang="en-US" sz="4600" b="0" i="0" u="none" strike="noStrike" kern="1200" cap="none" spc="0" normalizeH="0" baseline="0" noProof="0" dirty="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18" name="Slide Number Placeholder 17"/>
          <p:cNvSpPr>
            <a:spLocks noGrp="1"/>
          </p:cNvSpPr>
          <p:nvPr>
            <p:ph type="sldNum" sz="quarter" idx="11"/>
          </p:nvPr>
        </p:nvSpPr>
        <p:spPr/>
        <p:txBody>
          <a:bodyPr/>
          <a:lstStyle/>
          <a:p>
            <a:fld id="{F3A0A0BA-DD78-4A37-8551-C21259D5916B}" type="slidenum">
              <a:rPr lang="en-US" smtClean="0"/>
              <a:pPr/>
              <a:t>9</a:t>
            </a:fld>
            <a:endParaRPr lang="en-US" dirty="0"/>
          </a:p>
        </p:txBody>
      </p:sp>
      <p:sp>
        <p:nvSpPr>
          <p:cNvPr id="32" name="Rectangle 31"/>
          <p:cNvSpPr/>
          <p:nvPr/>
        </p:nvSpPr>
        <p:spPr>
          <a:xfrm flipV="1">
            <a:off x="439207" y="4911603"/>
            <a:ext cx="2332568" cy="10800"/>
          </a:xfrm>
          <a:prstGeom prst="rect">
            <a:avLst/>
          </a:prstGeom>
          <a:solidFill>
            <a:schemeClr val="accent1"/>
          </a:solidFill>
          <a:ln w="38100" cap="rnd" cmpd="sng" algn="ctr">
            <a:solidFill>
              <a:schemeClr val="accent3">
                <a:lumMod val="75000"/>
              </a:schemeClr>
            </a:solidFill>
            <a:prstDash val="solid"/>
          </a:ln>
          <a:effectLst>
            <a:outerShdw blurRad="50800" dist="38100" dir="18900000" algn="b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9" name="Rectangle 38"/>
          <p:cNvSpPr/>
          <p:nvPr/>
        </p:nvSpPr>
        <p:spPr>
          <a:xfrm rot="16200000">
            <a:off x="288172" y="4014912"/>
            <a:ext cx="4975982" cy="9144"/>
          </a:xfrm>
          <a:prstGeom prst="rect">
            <a:avLst/>
          </a:prstGeom>
          <a:solidFill>
            <a:schemeClr val="accent1"/>
          </a:solidFill>
          <a:ln w="38100" cap="rnd" cmpd="sng" algn="ctr">
            <a:solidFill>
              <a:schemeClr val="accent3">
                <a:lumMod val="75000"/>
              </a:schemeClr>
            </a:solidFill>
            <a:prstDash val="soli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extBox 7"/>
          <p:cNvSpPr txBox="1"/>
          <p:nvPr/>
        </p:nvSpPr>
        <p:spPr>
          <a:xfrm>
            <a:off x="1067492" y="1442177"/>
            <a:ext cx="1019831" cy="276999"/>
          </a:xfrm>
          <a:prstGeom prst="rect">
            <a:avLst/>
          </a:prstGeom>
          <a:noFill/>
        </p:spPr>
        <p:txBody>
          <a:bodyPr wrap="none" rtlCol="0">
            <a:spAutoFit/>
          </a:bodyPr>
          <a:lstStyle/>
          <a:p>
            <a:r>
              <a:rPr lang="en-US" sz="1200" b="1" dirty="0" smtClean="0">
                <a:solidFill>
                  <a:srgbClr val="FFC000"/>
                </a:solidFill>
                <a:latin typeface="Arial" pitchFamily="34" charset="0"/>
                <a:cs typeface="Arial" pitchFamily="34" charset="0"/>
              </a:rPr>
              <a:t>Date Picker</a:t>
            </a:r>
            <a:endParaRPr lang="en-US" sz="1200" b="1" dirty="0">
              <a:solidFill>
                <a:srgbClr val="FFC000"/>
              </a:solidFill>
              <a:latin typeface="Arial" pitchFamily="34" charset="0"/>
              <a:cs typeface="Arial" pitchFamily="34" charset="0"/>
            </a:endParaRPr>
          </a:p>
        </p:txBody>
      </p:sp>
      <p:sp>
        <p:nvSpPr>
          <p:cNvPr id="9" name="TextBox 8"/>
          <p:cNvSpPr txBox="1"/>
          <p:nvPr/>
        </p:nvSpPr>
        <p:spPr>
          <a:xfrm>
            <a:off x="3843538" y="1440341"/>
            <a:ext cx="833883" cy="276999"/>
          </a:xfrm>
          <a:prstGeom prst="rect">
            <a:avLst/>
          </a:prstGeom>
          <a:noFill/>
        </p:spPr>
        <p:txBody>
          <a:bodyPr wrap="none" rtlCol="0">
            <a:spAutoFit/>
          </a:bodyPr>
          <a:lstStyle/>
          <a:p>
            <a:r>
              <a:rPr lang="en-US" sz="1200" b="1" dirty="0" smtClean="0">
                <a:solidFill>
                  <a:srgbClr val="FFC000"/>
                </a:solidFill>
                <a:latin typeface="Arial" pitchFamily="34" charset="0"/>
                <a:cs typeface="Arial" pitchFamily="34" charset="0"/>
              </a:rPr>
              <a:t>DataGrid</a:t>
            </a:r>
            <a:endParaRPr lang="en-US" sz="1200" b="1" dirty="0">
              <a:solidFill>
                <a:srgbClr val="FFC000"/>
              </a:solidFill>
              <a:latin typeface="Arial" pitchFamily="34" charset="0"/>
              <a:cs typeface="Arial" pitchFamily="34" charset="0"/>
            </a:endParaRPr>
          </a:p>
        </p:txBody>
      </p:sp>
      <p:sp>
        <p:nvSpPr>
          <p:cNvPr id="10" name="TextBox 9"/>
          <p:cNvSpPr txBox="1"/>
          <p:nvPr/>
        </p:nvSpPr>
        <p:spPr>
          <a:xfrm>
            <a:off x="6835113" y="3221514"/>
            <a:ext cx="764953" cy="276999"/>
          </a:xfrm>
          <a:prstGeom prst="rect">
            <a:avLst/>
          </a:prstGeom>
          <a:noFill/>
        </p:spPr>
        <p:txBody>
          <a:bodyPr wrap="none" rtlCol="0">
            <a:spAutoFit/>
          </a:bodyPr>
          <a:lstStyle/>
          <a:p>
            <a:r>
              <a:rPr lang="en-US" sz="1200" b="1" dirty="0" smtClean="0">
                <a:solidFill>
                  <a:srgbClr val="FFC000"/>
                </a:solidFill>
                <a:latin typeface="Arial" pitchFamily="34" charset="0"/>
                <a:cs typeface="Arial" pitchFamily="34" charset="0"/>
              </a:rPr>
              <a:t>Themes</a:t>
            </a:r>
            <a:endParaRPr lang="en-US" sz="1200" b="1" dirty="0">
              <a:solidFill>
                <a:srgbClr val="FFC000"/>
              </a:solidFill>
              <a:latin typeface="Arial" pitchFamily="34" charset="0"/>
              <a:cs typeface="Arial" pitchFamily="34" charset="0"/>
            </a:endParaRPr>
          </a:p>
        </p:txBody>
      </p:sp>
      <p:sp>
        <p:nvSpPr>
          <p:cNvPr id="11" name="TextBox 10"/>
          <p:cNvSpPr txBox="1"/>
          <p:nvPr/>
        </p:nvSpPr>
        <p:spPr>
          <a:xfrm>
            <a:off x="1233655" y="3532304"/>
            <a:ext cx="612668" cy="276999"/>
          </a:xfrm>
          <a:prstGeom prst="rect">
            <a:avLst/>
          </a:prstGeom>
          <a:noFill/>
        </p:spPr>
        <p:txBody>
          <a:bodyPr wrap="none" rtlCol="0">
            <a:spAutoFit/>
          </a:bodyPr>
          <a:lstStyle/>
          <a:p>
            <a:r>
              <a:rPr lang="en-US" sz="1200" b="1" dirty="0" smtClean="0">
                <a:solidFill>
                  <a:srgbClr val="FFC000"/>
                </a:solidFill>
                <a:latin typeface="Arial" pitchFamily="34" charset="0"/>
                <a:cs typeface="Arial" pitchFamily="34" charset="0"/>
              </a:rPr>
              <a:t>Slider</a:t>
            </a:r>
            <a:endParaRPr lang="en-US" sz="1200" b="1" dirty="0">
              <a:solidFill>
                <a:srgbClr val="FFC000"/>
              </a:solidFill>
              <a:latin typeface="Arial" pitchFamily="34" charset="0"/>
              <a:cs typeface="Arial" pitchFamily="34" charset="0"/>
            </a:endParaRPr>
          </a:p>
        </p:txBody>
      </p:sp>
      <p:sp>
        <p:nvSpPr>
          <p:cNvPr id="12" name="TextBox 11"/>
          <p:cNvSpPr txBox="1"/>
          <p:nvPr/>
        </p:nvSpPr>
        <p:spPr>
          <a:xfrm>
            <a:off x="3894125" y="3579908"/>
            <a:ext cx="817853" cy="276999"/>
          </a:xfrm>
          <a:prstGeom prst="rect">
            <a:avLst/>
          </a:prstGeom>
          <a:noFill/>
        </p:spPr>
        <p:txBody>
          <a:bodyPr wrap="none" rtlCol="0">
            <a:spAutoFit/>
          </a:bodyPr>
          <a:lstStyle/>
          <a:p>
            <a:r>
              <a:rPr lang="en-US" sz="1200" b="1" dirty="0" smtClean="0">
                <a:solidFill>
                  <a:srgbClr val="FFC000"/>
                </a:solidFill>
                <a:latin typeface="Arial" pitchFamily="34" charset="0"/>
                <a:cs typeface="Arial" pitchFamily="34" charset="0"/>
              </a:rPr>
              <a:t>Charting</a:t>
            </a:r>
            <a:endParaRPr lang="en-US" sz="1200" b="1" dirty="0">
              <a:solidFill>
                <a:srgbClr val="FFC000"/>
              </a:solidFill>
              <a:latin typeface="Arial" pitchFamily="34" charset="0"/>
              <a:cs typeface="Arial" pitchFamily="34" charset="0"/>
            </a:endParaRPr>
          </a:p>
        </p:txBody>
      </p:sp>
      <p:sp>
        <p:nvSpPr>
          <p:cNvPr id="13" name="TextBox 12"/>
          <p:cNvSpPr txBox="1"/>
          <p:nvPr/>
        </p:nvSpPr>
        <p:spPr>
          <a:xfrm>
            <a:off x="6699287" y="1436783"/>
            <a:ext cx="1061957" cy="276999"/>
          </a:xfrm>
          <a:prstGeom prst="rect">
            <a:avLst/>
          </a:prstGeom>
          <a:noFill/>
        </p:spPr>
        <p:txBody>
          <a:bodyPr wrap="none" rtlCol="0">
            <a:spAutoFit/>
          </a:bodyPr>
          <a:lstStyle/>
          <a:p>
            <a:r>
              <a:rPr lang="en-US" sz="1200" b="1" dirty="0" smtClean="0">
                <a:solidFill>
                  <a:srgbClr val="FFC000"/>
                </a:solidFill>
                <a:latin typeface="Arial" pitchFamily="34" charset="0"/>
                <a:cs typeface="Arial" pitchFamily="34" charset="0"/>
              </a:rPr>
              <a:t>VideoPlayer</a:t>
            </a:r>
            <a:endParaRPr lang="en-US" sz="1200" b="1" dirty="0">
              <a:solidFill>
                <a:srgbClr val="FFC000"/>
              </a:solidFill>
              <a:latin typeface="Arial" pitchFamily="34" charset="0"/>
              <a:cs typeface="Arial" pitchFamily="34" charset="0"/>
            </a:endParaRPr>
          </a:p>
        </p:txBody>
      </p:sp>
      <p:sp>
        <p:nvSpPr>
          <p:cNvPr id="14" name="TextBox 13"/>
          <p:cNvSpPr txBox="1"/>
          <p:nvPr/>
        </p:nvSpPr>
        <p:spPr>
          <a:xfrm>
            <a:off x="1155392" y="4945771"/>
            <a:ext cx="809837" cy="276999"/>
          </a:xfrm>
          <a:prstGeom prst="rect">
            <a:avLst/>
          </a:prstGeom>
          <a:noFill/>
        </p:spPr>
        <p:txBody>
          <a:bodyPr wrap="none" rtlCol="0">
            <a:spAutoFit/>
          </a:bodyPr>
          <a:lstStyle/>
          <a:p>
            <a:r>
              <a:rPr lang="en-US" sz="1200" b="1" dirty="0" smtClean="0">
                <a:solidFill>
                  <a:srgbClr val="FFC000"/>
                </a:solidFill>
                <a:latin typeface="Arial" pitchFamily="34" charset="0"/>
                <a:cs typeface="Arial" pitchFamily="34" charset="0"/>
              </a:rPr>
              <a:t>UpDown</a:t>
            </a:r>
            <a:endParaRPr lang="en-US" sz="1200" b="1" dirty="0">
              <a:solidFill>
                <a:srgbClr val="FFC000"/>
              </a:solidFill>
              <a:latin typeface="Arial" pitchFamily="34" charset="0"/>
              <a:cs typeface="Arial" pitchFamily="34" charset="0"/>
            </a:endParaRPr>
          </a:p>
        </p:txBody>
      </p:sp>
      <p:pic>
        <p:nvPicPr>
          <p:cNvPr id="23" name="Picture 22" descr="Chart1.gif"/>
          <p:cNvPicPr>
            <a:picLocks noChangeAspect="1"/>
          </p:cNvPicPr>
          <p:nvPr/>
        </p:nvPicPr>
        <p:blipFill>
          <a:blip r:embed="rId3" cstate="print"/>
          <a:stretch>
            <a:fillRect/>
          </a:stretch>
        </p:blipFill>
        <p:spPr>
          <a:xfrm>
            <a:off x="2990860" y="3914778"/>
            <a:ext cx="1920240" cy="1264920"/>
          </a:xfrm>
          <a:prstGeom prst="rect">
            <a:avLst/>
          </a:prstGeom>
        </p:spPr>
      </p:pic>
      <p:pic>
        <p:nvPicPr>
          <p:cNvPr id="24" name="Picture 23" descr="Chart2.gif"/>
          <p:cNvPicPr>
            <a:picLocks noChangeAspect="1"/>
          </p:cNvPicPr>
          <p:nvPr/>
        </p:nvPicPr>
        <p:blipFill>
          <a:blip r:embed="rId4" cstate="print"/>
          <a:stretch>
            <a:fillRect/>
          </a:stretch>
        </p:blipFill>
        <p:spPr>
          <a:xfrm>
            <a:off x="3705239" y="5033971"/>
            <a:ext cx="1920240" cy="1272540"/>
          </a:xfrm>
          <a:prstGeom prst="rect">
            <a:avLst/>
          </a:prstGeom>
        </p:spPr>
      </p:pic>
      <p:pic>
        <p:nvPicPr>
          <p:cNvPr id="25" name="Picture 24" descr="DatePicker.gif"/>
          <p:cNvPicPr>
            <a:picLocks noChangeAspect="1"/>
          </p:cNvPicPr>
          <p:nvPr/>
        </p:nvPicPr>
        <p:blipFill>
          <a:blip r:embed="rId5" cstate="print"/>
          <a:stretch>
            <a:fillRect/>
          </a:stretch>
        </p:blipFill>
        <p:spPr>
          <a:xfrm>
            <a:off x="800103" y="1738315"/>
            <a:ext cx="1414653" cy="1392079"/>
          </a:xfrm>
          <a:prstGeom prst="rect">
            <a:avLst/>
          </a:prstGeom>
        </p:spPr>
      </p:pic>
      <p:pic>
        <p:nvPicPr>
          <p:cNvPr id="26" name="Picture 25" descr="DataGrid.gif"/>
          <p:cNvPicPr>
            <a:picLocks noChangeAspect="1"/>
          </p:cNvPicPr>
          <p:nvPr/>
        </p:nvPicPr>
        <p:blipFill>
          <a:blip r:embed="rId6" cstate="print"/>
          <a:stretch>
            <a:fillRect/>
          </a:stretch>
        </p:blipFill>
        <p:spPr>
          <a:xfrm>
            <a:off x="3057528" y="1757365"/>
            <a:ext cx="2143125" cy="1020128"/>
          </a:xfrm>
          <a:prstGeom prst="rect">
            <a:avLst/>
          </a:prstGeom>
        </p:spPr>
      </p:pic>
      <p:grpSp>
        <p:nvGrpSpPr>
          <p:cNvPr id="45" name="Group 44"/>
          <p:cNvGrpSpPr/>
          <p:nvPr/>
        </p:nvGrpSpPr>
        <p:grpSpPr>
          <a:xfrm>
            <a:off x="857250" y="3852862"/>
            <a:ext cx="627084" cy="942975"/>
            <a:chOff x="809625" y="3471862"/>
            <a:chExt cx="627084" cy="942975"/>
          </a:xfrm>
        </p:grpSpPr>
        <p:pic>
          <p:nvPicPr>
            <p:cNvPr id="34" name="Picture 33" descr="Slider1.gif"/>
            <p:cNvPicPr>
              <a:picLocks noChangeAspect="1"/>
            </p:cNvPicPr>
            <p:nvPr/>
          </p:nvPicPr>
          <p:blipFill>
            <a:blip r:embed="rId7" cstate="print"/>
            <a:stretch>
              <a:fillRect/>
            </a:stretch>
          </p:blipFill>
          <p:spPr>
            <a:xfrm>
              <a:off x="809625" y="3471862"/>
              <a:ext cx="533400" cy="942975"/>
            </a:xfrm>
            <a:prstGeom prst="rect">
              <a:avLst/>
            </a:prstGeom>
          </p:spPr>
        </p:pic>
        <p:sp>
          <p:nvSpPr>
            <p:cNvPr id="36" name="TextBox 35"/>
            <p:cNvSpPr txBox="1"/>
            <p:nvPr/>
          </p:nvSpPr>
          <p:spPr>
            <a:xfrm>
              <a:off x="995563" y="3916841"/>
              <a:ext cx="441146" cy="230832"/>
            </a:xfrm>
            <a:prstGeom prst="rect">
              <a:avLst/>
            </a:prstGeom>
            <a:noFill/>
          </p:spPr>
          <p:txBody>
            <a:bodyPr wrap="none" rtlCol="0">
              <a:spAutoFit/>
            </a:bodyPr>
            <a:lstStyle/>
            <a:p>
              <a:r>
                <a:rPr lang="en-US" sz="900" b="1" dirty="0" smtClean="0">
                  <a:solidFill>
                    <a:schemeClr val="bg1"/>
                  </a:solidFill>
                  <a:latin typeface="Arial" pitchFamily="34" charset="0"/>
                  <a:cs typeface="Arial" pitchFamily="34" charset="0"/>
                </a:rPr>
                <a:t>7000</a:t>
              </a:r>
              <a:endParaRPr lang="en-US" sz="900" b="1" dirty="0">
                <a:solidFill>
                  <a:schemeClr val="bg1"/>
                </a:solidFill>
                <a:latin typeface="Arial" pitchFamily="34" charset="0"/>
                <a:cs typeface="Arial" pitchFamily="34" charset="0"/>
              </a:endParaRPr>
            </a:p>
          </p:txBody>
        </p:sp>
      </p:grpSp>
      <p:grpSp>
        <p:nvGrpSpPr>
          <p:cNvPr id="38" name="Group 37"/>
          <p:cNvGrpSpPr/>
          <p:nvPr/>
        </p:nvGrpSpPr>
        <p:grpSpPr>
          <a:xfrm>
            <a:off x="1266825" y="3852862"/>
            <a:ext cx="1331934" cy="257175"/>
            <a:chOff x="1381125" y="3471862"/>
            <a:chExt cx="1331934" cy="257175"/>
          </a:xfrm>
        </p:grpSpPr>
        <p:pic>
          <p:nvPicPr>
            <p:cNvPr id="35" name="Picture 34" descr="Slider2.gif"/>
            <p:cNvPicPr>
              <a:picLocks noChangeAspect="1"/>
            </p:cNvPicPr>
            <p:nvPr/>
          </p:nvPicPr>
          <p:blipFill>
            <a:blip r:embed="rId8" cstate="print"/>
            <a:stretch>
              <a:fillRect/>
            </a:stretch>
          </p:blipFill>
          <p:spPr>
            <a:xfrm>
              <a:off x="1381125" y="3471862"/>
              <a:ext cx="1314450" cy="257175"/>
            </a:xfrm>
            <a:prstGeom prst="rect">
              <a:avLst/>
            </a:prstGeom>
          </p:spPr>
        </p:pic>
        <p:sp>
          <p:nvSpPr>
            <p:cNvPr id="37" name="TextBox 36"/>
            <p:cNvSpPr txBox="1"/>
            <p:nvPr/>
          </p:nvSpPr>
          <p:spPr>
            <a:xfrm>
              <a:off x="2271913" y="3488216"/>
              <a:ext cx="441146" cy="230832"/>
            </a:xfrm>
            <a:prstGeom prst="rect">
              <a:avLst/>
            </a:prstGeom>
            <a:noFill/>
          </p:spPr>
          <p:txBody>
            <a:bodyPr wrap="none" rtlCol="0">
              <a:spAutoFit/>
            </a:bodyPr>
            <a:lstStyle/>
            <a:p>
              <a:r>
                <a:rPr lang="en-US" sz="900" b="1" dirty="0" smtClean="0">
                  <a:solidFill>
                    <a:schemeClr val="bg1"/>
                  </a:solidFill>
                  <a:latin typeface="Arial" pitchFamily="34" charset="0"/>
                  <a:cs typeface="Arial" pitchFamily="34" charset="0"/>
                </a:rPr>
                <a:t>6000</a:t>
              </a:r>
              <a:endParaRPr lang="en-US" sz="900" b="1" dirty="0">
                <a:solidFill>
                  <a:schemeClr val="bg1"/>
                </a:solidFill>
                <a:latin typeface="Arial" pitchFamily="34" charset="0"/>
                <a:cs typeface="Arial" pitchFamily="34" charset="0"/>
              </a:endParaRPr>
            </a:p>
          </p:txBody>
        </p:sp>
      </p:grpSp>
      <p:grpSp>
        <p:nvGrpSpPr>
          <p:cNvPr id="49" name="Group 48"/>
          <p:cNvGrpSpPr/>
          <p:nvPr/>
        </p:nvGrpSpPr>
        <p:grpSpPr>
          <a:xfrm>
            <a:off x="585988" y="5393215"/>
            <a:ext cx="1633337" cy="217010"/>
            <a:chOff x="700288" y="5393215"/>
            <a:chExt cx="1633337" cy="217010"/>
          </a:xfrm>
        </p:grpSpPr>
        <p:pic>
          <p:nvPicPr>
            <p:cNvPr id="41" name="Picture 40" descr="UpDown1.gif"/>
            <p:cNvPicPr>
              <a:picLocks noChangeAspect="1"/>
            </p:cNvPicPr>
            <p:nvPr/>
          </p:nvPicPr>
          <p:blipFill>
            <a:blip r:embed="rId9" cstate="print"/>
            <a:stretch>
              <a:fillRect/>
            </a:stretch>
          </p:blipFill>
          <p:spPr>
            <a:xfrm>
              <a:off x="1724025" y="5400675"/>
              <a:ext cx="609600" cy="209550"/>
            </a:xfrm>
            <a:prstGeom prst="rect">
              <a:avLst/>
            </a:prstGeom>
          </p:spPr>
        </p:pic>
        <p:sp>
          <p:nvSpPr>
            <p:cNvPr id="44" name="TextBox 43"/>
            <p:cNvSpPr txBox="1"/>
            <p:nvPr/>
          </p:nvSpPr>
          <p:spPr>
            <a:xfrm>
              <a:off x="700288" y="5393215"/>
              <a:ext cx="1033262" cy="217009"/>
            </a:xfrm>
            <a:prstGeom prst="rect">
              <a:avLst/>
            </a:prstGeom>
            <a:noFill/>
          </p:spPr>
          <p:txBody>
            <a:bodyPr wrap="square" rtlCol="0">
              <a:spAutoFit/>
            </a:bodyPr>
            <a:lstStyle/>
            <a:p>
              <a:pPr algn="r"/>
              <a:r>
                <a:rPr lang="en-US" sz="800" b="1" dirty="0" smtClean="0">
                  <a:solidFill>
                    <a:schemeClr val="bg1"/>
                  </a:solidFill>
                  <a:latin typeface="Arial" pitchFamily="34" charset="0"/>
                  <a:cs typeface="Arial" pitchFamily="34" charset="0"/>
                </a:rPr>
                <a:t>Credit Limit</a:t>
              </a:r>
              <a:endParaRPr lang="en-US" sz="800" b="1" dirty="0">
                <a:solidFill>
                  <a:schemeClr val="bg1"/>
                </a:solidFill>
                <a:latin typeface="Arial" pitchFamily="34" charset="0"/>
                <a:cs typeface="Arial" pitchFamily="34" charset="0"/>
              </a:endParaRPr>
            </a:p>
          </p:txBody>
        </p:sp>
      </p:grpSp>
      <p:grpSp>
        <p:nvGrpSpPr>
          <p:cNvPr id="50" name="Group 49"/>
          <p:cNvGrpSpPr/>
          <p:nvPr/>
        </p:nvGrpSpPr>
        <p:grpSpPr>
          <a:xfrm>
            <a:off x="585988" y="5726591"/>
            <a:ext cx="1319012" cy="226534"/>
            <a:chOff x="700288" y="5726591"/>
            <a:chExt cx="1319012" cy="226534"/>
          </a:xfrm>
        </p:grpSpPr>
        <p:pic>
          <p:nvPicPr>
            <p:cNvPr id="43" name="Picture 42" descr="UpDown2.gif"/>
            <p:cNvPicPr>
              <a:picLocks noChangeAspect="1"/>
            </p:cNvPicPr>
            <p:nvPr/>
          </p:nvPicPr>
          <p:blipFill>
            <a:blip r:embed="rId10" cstate="print"/>
            <a:stretch>
              <a:fillRect/>
            </a:stretch>
          </p:blipFill>
          <p:spPr>
            <a:xfrm>
              <a:off x="1733550" y="5743575"/>
              <a:ext cx="285750" cy="209550"/>
            </a:xfrm>
            <a:prstGeom prst="rect">
              <a:avLst/>
            </a:prstGeom>
          </p:spPr>
        </p:pic>
        <p:sp>
          <p:nvSpPr>
            <p:cNvPr id="46" name="TextBox 45"/>
            <p:cNvSpPr txBox="1"/>
            <p:nvPr/>
          </p:nvSpPr>
          <p:spPr>
            <a:xfrm>
              <a:off x="700288" y="5726591"/>
              <a:ext cx="1033262" cy="215444"/>
            </a:xfrm>
            <a:prstGeom prst="rect">
              <a:avLst/>
            </a:prstGeom>
            <a:noFill/>
          </p:spPr>
          <p:txBody>
            <a:bodyPr wrap="square" rtlCol="0">
              <a:spAutoFit/>
            </a:bodyPr>
            <a:lstStyle/>
            <a:p>
              <a:pPr algn="r"/>
              <a:r>
                <a:rPr lang="en-US" sz="800" b="1" dirty="0" smtClean="0">
                  <a:solidFill>
                    <a:schemeClr val="bg1"/>
                  </a:solidFill>
                  <a:latin typeface="Arial" pitchFamily="34" charset="0"/>
                  <a:cs typeface="Arial" pitchFamily="34" charset="0"/>
                </a:rPr>
                <a:t>Customer Type</a:t>
              </a:r>
              <a:endParaRPr lang="en-US" sz="800" b="1" dirty="0">
                <a:solidFill>
                  <a:schemeClr val="bg1"/>
                </a:solidFill>
                <a:latin typeface="Arial" pitchFamily="34" charset="0"/>
                <a:cs typeface="Arial" pitchFamily="34" charset="0"/>
              </a:endParaRPr>
            </a:p>
          </p:txBody>
        </p:sp>
      </p:grpSp>
      <p:pic>
        <p:nvPicPr>
          <p:cNvPr id="53" name="Picture 52" descr="VideoPlayer.gif"/>
          <p:cNvPicPr>
            <a:picLocks noChangeAspect="1"/>
          </p:cNvPicPr>
          <p:nvPr/>
        </p:nvPicPr>
        <p:blipFill>
          <a:blip r:embed="rId11" cstate="print"/>
          <a:stretch>
            <a:fillRect/>
          </a:stretch>
        </p:blipFill>
        <p:spPr>
          <a:xfrm>
            <a:off x="6186490" y="1747837"/>
            <a:ext cx="1953577" cy="1313498"/>
          </a:xfrm>
          <a:prstGeom prst="rect">
            <a:avLst/>
          </a:prstGeom>
        </p:spPr>
      </p:pic>
      <p:pic>
        <p:nvPicPr>
          <p:cNvPr id="48" name="Picture 47" descr="Themes3.png"/>
          <p:cNvPicPr>
            <a:picLocks noChangeAspect="1"/>
          </p:cNvPicPr>
          <p:nvPr/>
        </p:nvPicPr>
        <p:blipFill>
          <a:blip r:embed="rId12" cstate="print"/>
          <a:stretch>
            <a:fillRect/>
          </a:stretch>
        </p:blipFill>
        <p:spPr>
          <a:xfrm>
            <a:off x="5956117" y="3498469"/>
            <a:ext cx="2317008" cy="1101595"/>
          </a:xfrm>
          <a:prstGeom prst="rect">
            <a:avLst/>
          </a:prstGeom>
        </p:spPr>
      </p:pic>
      <p:pic>
        <p:nvPicPr>
          <p:cNvPr id="40" name="Picture 39" descr="Themes1.png"/>
          <p:cNvPicPr>
            <a:picLocks noChangeAspect="1"/>
          </p:cNvPicPr>
          <p:nvPr/>
        </p:nvPicPr>
        <p:blipFill>
          <a:blip r:embed="rId13" cstate="print"/>
          <a:stretch>
            <a:fillRect/>
          </a:stretch>
        </p:blipFill>
        <p:spPr>
          <a:xfrm>
            <a:off x="6200775" y="3854056"/>
            <a:ext cx="2324924" cy="1109437"/>
          </a:xfrm>
          <a:prstGeom prst="rect">
            <a:avLst/>
          </a:prstGeom>
        </p:spPr>
      </p:pic>
      <p:pic>
        <p:nvPicPr>
          <p:cNvPr id="47" name="Picture 46" descr="Themes2.png"/>
          <p:cNvPicPr>
            <a:picLocks noChangeAspect="1"/>
          </p:cNvPicPr>
          <p:nvPr/>
        </p:nvPicPr>
        <p:blipFill>
          <a:blip r:embed="rId14" cstate="print"/>
          <a:stretch>
            <a:fillRect/>
          </a:stretch>
        </p:blipFill>
        <p:spPr>
          <a:xfrm>
            <a:off x="6438068" y="4228713"/>
            <a:ext cx="2317008" cy="1109725"/>
          </a:xfrm>
          <a:prstGeom prst="rect">
            <a:avLst/>
          </a:prstGeom>
        </p:spPr>
      </p:pic>
      <p:sp>
        <p:nvSpPr>
          <p:cNvPr id="54" name="Rectangle 4"/>
          <p:cNvSpPr>
            <a:spLocks noChangeArrowheads="1"/>
          </p:cNvSpPr>
          <p:nvPr/>
        </p:nvSpPr>
        <p:spPr bwMode="auto">
          <a:xfrm>
            <a:off x="2844800" y="5187950"/>
            <a:ext cx="880369" cy="1323439"/>
          </a:xfrm>
          <a:prstGeom prst="rect">
            <a:avLst/>
          </a:prstGeom>
          <a:noFill/>
          <a:ln w="9525">
            <a:noFill/>
            <a:miter lim="800000"/>
            <a:headEnd/>
            <a:tailEnd/>
          </a:ln>
        </p:spPr>
        <p:txBody>
          <a:bodyPr wrap="none">
            <a:spAutoFit/>
          </a:bodyPr>
          <a:lstStyle/>
          <a:p>
            <a:pPr marL="85725" indent="-85725"/>
            <a:r>
              <a:rPr lang="en-US" sz="1000" dirty="0" smtClean="0">
                <a:latin typeface="Arial" pitchFamily="34" charset="0"/>
                <a:cs typeface="Arial" pitchFamily="34" charset="0"/>
              </a:rPr>
              <a:t>Chart Types</a:t>
            </a:r>
          </a:p>
          <a:p>
            <a:pPr marL="85725" indent="-85725">
              <a:buFont typeface="Arial" pitchFamily="34" charset="0"/>
              <a:buChar char="•"/>
            </a:pPr>
            <a:r>
              <a:rPr lang="en-US" sz="1000" dirty="0" smtClean="0">
                <a:latin typeface="Arial" pitchFamily="34" charset="0"/>
                <a:cs typeface="Arial" pitchFamily="34" charset="0"/>
              </a:rPr>
              <a:t>Column</a:t>
            </a:r>
          </a:p>
          <a:p>
            <a:pPr marL="85725" indent="-85725">
              <a:buFont typeface="Arial" pitchFamily="34" charset="0"/>
              <a:buChar char="•"/>
            </a:pPr>
            <a:r>
              <a:rPr lang="en-US" sz="1000" dirty="0" smtClean="0">
                <a:latin typeface="Arial" pitchFamily="34" charset="0"/>
                <a:cs typeface="Arial" pitchFamily="34" charset="0"/>
              </a:rPr>
              <a:t>Bar</a:t>
            </a:r>
          </a:p>
          <a:p>
            <a:pPr marL="85725" indent="-85725">
              <a:buFont typeface="Arial" pitchFamily="34" charset="0"/>
              <a:buChar char="•"/>
            </a:pPr>
            <a:r>
              <a:rPr lang="en-US" sz="1000" dirty="0" smtClean="0">
                <a:latin typeface="Arial" pitchFamily="34" charset="0"/>
                <a:cs typeface="Arial" pitchFamily="34" charset="0"/>
              </a:rPr>
              <a:t>Pie</a:t>
            </a:r>
          </a:p>
          <a:p>
            <a:pPr marL="85725" indent="-85725">
              <a:buFont typeface="Arial" pitchFamily="34" charset="0"/>
              <a:buChar char="•"/>
            </a:pPr>
            <a:r>
              <a:rPr lang="en-US" sz="1000" dirty="0" smtClean="0">
                <a:latin typeface="Arial" pitchFamily="34" charset="0"/>
                <a:cs typeface="Arial" pitchFamily="34" charset="0"/>
              </a:rPr>
              <a:t>Line</a:t>
            </a:r>
          </a:p>
          <a:p>
            <a:pPr marL="85725" indent="-85725">
              <a:buFont typeface="Arial" pitchFamily="34" charset="0"/>
              <a:buChar char="•"/>
            </a:pPr>
            <a:r>
              <a:rPr lang="en-US" sz="1000" dirty="0" smtClean="0">
                <a:latin typeface="Arial" pitchFamily="34" charset="0"/>
                <a:cs typeface="Arial" pitchFamily="34" charset="0"/>
              </a:rPr>
              <a:t>Area</a:t>
            </a:r>
          </a:p>
          <a:p>
            <a:pPr marL="85725" indent="-85725">
              <a:buFont typeface="Arial" pitchFamily="34" charset="0"/>
              <a:buChar char="•"/>
            </a:pPr>
            <a:r>
              <a:rPr lang="en-US" sz="1000" dirty="0" smtClean="0">
                <a:latin typeface="Arial" pitchFamily="34" charset="0"/>
                <a:cs typeface="Arial" pitchFamily="34" charset="0"/>
              </a:rPr>
              <a:t>Bubble</a:t>
            </a:r>
          </a:p>
          <a:p>
            <a:pPr marL="85725" indent="-85725">
              <a:buFont typeface="Arial" pitchFamily="34" charset="0"/>
              <a:buChar char="•"/>
            </a:pPr>
            <a:r>
              <a:rPr lang="en-US" sz="1000" dirty="0" smtClean="0">
                <a:latin typeface="Arial" pitchFamily="34" charset="0"/>
                <a:cs typeface="Arial" pitchFamily="34" charset="0"/>
              </a:rPr>
              <a:t>Scatter</a:t>
            </a:r>
            <a:endParaRPr lang="en-US" sz="1000" dirty="0">
              <a:latin typeface="Arial" pitchFamily="34" charset="0"/>
              <a:cs typeface="Arial" pitchFamily="34" charset="0"/>
            </a:endParaRPr>
          </a:p>
        </p:txBody>
      </p:sp>
      <p:sp>
        <p:nvSpPr>
          <p:cNvPr id="55" name="Rectangle 4"/>
          <p:cNvSpPr>
            <a:spLocks noChangeArrowheads="1"/>
          </p:cNvSpPr>
          <p:nvPr/>
        </p:nvSpPr>
        <p:spPr bwMode="auto">
          <a:xfrm>
            <a:off x="2987675" y="2835275"/>
            <a:ext cx="1378904" cy="553998"/>
          </a:xfrm>
          <a:prstGeom prst="rect">
            <a:avLst/>
          </a:prstGeom>
          <a:noFill/>
          <a:ln w="9525">
            <a:noFill/>
            <a:miter lim="800000"/>
            <a:headEnd/>
            <a:tailEnd/>
          </a:ln>
        </p:spPr>
        <p:txBody>
          <a:bodyPr wrap="none">
            <a:spAutoFit/>
          </a:bodyPr>
          <a:lstStyle/>
          <a:p>
            <a:pPr marL="85725" indent="-85725">
              <a:buFont typeface="Arial" pitchFamily="34" charset="0"/>
              <a:buChar char="•"/>
            </a:pPr>
            <a:r>
              <a:rPr lang="en-US" sz="1000" dirty="0" smtClean="0">
                <a:latin typeface="Arial" pitchFamily="34" charset="0"/>
                <a:cs typeface="Arial" pitchFamily="34" charset="0"/>
              </a:rPr>
              <a:t>Column Sorting</a:t>
            </a:r>
          </a:p>
          <a:p>
            <a:pPr marL="85725" indent="-85725">
              <a:buFont typeface="Arial" pitchFamily="34" charset="0"/>
              <a:buChar char="•"/>
            </a:pPr>
            <a:r>
              <a:rPr lang="en-US" sz="1000" dirty="0" smtClean="0">
                <a:latin typeface="Arial" pitchFamily="34" charset="0"/>
                <a:cs typeface="Arial" pitchFamily="34" charset="0"/>
              </a:rPr>
              <a:t>Column Resizing</a:t>
            </a:r>
          </a:p>
          <a:p>
            <a:pPr marL="85725" indent="-85725">
              <a:buFont typeface="Arial" pitchFamily="34" charset="0"/>
              <a:buChar char="•"/>
            </a:pPr>
            <a:r>
              <a:rPr lang="en-US" sz="1000" dirty="0" smtClean="0">
                <a:latin typeface="Arial" pitchFamily="34" charset="0"/>
                <a:cs typeface="Arial" pitchFamily="34" charset="0"/>
              </a:rPr>
              <a:t>Column Reordering</a:t>
            </a:r>
            <a:endParaRPr lang="en-US" sz="1000" dirty="0">
              <a:latin typeface="Arial" pitchFamily="34" charset="0"/>
              <a:cs typeface="Arial" pitchFamily="34" charset="0"/>
            </a:endParaRPr>
          </a:p>
        </p:txBody>
      </p:sp>
      <p:sp>
        <p:nvSpPr>
          <p:cNvPr id="59" name="Rectangle 58"/>
          <p:cNvSpPr/>
          <p:nvPr/>
        </p:nvSpPr>
        <p:spPr>
          <a:xfrm>
            <a:off x="420156" y="3489269"/>
            <a:ext cx="2364765" cy="10800"/>
          </a:xfrm>
          <a:prstGeom prst="rect">
            <a:avLst/>
          </a:prstGeom>
          <a:solidFill>
            <a:schemeClr val="accent1"/>
          </a:solidFill>
          <a:ln w="38100" cap="rnd" cmpd="sng" algn="ctr">
            <a:solidFill>
              <a:schemeClr val="accent3">
                <a:lumMod val="75000"/>
              </a:schemeClr>
            </a:solidFill>
            <a:prstDash val="solid"/>
          </a:ln>
          <a:effectLst>
            <a:outerShdw blurRad="50800" dist="38100" dir="18900000" algn="b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0" name="Rectangle 59"/>
          <p:cNvSpPr/>
          <p:nvPr/>
        </p:nvSpPr>
        <p:spPr>
          <a:xfrm flipV="1">
            <a:off x="2771014" y="3490542"/>
            <a:ext cx="3042206" cy="10800"/>
          </a:xfrm>
          <a:prstGeom prst="rect">
            <a:avLst/>
          </a:prstGeom>
          <a:solidFill>
            <a:schemeClr val="accent1"/>
          </a:solidFill>
          <a:ln w="38100" cap="rnd" cmpd="sng" algn="ctr">
            <a:solidFill>
              <a:schemeClr val="accent3">
                <a:lumMod val="75000"/>
              </a:schemeClr>
            </a:solidFill>
            <a:prstDash val="solid"/>
          </a:ln>
          <a:effectLst>
            <a:outerShdw blurRad="50800" dist="38100" dir="18900000" algn="b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2" name="Rectangle 41"/>
          <p:cNvSpPr/>
          <p:nvPr/>
        </p:nvSpPr>
        <p:spPr>
          <a:xfrm rot="16200000">
            <a:off x="3349060" y="4024093"/>
            <a:ext cx="4975982" cy="9144"/>
          </a:xfrm>
          <a:prstGeom prst="rect">
            <a:avLst/>
          </a:prstGeom>
          <a:solidFill>
            <a:schemeClr val="accent1"/>
          </a:solidFill>
          <a:ln w="38100" cap="rnd" cmpd="sng" algn="ctr">
            <a:solidFill>
              <a:schemeClr val="accent3">
                <a:lumMod val="75000"/>
              </a:schemeClr>
            </a:solidFill>
            <a:prstDash val="soli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1" name="Rectangle 60"/>
          <p:cNvSpPr/>
          <p:nvPr/>
        </p:nvSpPr>
        <p:spPr>
          <a:xfrm>
            <a:off x="5858932" y="3198377"/>
            <a:ext cx="2885018" cy="10800"/>
          </a:xfrm>
          <a:prstGeom prst="rect">
            <a:avLst/>
          </a:prstGeom>
          <a:solidFill>
            <a:schemeClr val="accent1"/>
          </a:solidFill>
          <a:ln w="38100" cap="rnd" cmpd="sng" algn="ctr">
            <a:solidFill>
              <a:schemeClr val="accent3">
                <a:lumMod val="75000"/>
              </a:schemeClr>
            </a:solidFill>
            <a:prstDash val="solid"/>
          </a:ln>
          <a:effectLst>
            <a:outerShdw blurRad="50800" dist="38100" dir="18900000" algn="b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2" name="Rectangle 61"/>
          <p:cNvSpPr/>
          <p:nvPr/>
        </p:nvSpPr>
        <p:spPr>
          <a:xfrm>
            <a:off x="5839882" y="5646302"/>
            <a:ext cx="2885018" cy="10800"/>
          </a:xfrm>
          <a:prstGeom prst="rect">
            <a:avLst/>
          </a:prstGeom>
          <a:solidFill>
            <a:schemeClr val="accent1"/>
          </a:solidFill>
          <a:ln w="38100" cap="rnd" cmpd="sng" algn="ctr">
            <a:solidFill>
              <a:schemeClr val="accent3">
                <a:lumMod val="75000"/>
              </a:schemeClr>
            </a:solidFill>
            <a:prstDash val="solid"/>
          </a:ln>
          <a:effectLst>
            <a:outerShdw blurRad="50800" dist="38100" dir="18900000" algn="b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3" name="TextBox 62"/>
          <p:cNvSpPr txBox="1"/>
          <p:nvPr/>
        </p:nvSpPr>
        <p:spPr>
          <a:xfrm>
            <a:off x="6530313" y="5678964"/>
            <a:ext cx="1616148" cy="276999"/>
          </a:xfrm>
          <a:prstGeom prst="rect">
            <a:avLst/>
          </a:prstGeom>
          <a:noFill/>
        </p:spPr>
        <p:txBody>
          <a:bodyPr wrap="none" rtlCol="0">
            <a:spAutoFit/>
          </a:bodyPr>
          <a:lstStyle/>
          <a:p>
            <a:r>
              <a:rPr lang="en-US" sz="1200" b="1" dirty="0" smtClean="0">
                <a:solidFill>
                  <a:srgbClr val="FFC000"/>
                </a:solidFill>
                <a:latin typeface="Arial" pitchFamily="34" charset="0"/>
                <a:cs typeface="Arial" pitchFamily="34" charset="0"/>
              </a:rPr>
              <a:t>Additional Controls</a:t>
            </a:r>
            <a:endParaRPr lang="en-US" sz="1200" b="1" dirty="0">
              <a:solidFill>
                <a:srgbClr val="FFC000"/>
              </a:solidFill>
              <a:latin typeface="Arial" pitchFamily="34" charset="0"/>
              <a:cs typeface="Arial" pitchFamily="34" charset="0"/>
            </a:endParaRPr>
          </a:p>
        </p:txBody>
      </p:sp>
      <p:sp>
        <p:nvSpPr>
          <p:cNvPr id="64" name="Rectangle 4"/>
          <p:cNvSpPr>
            <a:spLocks noChangeArrowheads="1"/>
          </p:cNvSpPr>
          <p:nvPr/>
        </p:nvSpPr>
        <p:spPr bwMode="auto">
          <a:xfrm>
            <a:off x="5864225" y="5321300"/>
            <a:ext cx="822661" cy="246221"/>
          </a:xfrm>
          <a:prstGeom prst="rect">
            <a:avLst/>
          </a:prstGeom>
          <a:noFill/>
          <a:ln w="9525">
            <a:noFill/>
            <a:miter lim="800000"/>
            <a:headEnd/>
            <a:tailEnd/>
          </a:ln>
        </p:spPr>
        <p:txBody>
          <a:bodyPr wrap="none">
            <a:spAutoFit/>
          </a:bodyPr>
          <a:lstStyle/>
          <a:p>
            <a:pPr marL="85725" indent="-85725"/>
            <a:r>
              <a:rPr lang="en-US" sz="1000" dirty="0" smtClean="0">
                <a:latin typeface="Arial" pitchFamily="34" charset="0"/>
                <a:cs typeface="Arial" pitchFamily="34" charset="0"/>
              </a:rPr>
              <a:t>11 Themes</a:t>
            </a:r>
            <a:endParaRPr lang="en-US" sz="1000" dirty="0">
              <a:latin typeface="Arial" pitchFamily="34" charset="0"/>
              <a:cs typeface="Arial" pitchFamily="34" charset="0"/>
            </a:endParaRPr>
          </a:p>
        </p:txBody>
      </p:sp>
      <p:sp>
        <p:nvSpPr>
          <p:cNvPr id="65" name="Rectangle 4"/>
          <p:cNvSpPr>
            <a:spLocks noChangeArrowheads="1"/>
          </p:cNvSpPr>
          <p:nvPr/>
        </p:nvSpPr>
        <p:spPr bwMode="auto">
          <a:xfrm>
            <a:off x="6130925" y="5988050"/>
            <a:ext cx="2127505" cy="400110"/>
          </a:xfrm>
          <a:prstGeom prst="rect">
            <a:avLst/>
          </a:prstGeom>
          <a:noFill/>
          <a:ln w="9525">
            <a:noFill/>
            <a:miter lim="800000"/>
            <a:headEnd/>
            <a:tailEnd/>
          </a:ln>
        </p:spPr>
        <p:txBody>
          <a:bodyPr wrap="none">
            <a:spAutoFit/>
          </a:bodyPr>
          <a:lstStyle/>
          <a:p>
            <a:pPr marL="85725" indent="-85725"/>
            <a:r>
              <a:rPr lang="en-US" sz="1000" dirty="0" smtClean="0">
                <a:latin typeface="Arial" pitchFamily="34" charset="0"/>
                <a:cs typeface="Arial" pitchFamily="34" charset="0"/>
              </a:rPr>
              <a:t>Additional custom controls can be</a:t>
            </a:r>
          </a:p>
          <a:p>
            <a:pPr marL="85725" indent="-85725"/>
            <a:r>
              <a:rPr lang="en-US" sz="1000" dirty="0" smtClean="0">
                <a:latin typeface="Arial" pitchFamily="34" charset="0"/>
                <a:cs typeface="Arial" pitchFamily="34" charset="0"/>
              </a:rPr>
              <a:t>added by customers or CTC.</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12132</TotalTime>
  <Words>2125</Words>
  <Application>Microsoft Office PowerPoint</Application>
  <PresentationFormat>On-screen Show (4:3)</PresentationFormat>
  <Paragraphs>363</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Foundry</vt:lpstr>
      <vt:lpstr>Slide 1</vt:lpstr>
      <vt:lpstr>Client Tools Consultancy</vt:lpstr>
      <vt:lpstr>Agenda</vt:lpstr>
      <vt:lpstr>Generate Environment</vt:lpstr>
      <vt:lpstr>Slide 5</vt:lpstr>
      <vt:lpstr>Slide 6</vt:lpstr>
      <vt:lpstr>Agenda</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 2011 - May 24 @ 8:00</dc:title>
  <dc:subject>A Good UX - Making it Happen with the CTC Silverlight Solution</dc:subject>
  <dc:creator>Niels Gebauer, CTC</dc:creator>
  <cp:lastModifiedBy>Niels</cp:lastModifiedBy>
  <cp:revision>1661</cp:revision>
  <dcterms:created xsi:type="dcterms:W3CDTF">2008-08-09T05:19:19Z</dcterms:created>
  <dcterms:modified xsi:type="dcterms:W3CDTF">2011-05-17T01:35:24Z</dcterms:modified>
</cp:coreProperties>
</file>