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71" r:id="rId4"/>
    <p:sldId id="268" r:id="rId5"/>
    <p:sldId id="260" r:id="rId6"/>
    <p:sldId id="261" r:id="rId7"/>
    <p:sldId id="265" r:id="rId8"/>
    <p:sldId id="266" r:id="rId9"/>
    <p:sldId id="267" r:id="rId10"/>
    <p:sldId id="269" r:id="rId11"/>
    <p:sldId id="258" r:id="rId12"/>
    <p:sldId id="272" r:id="rId13"/>
    <p:sldId id="274" r:id="rId14"/>
    <p:sldId id="273" r:id="rId15"/>
    <p:sldId id="275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579" autoAdjust="0"/>
  </p:normalViewPr>
  <p:slideViewPr>
    <p:cSldViewPr snapToGrid="0">
      <p:cViewPr>
        <p:scale>
          <a:sx n="68" d="100"/>
          <a:sy n="68" d="100"/>
        </p:scale>
        <p:origin x="-4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-111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D9479-40D8-4F6B-95A8-DF5267956F39}" type="datetimeFigureOut">
              <a:rPr lang="en-AU" smtClean="0"/>
              <a:pPr/>
              <a:t>30/09/2011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C22E6-CE8E-4DDE-895B-24F9323A5111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r>
              <a:rPr lang="en-AU" baseline="0" dirty="0" smtClean="0"/>
              <a:t>In this lab session you will:</a:t>
            </a:r>
          </a:p>
          <a:p>
            <a:pPr>
              <a:buFont typeface="Arial" pitchFamily="34" charset="0"/>
              <a:buChar char="•"/>
            </a:pPr>
            <a:r>
              <a:rPr lang="en-AU" baseline="0" dirty="0" smtClean="0"/>
              <a:t> specify/configure some typical and easy enhancements to the forms using the CTC Configurator,</a:t>
            </a:r>
          </a:p>
          <a:p>
            <a:pPr>
              <a:buFont typeface="Arial" pitchFamily="34" charset="0"/>
              <a:buChar char="•"/>
            </a:pPr>
            <a:r>
              <a:rPr lang="en-AU" baseline="0" dirty="0" smtClean="0"/>
              <a:t> generate a Silverlight user interface using the generator,</a:t>
            </a:r>
          </a:p>
          <a:p>
            <a:pPr>
              <a:buFont typeface="Arial" pitchFamily="34" charset="0"/>
              <a:buChar char="•"/>
            </a:pPr>
            <a:r>
              <a:rPr lang="en-AU" baseline="0" dirty="0" smtClean="0"/>
              <a:t> run the Silverlight user interface.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C22E6-CE8E-4DDE-895B-24F9323A5111}" type="slidenum">
              <a:rPr lang="en-AU" smtClean="0"/>
              <a:pPr/>
              <a:t>1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 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C22E6-CE8E-4DDE-895B-24F9323A5111}" type="slidenum">
              <a:rPr lang="en-AU" smtClean="0"/>
              <a:pPr/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C22E6-CE8E-4DDE-895B-24F9323A5111}" type="slidenum">
              <a:rPr lang="en-AU" smtClean="0"/>
              <a:pPr/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 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C22E6-CE8E-4DDE-895B-24F9323A5111}" type="slidenum">
              <a:rPr lang="en-AU" smtClean="0"/>
              <a:pPr/>
              <a:t>12</a:t>
            </a:fld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 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C22E6-CE8E-4DDE-895B-24F9323A5111}" type="slidenum">
              <a:rPr lang="en-AU" smtClean="0"/>
              <a:pPr/>
              <a:t>13</a:t>
            </a:fld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C22E6-CE8E-4DDE-895B-24F9323A5111}" type="slidenum">
              <a:rPr lang="en-AU" smtClean="0"/>
              <a:pPr/>
              <a:t>14</a:t>
            </a:fld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C22E6-CE8E-4DDE-895B-24F9323A5111}" type="slidenum">
              <a:rPr lang="en-AU" smtClean="0"/>
              <a:pPr/>
              <a:t>15</a:t>
            </a:fld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C22E6-CE8E-4DDE-895B-24F9323A5111}" type="slidenum">
              <a:rPr lang="en-AU" smtClean="0"/>
              <a:pPr/>
              <a:t>16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C22E6-CE8E-4DDE-895B-24F9323A5111}" type="slidenum">
              <a:rPr lang="en-AU" smtClean="0"/>
              <a:pPr/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C22E6-CE8E-4DDE-895B-24F9323A5111}" type="slidenum">
              <a:rPr lang="en-AU" smtClean="0"/>
              <a:pPr/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C22E6-CE8E-4DDE-895B-24F9323A5111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C22E6-CE8E-4DDE-895B-24F9323A5111}" type="slidenum">
              <a:rPr lang="en-AU" smtClean="0"/>
              <a:pPr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C22E6-CE8E-4DDE-895B-24F9323A5111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 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C22E6-CE8E-4DDE-895B-24F9323A5111}" type="slidenum">
              <a:rPr lang="en-AU" smtClean="0"/>
              <a:pPr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 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C22E6-CE8E-4DDE-895B-24F9323A5111}" type="slidenum">
              <a:rPr lang="en-AU" smtClean="0"/>
              <a:pPr/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C22E6-CE8E-4DDE-895B-24F9323A5111}" type="slidenum">
              <a:rPr lang="en-AU" smtClean="0"/>
              <a:pPr/>
              <a:t>9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3068976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3131840" y="6044184"/>
            <a:ext cx="6012160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31840" y="6050037"/>
            <a:ext cx="593596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911624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50BD29D-2548-49EE-A6C5-4CE948CE6DC8}" type="datetimeFigureOut">
              <a:rPr lang="en-AU" smtClean="0"/>
              <a:pPr/>
              <a:t>30/09/2011</a:t>
            </a:fld>
            <a:endParaRPr lang="en-AU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E20570-6074-4F1F-98C9-3A51C38C612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BD29D-2548-49EE-A6C5-4CE948CE6DC8}" type="datetimeFigureOut">
              <a:rPr lang="en-AU" smtClean="0"/>
              <a:pPr/>
              <a:t>30/09/2011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0570-6074-4F1F-98C9-3A51C38C612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50BD29D-2548-49EE-A6C5-4CE948CE6DC8}" type="datetimeFigureOut">
              <a:rPr lang="en-AU" smtClean="0"/>
              <a:pPr/>
              <a:t>30/09/2011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EE20570-6074-4F1F-98C9-3A51C38C612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BD29D-2548-49EE-A6C5-4CE948CE6DC8}" type="datetimeFigureOut">
              <a:rPr lang="en-AU" smtClean="0"/>
              <a:pPr/>
              <a:t>30/09/2011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60432" y="6525344"/>
            <a:ext cx="533400" cy="212562"/>
          </a:xfrm>
          <a:prstGeom prst="rect">
            <a:avLst/>
          </a:prstGeom>
          <a:solidFill>
            <a:schemeClr val="accent2"/>
          </a:solidFill>
        </p:spPr>
        <p:txBody>
          <a:bodyPr vert="horz" anchor="ctr" anchorCtr="0"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E20570-6074-4F1F-98C9-3A51C38C6124}" type="slidenum">
              <a:rPr kumimoji="0" lang="en-AU" sz="16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en-A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AU" sz="1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BD29D-2548-49EE-A6C5-4CE948CE6DC8}" type="datetimeFigureOut">
              <a:rPr lang="en-AU" smtClean="0"/>
              <a:pPr/>
              <a:t>30/09/2011</a:t>
            </a:fld>
            <a:endParaRPr lang="en-A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EE20570-6074-4F1F-98C9-3A51C38C6124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50BD29D-2548-49EE-A6C5-4CE948CE6DC8}" type="datetimeFigureOut">
              <a:rPr lang="en-AU" smtClean="0"/>
              <a:pPr/>
              <a:t>30/09/2011</a:t>
            </a:fld>
            <a:endParaRPr lang="en-A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EE20570-6074-4F1F-98C9-3A51C38C6124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50BD29D-2548-49EE-A6C5-4CE948CE6DC8}" type="datetimeFigureOut">
              <a:rPr lang="en-AU" smtClean="0"/>
              <a:pPr/>
              <a:t>30/09/2011</a:t>
            </a:fld>
            <a:endParaRPr lang="en-A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EE20570-6074-4F1F-98C9-3A51C38C6124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AU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BD29D-2548-49EE-A6C5-4CE948CE6DC8}" type="datetimeFigureOut">
              <a:rPr lang="en-AU" smtClean="0"/>
              <a:pPr/>
              <a:t>30/09/2011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E20570-6074-4F1F-98C9-3A51C38C612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BD29D-2548-49EE-A6C5-4CE948CE6DC8}" type="datetimeFigureOut">
              <a:rPr lang="en-AU" smtClean="0"/>
              <a:pPr/>
              <a:t>30/09/2011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E20570-6074-4F1F-98C9-3A51C38C612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BD29D-2548-49EE-A6C5-4CE948CE6DC8}" type="datetimeFigureOut">
              <a:rPr lang="en-AU" smtClean="0"/>
              <a:pPr/>
              <a:t>30/09/2011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E20570-6074-4F1F-98C9-3A51C38C6124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50BD29D-2548-49EE-A6C5-4CE948CE6DC8}" type="datetimeFigureOut">
              <a:rPr lang="en-AU" smtClean="0"/>
              <a:pPr/>
              <a:t>30/09/2011</a:t>
            </a:fld>
            <a:endParaRPr lang="en-A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EE20570-6074-4F1F-98C9-3A51C38C6124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50BD29D-2548-49EE-A6C5-4CE948CE6DC8}" type="datetimeFigureOut">
              <a:rPr lang="en-AU" smtClean="0"/>
              <a:pPr/>
              <a:t>30/09/2011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EE20570-6074-4F1F-98C9-3A51C38C6124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2.gif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gif"/><Relationship Id="rId5" Type="http://schemas.openxmlformats.org/officeDocument/2006/relationships/image" Target="../media/image14.gif"/><Relationship Id="rId4" Type="http://schemas.openxmlformats.org/officeDocument/2006/relationships/image" Target="../media/image13.gif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Experience the CTC Silverlight Solution Environment</a:t>
            </a:r>
            <a:endParaRPr lang="en-AU" dirty="0"/>
          </a:p>
        </p:txBody>
      </p:sp>
      <p:grpSp>
        <p:nvGrpSpPr>
          <p:cNvPr id="4" name="Group 3"/>
          <p:cNvGrpSpPr/>
          <p:nvPr/>
        </p:nvGrpSpPr>
        <p:grpSpPr>
          <a:xfrm>
            <a:off x="2060153" y="1073800"/>
            <a:ext cx="4935557" cy="1429439"/>
            <a:chOff x="2060153" y="1159525"/>
            <a:chExt cx="4935557" cy="1429439"/>
          </a:xfrm>
        </p:grpSpPr>
        <p:sp>
          <p:nvSpPr>
            <p:cNvPr id="5" name="Title 1"/>
            <p:cNvSpPr txBox="1">
              <a:spLocks/>
            </p:cNvSpPr>
            <p:nvPr/>
          </p:nvSpPr>
          <p:spPr>
            <a:xfrm>
              <a:off x="2192067" y="1773716"/>
              <a:ext cx="4682480" cy="815248"/>
            </a:xfrm>
            <a:prstGeom prst="rect">
              <a:avLst/>
            </a:prstGeom>
            <a:ln>
              <a:noFill/>
            </a:ln>
          </p:spPr>
          <p:txBody>
            <a:bodyPr lIns="45720" rIns="228600" anchor="t">
              <a:noAutofit/>
              <a:scene3d>
                <a:camera prst="orthographicFront"/>
                <a:lightRig rig="soft" dir="t">
                  <a:rot lat="0" lon="0" rev="2400000"/>
                </a:lightRig>
              </a:scene3d>
              <a:sp3d>
                <a:bevelT w="19050" h="12700"/>
              </a:sp3d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69704C"/>
                  </a:solidFill>
                  <a:uLnTx/>
                  <a:uFillTx/>
                  <a:latin typeface="Elephant" pitchFamily="18" charset="0"/>
                  <a:ea typeface="+mj-ea"/>
                  <a:cs typeface="+mj-cs"/>
                </a:rPr>
                <a:t>Consultancy</a:t>
              </a:r>
              <a:endPara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69704C"/>
                </a:solidFill>
                <a:uLnTx/>
                <a:uFillTx/>
                <a:latin typeface="Elephant" pitchFamily="18" charset="0"/>
                <a:ea typeface="+mj-ea"/>
                <a:cs typeface="+mj-cs"/>
              </a:endParaRPr>
            </a:p>
          </p:txBody>
        </p:sp>
        <p:sp>
          <p:nvSpPr>
            <p:cNvPr id="6" name="Title 1"/>
            <p:cNvSpPr txBox="1">
              <a:spLocks/>
            </p:cNvSpPr>
            <p:nvPr/>
          </p:nvSpPr>
          <p:spPr>
            <a:xfrm>
              <a:off x="2060153" y="1159525"/>
              <a:ext cx="2599981" cy="887775"/>
            </a:xfrm>
            <a:prstGeom prst="rect">
              <a:avLst/>
            </a:prstGeom>
            <a:ln>
              <a:noFill/>
            </a:ln>
          </p:spPr>
          <p:txBody>
            <a:bodyPr lIns="45720" rIns="228600" anchor="t">
              <a:noAutofit/>
              <a:scene3d>
                <a:camera prst="orthographicFront"/>
                <a:lightRig rig="soft" dir="t">
                  <a:rot lat="0" lon="0" rev="2400000"/>
                </a:lightRig>
              </a:scene3d>
              <a:sp3d>
                <a:bevelT w="19050" h="12700"/>
              </a:sp3d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B54A01"/>
                  </a:solidFill>
                  <a:uLnTx/>
                  <a:uFillTx/>
                  <a:latin typeface="Elephant" pitchFamily="18" charset="0"/>
                  <a:ea typeface="+mj-ea"/>
                  <a:cs typeface="+mj-cs"/>
                </a:rPr>
                <a:t>Client</a:t>
              </a:r>
              <a:endPara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B54A01"/>
                </a:solidFill>
                <a:uLnTx/>
                <a:uFillTx/>
                <a:latin typeface="Elephant" pitchFamily="18" charset="0"/>
                <a:ea typeface="+mj-ea"/>
                <a:cs typeface="+mj-cs"/>
              </a:endParaRPr>
            </a:p>
          </p:txBody>
        </p:sp>
        <p:sp>
          <p:nvSpPr>
            <p:cNvPr id="7" name="Title 1"/>
            <p:cNvSpPr txBox="1">
              <a:spLocks/>
            </p:cNvSpPr>
            <p:nvPr/>
          </p:nvSpPr>
          <p:spPr>
            <a:xfrm>
              <a:off x="4693201" y="1159527"/>
              <a:ext cx="2302509" cy="887775"/>
            </a:xfrm>
            <a:prstGeom prst="rect">
              <a:avLst/>
            </a:prstGeom>
            <a:ln>
              <a:noFill/>
            </a:ln>
          </p:spPr>
          <p:txBody>
            <a:bodyPr lIns="45720" rIns="228600" anchor="t">
              <a:noAutofit/>
              <a:scene3d>
                <a:camera prst="orthographicFront"/>
                <a:lightRig rig="soft" dir="t">
                  <a:rot lat="0" lon="0" rev="2400000"/>
                </a:lightRig>
              </a:scene3d>
              <a:sp3d>
                <a:bevelT w="19050" h="12700"/>
              </a:sp3d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B54A01"/>
                  </a:solidFill>
                  <a:uLnTx/>
                  <a:uFillTx/>
                  <a:latin typeface="Elephant" pitchFamily="18" charset="0"/>
                  <a:ea typeface="+mj-ea"/>
                  <a:cs typeface="+mj-cs"/>
                </a:rPr>
                <a:t>Tools</a:t>
              </a:r>
              <a:endPara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69704C"/>
                </a:solidFill>
                <a:uLnTx/>
                <a:uFillTx/>
                <a:latin typeface="Elephant" pitchFamily="18" charset="0"/>
                <a:ea typeface="+mj-ea"/>
                <a:cs typeface="+mj-cs"/>
              </a:endParaRPr>
            </a:p>
          </p:txBody>
        </p:sp>
      </p:grp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3888954" y="285727"/>
            <a:ext cx="937043" cy="932685"/>
            <a:chOff x="4143372" y="285728"/>
            <a:chExt cx="682625" cy="679450"/>
          </a:xfrm>
        </p:grpSpPr>
        <p:pic>
          <p:nvPicPr>
            <p:cNvPr id="9" name="Picture 58" descr="C-Grey-Log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66678" y="472313"/>
              <a:ext cx="459319" cy="492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59" descr="T-OrangeX3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65010" y="285728"/>
              <a:ext cx="423010" cy="394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60" descr="C-OrangeX3D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143372" y="511059"/>
              <a:ext cx="395777" cy="415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Subtitle 2"/>
          <p:cNvSpPr txBox="1">
            <a:spLocks/>
          </p:cNvSpPr>
          <p:nvPr/>
        </p:nvSpPr>
        <p:spPr>
          <a:xfrm>
            <a:off x="107504" y="5877272"/>
            <a:ext cx="4891488" cy="874072"/>
          </a:xfrm>
          <a:prstGeom prst="rect">
            <a:avLst/>
          </a:prstGeom>
        </p:spPr>
        <p:txBody>
          <a:bodyPr lIns="45720" rIns="246888" anchor="b">
            <a:normAutofit fontScale="8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en-US" sz="1400" dirty="0" smtClean="0"/>
              <a:t>Niels Gebauer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en-US" sz="1400" dirty="0" smtClean="0"/>
              <a:t>Director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en-US" sz="1400" dirty="0" smtClean="0"/>
              <a:t>Client Tools Consultancy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en-US" sz="1400" dirty="0" smtClean="0"/>
              <a:t>           ngebauer@ClientTools.com.au</a:t>
            </a:r>
          </a:p>
        </p:txBody>
      </p:sp>
      <p:pic>
        <p:nvPicPr>
          <p:cNvPr id="14" name="Picture 3" descr="C:\Documents and Settings\Niels Gebauer\Local Settings\Temporary Internet Files\Content.IE5\0PSVWFW7\j0435241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8392" y="6564173"/>
            <a:ext cx="385623" cy="165458"/>
          </a:xfrm>
          <a:prstGeom prst="rect">
            <a:avLst/>
          </a:prstGeom>
          <a:noFill/>
        </p:spPr>
      </p:pic>
      <p:sp>
        <p:nvSpPr>
          <p:cNvPr id="15" name="Subtitle 2"/>
          <p:cNvSpPr txBox="1">
            <a:spLocks/>
          </p:cNvSpPr>
          <p:nvPr/>
        </p:nvSpPr>
        <p:spPr>
          <a:xfrm>
            <a:off x="4594032" y="5816907"/>
            <a:ext cx="4411945" cy="886926"/>
          </a:xfrm>
          <a:prstGeom prst="rect">
            <a:avLst/>
          </a:prstGeom>
        </p:spPr>
        <p:txBody>
          <a:bodyPr lIns="45720" rIns="246888" anchor="b">
            <a:normAutofit fontScale="925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lang="en-US" sz="1400" dirty="0" smtClean="0"/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en-US" sz="1400" dirty="0" smtClean="0"/>
              <a:t>EAE 2004, UNITE 2011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Tuesday, </a:t>
            </a:r>
            <a:r>
              <a:rPr lang="en-US" sz="1400" dirty="0" smtClean="0"/>
              <a:t>9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:15 am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en-US" sz="1400" dirty="0" smtClean="0"/>
              <a:t>May 24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75856" y="6074132"/>
            <a:ext cx="18341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/>
              <a:t>Lab Session</a:t>
            </a:r>
            <a:endParaRPr lang="en-A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n-AU" sz="3200" dirty="0" smtClean="0"/>
              <a:t>Exercise 4: Configure CopyFrom as Grid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/>
          </a:bodyPr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Start the </a:t>
            </a:r>
            <a:r>
              <a:rPr lang="en-AU" sz="2400" b="1" dirty="0" smtClean="0"/>
              <a:t>CTC Configurator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Configure CopyFrom properties: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Right click on the </a:t>
            </a:r>
            <a:r>
              <a:rPr lang="en-AU" sz="2100" b="1" dirty="0" smtClean="0"/>
              <a:t>options node </a:t>
            </a:r>
            <a:r>
              <a:rPr lang="en-AU" sz="2100" dirty="0" smtClean="0"/>
              <a:t>and select </a:t>
            </a:r>
            <a:r>
              <a:rPr lang="en-AU" sz="2100" b="1" dirty="0" smtClean="0"/>
              <a:t>Add CopyFrom As Table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Set </a:t>
            </a:r>
            <a:r>
              <a:rPr lang="en-AU" sz="2100" b="1" dirty="0" smtClean="0"/>
              <a:t>CopyFromAsTable</a:t>
            </a:r>
            <a:r>
              <a:rPr lang="en-AU" sz="2100" dirty="0" smtClean="0"/>
              <a:t> property to </a:t>
            </a:r>
            <a:r>
              <a:rPr lang="en-AU" sz="2100" b="1" dirty="0" smtClean="0"/>
              <a:t>True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Right click on the </a:t>
            </a:r>
            <a:r>
              <a:rPr lang="en-AU" sz="2100" b="1" dirty="0" smtClean="0"/>
              <a:t>options node </a:t>
            </a:r>
            <a:r>
              <a:rPr lang="en-AU" sz="2100" dirty="0" smtClean="0"/>
              <a:t>and select </a:t>
            </a:r>
            <a:r>
              <a:rPr lang="en-AU" sz="2100" b="1" dirty="0" smtClean="0"/>
              <a:t>Add CopyFrom Type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Right click on the </a:t>
            </a:r>
            <a:r>
              <a:rPr lang="en-AU" sz="2100" b="1" dirty="0" smtClean="0"/>
              <a:t>options node </a:t>
            </a:r>
            <a:r>
              <a:rPr lang="en-AU" sz="2100" dirty="0" smtClean="0"/>
              <a:t>and select </a:t>
            </a:r>
            <a:r>
              <a:rPr lang="en-AU" sz="2100" b="1" dirty="0" smtClean="0"/>
              <a:t>Add CopyFrom Auto Column Headers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Set </a:t>
            </a:r>
            <a:r>
              <a:rPr lang="en-AU" sz="2100" b="1" dirty="0" smtClean="0"/>
              <a:t>CopyFromAutoColumnHeaders</a:t>
            </a:r>
            <a:r>
              <a:rPr lang="en-AU" sz="2100" dirty="0" smtClean="0"/>
              <a:t> property to </a:t>
            </a:r>
            <a:r>
              <a:rPr lang="en-AU" sz="2100" b="1" dirty="0" smtClean="0"/>
              <a:t>True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Click the </a:t>
            </a:r>
            <a:r>
              <a:rPr lang="en-AU" sz="2400" b="1" dirty="0" smtClean="0"/>
              <a:t>Save</a:t>
            </a:r>
            <a:r>
              <a:rPr lang="en-AU" sz="2400" dirty="0" smtClean="0"/>
              <a:t> icon to save this configuration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Close the </a:t>
            </a:r>
            <a:r>
              <a:rPr lang="en-AU" sz="2400" b="1" dirty="0" smtClean="0"/>
              <a:t>CTC Configurator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Run the </a:t>
            </a:r>
            <a:r>
              <a:rPr lang="en-AU" sz="2400" b="1" dirty="0" smtClean="0"/>
              <a:t>CTC Silverlight Generator</a:t>
            </a:r>
            <a:endParaRPr lang="en-A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Exercise 5: Add a Theme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Start the </a:t>
            </a:r>
            <a:r>
              <a:rPr lang="en-AU" sz="2400" b="1" dirty="0" smtClean="0"/>
              <a:t>CTC Configurator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Substitute Form Control with Themes Form Control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400" dirty="0" smtClean="0"/>
              <a:t>Right click on the </a:t>
            </a:r>
            <a:r>
              <a:rPr lang="en-AU" sz="2400" b="1" dirty="0" smtClean="0"/>
              <a:t>bundle controlSubstitutions node </a:t>
            </a:r>
            <a:r>
              <a:rPr lang="en-AU" sz="2400" dirty="0" smtClean="0"/>
              <a:t>and select </a:t>
            </a:r>
            <a:r>
              <a:rPr lang="en-AU" sz="2400" b="1" dirty="0" smtClean="0"/>
              <a:t>Add Control Substitution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400" dirty="0" smtClean="0"/>
              <a:t>In the property pane, click on the </a:t>
            </a:r>
            <a:r>
              <a:rPr lang="en-AU" sz="2400" b="1" dirty="0" smtClean="0"/>
              <a:t>ControlName</a:t>
            </a:r>
            <a:r>
              <a:rPr lang="en-AU" sz="2400" dirty="0" smtClean="0"/>
              <a:t> property and open the dropdown list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400" dirty="0" smtClean="0"/>
              <a:t>From the dropdown list, select </a:t>
            </a:r>
            <a:r>
              <a:rPr lang="en-AU" sz="2400" b="1" dirty="0" smtClean="0"/>
              <a:t>FormControl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400" dirty="0" smtClean="0"/>
              <a:t>Click on the </a:t>
            </a:r>
            <a:r>
              <a:rPr lang="en-AU" sz="2400" b="1" dirty="0" smtClean="0"/>
              <a:t>SubstituteWith</a:t>
            </a:r>
            <a:r>
              <a:rPr lang="en-AU" sz="2400" dirty="0" smtClean="0"/>
              <a:t> property and open the dropdown list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400" dirty="0" smtClean="0"/>
              <a:t>From the dropdown list, select </a:t>
            </a:r>
            <a:r>
              <a:rPr lang="en-AU" sz="2400" b="1" dirty="0" smtClean="0"/>
              <a:t>ThemesFormControl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Click the </a:t>
            </a:r>
            <a:r>
              <a:rPr lang="en-AU" sz="2400" b="1" dirty="0" smtClean="0"/>
              <a:t>Save</a:t>
            </a:r>
            <a:r>
              <a:rPr lang="en-AU" sz="2400" dirty="0" smtClean="0"/>
              <a:t> icon to save this configuration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Close the </a:t>
            </a:r>
            <a:r>
              <a:rPr lang="en-AU" sz="2400" b="1" dirty="0" smtClean="0"/>
              <a:t>CTC Configurator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Run the </a:t>
            </a:r>
            <a:r>
              <a:rPr lang="en-AU" sz="2400" b="1" dirty="0" smtClean="0"/>
              <a:t>CTC Silverlight Generator</a:t>
            </a:r>
            <a:endParaRPr lang="en-A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Exercise 6: Replace List Box with Chart Control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/>
          </a:bodyPr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Start the </a:t>
            </a:r>
            <a:r>
              <a:rPr lang="en-AU" sz="2400" b="1" dirty="0" smtClean="0"/>
              <a:t>CTC Configurator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Add PSAL ispec </a:t>
            </a:r>
            <a:r>
              <a:rPr lang="en-AU" sz="2100" dirty="0" smtClean="0"/>
              <a:t>(Note: PSAL is an imaginative ispec displaying a list box containing Product Number, Product Description and Units Sold):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Right click on the </a:t>
            </a:r>
            <a:r>
              <a:rPr lang="en-AU" sz="2100" b="1" dirty="0" smtClean="0"/>
              <a:t>bundle node </a:t>
            </a:r>
            <a:r>
              <a:rPr lang="en-AU" sz="2100" dirty="0" smtClean="0"/>
              <a:t>and select </a:t>
            </a:r>
            <a:r>
              <a:rPr lang="en-AU" sz="2100" b="1" dirty="0" smtClean="0"/>
              <a:t>Add Ispec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In the properties pane, click the Name property and open the dropdown list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From the dropdown list, select </a:t>
            </a:r>
            <a:r>
              <a:rPr lang="en-AU" sz="2100" b="1" dirty="0" smtClean="0"/>
              <a:t>PSAL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Add field PRODLIST:</a:t>
            </a:r>
          </a:p>
          <a:p>
            <a:pPr marL="1108710" lvl="2" indent="-514350">
              <a:buSzPct val="100000"/>
              <a:buFont typeface="+mj-lt"/>
              <a:buAutoNum type="alphaUcPeriod"/>
            </a:pPr>
            <a:r>
              <a:rPr lang="en-AU" sz="1800" dirty="0" smtClean="0"/>
              <a:t>Right click on the </a:t>
            </a:r>
            <a:r>
              <a:rPr lang="en-AU" sz="1800" b="1" dirty="0" smtClean="0"/>
              <a:t>PSAL node </a:t>
            </a:r>
            <a:r>
              <a:rPr lang="en-AU" sz="1800" dirty="0" smtClean="0"/>
              <a:t>and select </a:t>
            </a:r>
            <a:r>
              <a:rPr lang="en-AU" sz="1800" b="1" dirty="0" smtClean="0"/>
              <a:t>Add Field</a:t>
            </a:r>
          </a:p>
          <a:p>
            <a:pPr marL="1108710" lvl="2" indent="-514350">
              <a:buSzPct val="100000"/>
              <a:buFont typeface="+mj-lt"/>
              <a:buAutoNum type="alphaUcPeriod"/>
            </a:pPr>
            <a:r>
              <a:rPr lang="en-AU" sz="1800" dirty="0" smtClean="0"/>
              <a:t>In the properties pane, click the Name property and open the dropdown list</a:t>
            </a:r>
          </a:p>
          <a:p>
            <a:pPr marL="1108710" lvl="2" indent="-514350">
              <a:buSzPct val="100000"/>
              <a:buFont typeface="+mj-lt"/>
              <a:buAutoNum type="alphaUcPeriod"/>
            </a:pPr>
            <a:r>
              <a:rPr lang="en-AU" sz="1800" dirty="0" smtClean="0"/>
              <a:t>From the dropdown list, select </a:t>
            </a:r>
            <a:r>
              <a:rPr lang="en-AU" sz="1800" b="1" dirty="0" smtClean="0"/>
              <a:t>PRODLIST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44208" y="6309320"/>
            <a:ext cx="109837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900" dirty="0" smtClean="0"/>
              <a:t>Continues</a:t>
            </a:r>
            <a:endParaRPr lang="en-AU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Exercise 6: Replace List Box with Chart Control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/>
          </a:bodyPr>
          <a:lstStyle/>
          <a:p>
            <a:pPr marL="514350" indent="-514350">
              <a:buSzPct val="100000"/>
              <a:buFont typeface="+mj-lt"/>
              <a:buAutoNum type="arabicPeriod" startAt="3"/>
            </a:pPr>
            <a:r>
              <a:rPr lang="en-AU" sz="2400" dirty="0" smtClean="0"/>
              <a:t>Substitute ListBox with Chart Control: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Right click on the </a:t>
            </a:r>
            <a:r>
              <a:rPr lang="en-AU" sz="2100" b="1" dirty="0" smtClean="0"/>
              <a:t>field PRODLIST node </a:t>
            </a:r>
            <a:r>
              <a:rPr lang="en-AU" sz="2100" dirty="0" smtClean="0"/>
              <a:t>and select </a:t>
            </a:r>
            <a:r>
              <a:rPr lang="en-AU" sz="2100" b="1" dirty="0" smtClean="0"/>
              <a:t>Control Substitutions/Add Control Substitution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In the property pane, click on the </a:t>
            </a:r>
            <a:r>
              <a:rPr lang="en-AU" sz="2100" b="1" dirty="0" smtClean="0"/>
              <a:t>ControlName</a:t>
            </a:r>
            <a:r>
              <a:rPr lang="en-AU" sz="2100" dirty="0" smtClean="0"/>
              <a:t> property and open the dropdown list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From the dropdown list, select </a:t>
            </a:r>
            <a:r>
              <a:rPr lang="en-AU" sz="2100" b="1" dirty="0" smtClean="0"/>
              <a:t>ListBoxControl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Click on the </a:t>
            </a:r>
            <a:r>
              <a:rPr lang="en-AU" sz="2100" b="1" dirty="0" smtClean="0"/>
              <a:t>SubstituteWith</a:t>
            </a:r>
            <a:r>
              <a:rPr lang="en-AU" sz="2100" dirty="0" smtClean="0"/>
              <a:t> property and open the dropdown list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From the dropdown list, select </a:t>
            </a:r>
            <a:r>
              <a:rPr lang="en-AU" sz="2100" b="1" dirty="0" smtClean="0"/>
              <a:t>ChartingControl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44208" y="6309320"/>
            <a:ext cx="109837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900" dirty="0" smtClean="0"/>
              <a:t>Continues</a:t>
            </a:r>
            <a:endParaRPr lang="en-AU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Exercise 6: Replace List Box with Chart Control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600200"/>
            <a:ext cx="8531352" cy="499715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SzPct val="100000"/>
              <a:buFont typeface="+mj-lt"/>
              <a:buAutoNum type="arabicPeriod" startAt="4"/>
            </a:pPr>
            <a:r>
              <a:rPr lang="en-AU" sz="2400" dirty="0" smtClean="0"/>
              <a:t>Specify the Chart Control properties: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Right click on the </a:t>
            </a:r>
            <a:r>
              <a:rPr lang="en-AU" sz="2100" b="1" dirty="0" smtClean="0"/>
              <a:t>field PRODLIST node </a:t>
            </a:r>
            <a:r>
              <a:rPr lang="en-AU" sz="2100" dirty="0" smtClean="0"/>
              <a:t>and select </a:t>
            </a:r>
            <a:r>
              <a:rPr lang="en-AU" sz="2100" b="1" dirty="0" smtClean="0"/>
              <a:t>Control Specifications/Add Control Specification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In the property pane, click on the </a:t>
            </a:r>
            <a:r>
              <a:rPr lang="en-AU" sz="2100" b="1" dirty="0" smtClean="0"/>
              <a:t>ControlName</a:t>
            </a:r>
            <a:r>
              <a:rPr lang="en-AU" sz="2100" dirty="0" smtClean="0"/>
              <a:t> property and open the dropdown list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From the dropdown list, select </a:t>
            </a:r>
            <a:r>
              <a:rPr lang="en-AU" sz="2100" b="1" dirty="0" smtClean="0"/>
              <a:t>ChartingControl </a:t>
            </a:r>
            <a:r>
              <a:rPr lang="en-AU" sz="2100" dirty="0" smtClean="0"/>
              <a:t>from -&lt;Custom Controls&gt;-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Click on the </a:t>
            </a:r>
            <a:r>
              <a:rPr lang="en-AU" sz="2100" b="1" dirty="0" smtClean="0"/>
              <a:t>ControlProperties</a:t>
            </a:r>
            <a:r>
              <a:rPr lang="en-AU" sz="2100" dirty="0" smtClean="0"/>
              <a:t> property and open the </a:t>
            </a:r>
            <a:r>
              <a:rPr lang="en-AU" sz="2100" b="1" dirty="0" smtClean="0"/>
              <a:t>Properties Editor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Change the </a:t>
            </a:r>
            <a:r>
              <a:rPr lang="en-AU" sz="2100" b="1" dirty="0" smtClean="0"/>
              <a:t>List.Columns</a:t>
            </a:r>
            <a:r>
              <a:rPr lang="en-AU" sz="2100" dirty="0" smtClean="0"/>
              <a:t> property to: </a:t>
            </a:r>
            <a:r>
              <a:rPr lang="en-AU" sz="2100" b="1" dirty="0" smtClean="0"/>
              <a:t>List.Columns=“</a:t>
            </a:r>
            <a:r>
              <a:rPr lang="en-AU" sz="2100" b="1" dirty="0" smtClean="0">
                <a:solidFill>
                  <a:srgbClr val="C00000"/>
                </a:solidFill>
              </a:rPr>
              <a:t>%1 %2 %3:Double</a:t>
            </a:r>
            <a:r>
              <a:rPr lang="en-AU" sz="2100" b="1" dirty="0" smtClean="0"/>
              <a:t>“</a:t>
            </a:r>
            <a:br>
              <a:rPr lang="en-AU" sz="2100" b="1" dirty="0" smtClean="0"/>
            </a:br>
            <a:r>
              <a:rPr lang="en-AU" sz="2100" dirty="0" smtClean="0"/>
              <a:t>Note: %1 is the Product Number Key, %2 is the Product Description and %3:Double is the Units Sold converted to the numeric type double. The Chat control requires numeric values as the double type. See also note below.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Change the </a:t>
            </a:r>
            <a:r>
              <a:rPr lang="en-AU" sz="2100" b="1" dirty="0" smtClean="0"/>
              <a:t>List.MultiColumns</a:t>
            </a:r>
            <a:r>
              <a:rPr lang="en-AU" sz="2100" dirty="0" smtClean="0"/>
              <a:t> property to: </a:t>
            </a:r>
            <a:r>
              <a:rPr lang="en-AU" sz="2100" b="1" dirty="0" smtClean="0"/>
              <a:t>List.MultiColumns=“</a:t>
            </a:r>
            <a:r>
              <a:rPr lang="en-AU" sz="2100" b="1" dirty="0" smtClean="0">
                <a:solidFill>
                  <a:srgbClr val="C00000"/>
                </a:solidFill>
              </a:rPr>
              <a:t>true</a:t>
            </a:r>
            <a:r>
              <a:rPr lang="en-AU" sz="2100" b="1" dirty="0" smtClean="0"/>
              <a:t>“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Select the type of chart by un-commenting the chosen chart series such as </a:t>
            </a:r>
            <a:r>
              <a:rPr lang="en-AU" sz="2100" b="1" dirty="0" smtClean="0"/>
              <a:t>PieSeries</a:t>
            </a:r>
            <a:r>
              <a:rPr lang="en-AU" sz="2100" dirty="0" smtClean="0"/>
              <a:t>, and comment out or delete all other chart series.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Change the </a:t>
            </a:r>
            <a:r>
              <a:rPr lang="en-AU" sz="2100" b="1" dirty="0" smtClean="0"/>
              <a:t>DependentValueBinding </a:t>
            </a:r>
            <a:r>
              <a:rPr lang="en-AU" sz="2100" dirty="0" smtClean="0"/>
              <a:t>on the chosen chat series to:</a:t>
            </a:r>
            <a:br>
              <a:rPr lang="en-AU" sz="2100" dirty="0" smtClean="0"/>
            </a:br>
            <a:r>
              <a:rPr lang="en-AU" sz="2100" dirty="0" smtClean="0">
                <a:solidFill>
                  <a:srgbClr val="0070C0"/>
                </a:solidFill>
              </a:rPr>
              <a:t>DependentValueBinding="</a:t>
            </a:r>
            <a:r>
              <a:rPr lang="en-AU" sz="2100" b="1" dirty="0" smtClean="0">
                <a:solidFill>
                  <a:srgbClr val="C00000"/>
                </a:solidFill>
              </a:rPr>
              <a:t>{Binding Column3}"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Change the </a:t>
            </a:r>
            <a:r>
              <a:rPr lang="en-AU" sz="2100" b="1" dirty="0" smtClean="0"/>
              <a:t>Title </a:t>
            </a:r>
            <a:r>
              <a:rPr lang="en-AU" sz="2100" dirty="0" smtClean="0"/>
              <a:t>on the chosen chat series to: </a:t>
            </a:r>
            <a:r>
              <a:rPr lang="en-AU" sz="2100" dirty="0" smtClean="0">
                <a:solidFill>
                  <a:srgbClr val="0070C0"/>
                </a:solidFill>
              </a:rPr>
              <a:t>Title=“</a:t>
            </a:r>
            <a:r>
              <a:rPr lang="en-AU" sz="2100" b="1" dirty="0" smtClean="0">
                <a:solidFill>
                  <a:srgbClr val="C00000"/>
                </a:solidFill>
              </a:rPr>
              <a:t>Units Sold</a:t>
            </a:r>
            <a:r>
              <a:rPr lang="en-AU" sz="2100" dirty="0" smtClean="0">
                <a:solidFill>
                  <a:srgbClr val="0070C0"/>
                </a:solidFill>
              </a:rPr>
              <a:t>"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Click </a:t>
            </a:r>
            <a:r>
              <a:rPr lang="en-AU" sz="2100" b="1" dirty="0" smtClean="0"/>
              <a:t>OK</a:t>
            </a:r>
            <a:r>
              <a:rPr lang="en-AU" sz="2100" dirty="0" smtClean="0"/>
              <a:t> to close the Properties Editor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908720"/>
            <a:ext cx="1151277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900" dirty="0" smtClean="0"/>
              <a:t>Continued</a:t>
            </a:r>
            <a:endParaRPr lang="en-AU" sz="1900" dirty="0"/>
          </a:p>
        </p:txBody>
      </p:sp>
      <p:sp>
        <p:nvSpPr>
          <p:cNvPr id="5" name="TextBox 4"/>
          <p:cNvSpPr txBox="1"/>
          <p:nvPr/>
        </p:nvSpPr>
        <p:spPr>
          <a:xfrm>
            <a:off x="6444208" y="6309320"/>
            <a:ext cx="109837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900" dirty="0" smtClean="0"/>
              <a:t>Continues</a:t>
            </a:r>
            <a:endParaRPr lang="en-AU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Exercise 6: Replace List Box with Chart Control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600200"/>
            <a:ext cx="8531352" cy="1916723"/>
          </a:xfrm>
        </p:spPr>
        <p:txBody>
          <a:bodyPr>
            <a:normAutofit/>
          </a:bodyPr>
          <a:lstStyle/>
          <a:p>
            <a:pPr marL="514350" indent="-514350">
              <a:buSzPct val="100000"/>
              <a:buFont typeface="+mj-lt"/>
              <a:buAutoNum type="arabicPeriod" startAt="5"/>
            </a:pPr>
            <a:r>
              <a:rPr lang="en-AU" sz="2400" dirty="0" smtClean="0"/>
              <a:t>Close the </a:t>
            </a:r>
            <a:r>
              <a:rPr lang="en-AU" sz="2400" b="1" dirty="0" smtClean="0"/>
              <a:t>CTC Configurator</a:t>
            </a:r>
          </a:p>
          <a:p>
            <a:pPr marL="514350" indent="-514350">
              <a:buSzPct val="100000"/>
              <a:buFont typeface="+mj-lt"/>
              <a:buAutoNum type="arabicPeriod" startAt="5"/>
            </a:pPr>
            <a:r>
              <a:rPr lang="en-AU" sz="2400" dirty="0" smtClean="0"/>
              <a:t>Run the </a:t>
            </a:r>
            <a:r>
              <a:rPr lang="en-AU" sz="2400" b="1" dirty="0" smtClean="0"/>
              <a:t>CTC Silverlight Generator</a:t>
            </a:r>
            <a:endParaRPr lang="en-A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908720"/>
            <a:ext cx="1151277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900" dirty="0" smtClean="0"/>
              <a:t>Continued</a:t>
            </a:r>
            <a:endParaRPr lang="en-AU" sz="19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42308" y="4256650"/>
            <a:ext cx="8531352" cy="175025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00000"/>
              <a:tabLst/>
              <a:defRPr/>
            </a:pPr>
            <a:r>
              <a:rPr kumimoji="0" lang="en-A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Note: </a:t>
            </a:r>
            <a:r>
              <a:rPr kumimoji="0" lang="en-A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the list in EAE/AB Suite has not been created as a column formatted list, the List.Columns property can also be specified</a:t>
            </a:r>
            <a:r>
              <a:rPr kumimoji="0" lang="en-AU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 follows:</a:t>
            </a:r>
          </a:p>
          <a:p>
            <a:pPr lvl="0">
              <a:spcBef>
                <a:spcPts val="700"/>
              </a:spcBef>
              <a:buClr>
                <a:schemeClr val="accent2"/>
              </a:buClr>
              <a:buSzPct val="100000"/>
            </a:pPr>
            <a:r>
              <a:rPr lang="en-AU" sz="1600" b="1" dirty="0" smtClean="0"/>
              <a:t>List.Columns=“</a:t>
            </a:r>
            <a:r>
              <a:rPr lang="en-AU" sz="1600" b="1" dirty="0" smtClean="0">
                <a:solidFill>
                  <a:srgbClr val="C00000"/>
                </a:solidFill>
              </a:rPr>
              <a:t>%1 %2(0-30) %2(30-8:Double)</a:t>
            </a:r>
            <a:r>
              <a:rPr lang="en-AU" sz="1600" b="1" dirty="0" smtClean="0"/>
              <a:t>“</a:t>
            </a:r>
          </a:p>
          <a:p>
            <a:pPr lvl="0">
              <a:spcBef>
                <a:spcPts val="700"/>
              </a:spcBef>
              <a:buClr>
                <a:schemeClr val="accent2"/>
              </a:buClr>
              <a:buSzPct val="100000"/>
            </a:pPr>
            <a:r>
              <a:rPr lang="en-AU" sz="1600" dirty="0" smtClean="0"/>
              <a:t>This shows an example of presenting a single column created in EAE/AB Suite as multi-columns using the sub-column specification/notation.</a:t>
            </a:r>
          </a:p>
          <a:p>
            <a:pPr lvl="0">
              <a:spcBef>
                <a:spcPts val="700"/>
              </a:spcBef>
              <a:buClr>
                <a:schemeClr val="accent2"/>
              </a:buClr>
              <a:buSzPct val="100000"/>
            </a:pPr>
            <a:endParaRPr kumimoji="0" lang="en-AU" sz="1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00000"/>
              <a:tabLst/>
              <a:defRPr/>
            </a:pPr>
            <a:endParaRPr kumimoji="0" lang="en-AU" sz="1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00000"/>
              <a:tabLst/>
              <a:defRPr/>
            </a:pPr>
            <a:endParaRPr kumimoji="0" lang="en-A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Wrapping up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756792"/>
          </a:xfrm>
        </p:spPr>
        <p:txBody>
          <a:bodyPr>
            <a:normAutofit fontScale="92500" lnSpcReduction="10000"/>
          </a:bodyPr>
          <a:lstStyle/>
          <a:p>
            <a:r>
              <a:rPr lang="en-AU" dirty="0" smtClean="0"/>
              <a:t>More information available online</a:t>
            </a:r>
          </a:p>
          <a:p>
            <a:r>
              <a:rPr lang="en-AU" dirty="0" smtClean="0"/>
              <a:t>Free trial version available for download</a:t>
            </a:r>
          </a:p>
          <a:p>
            <a:r>
              <a:rPr lang="en-AU" dirty="0" smtClean="0"/>
              <a:t>Free remote assistance for proof of concept projects</a:t>
            </a:r>
            <a:br>
              <a:rPr lang="en-AU" dirty="0" smtClean="0"/>
            </a:br>
            <a:r>
              <a:rPr lang="en-AU" dirty="0" smtClean="0"/>
              <a:t>Contact: ngebauer@ClientTools.com.au</a:t>
            </a:r>
            <a:endParaRPr lang="en-AU" dirty="0"/>
          </a:p>
        </p:txBody>
      </p:sp>
      <p:pic>
        <p:nvPicPr>
          <p:cNvPr id="4" name="Picture 3" descr="BoxWPFGenerato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81200" y="5117772"/>
            <a:ext cx="913678" cy="11915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 descr="BoxASPNETWebFormsGenerator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91635" y="5120479"/>
            <a:ext cx="910114" cy="118548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 descr="BoxWCFGenerator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00081" y="5120065"/>
            <a:ext cx="905320" cy="118064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 descr="BoxSilverlightGenerator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57276" y="5113950"/>
            <a:ext cx="914781" cy="119014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7524328" y="188640"/>
            <a:ext cx="937043" cy="932685"/>
            <a:chOff x="4143372" y="285728"/>
            <a:chExt cx="682625" cy="6794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0" name="Picture 58" descr="C-Grey-Logo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366678" y="472313"/>
              <a:ext cx="459319" cy="492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9" descr="T-OrangeX3D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265010" y="285728"/>
              <a:ext cx="423010" cy="394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0" descr="C-OrangeX3D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143372" y="511059"/>
              <a:ext cx="395777" cy="415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Title 1"/>
          <p:cNvSpPr txBox="1">
            <a:spLocks/>
          </p:cNvSpPr>
          <p:nvPr/>
        </p:nvSpPr>
        <p:spPr>
          <a:xfrm>
            <a:off x="1547664" y="3686497"/>
            <a:ext cx="5850987" cy="678607"/>
          </a:xfrm>
          <a:prstGeom prst="rect">
            <a:avLst/>
          </a:prstGeom>
        </p:spPr>
        <p:txBody>
          <a:bodyPr rIns="91440" anchor="ctr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solidFill>
                  <a:srgbClr val="B54A01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Rockwell" pitchFamily="18" charset="0"/>
                <a:ea typeface="+mj-ea"/>
                <a:cs typeface="+mj-cs"/>
              </a:rPr>
              <a:t>www.ClientTools.com.au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B54A01"/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uLnTx/>
              <a:uFillTx/>
              <a:latin typeface="Rockwell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Agenda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AU" dirty="0" smtClean="0"/>
              <a:t>Introduction to the Environment</a:t>
            </a:r>
          </a:p>
          <a:p>
            <a:pPr marL="365125" indent="-365125"/>
            <a:r>
              <a:rPr lang="en-AU" dirty="0" smtClean="0"/>
              <a:t>Exercise 1: Remove Foreground/Background on Buttons</a:t>
            </a:r>
          </a:p>
          <a:p>
            <a:r>
              <a:rPr lang="en-AU" dirty="0" smtClean="0"/>
              <a:t>Exercise 2: Replace Date Fields with Date Picker</a:t>
            </a:r>
          </a:p>
          <a:p>
            <a:r>
              <a:rPr lang="en-AU" dirty="0" smtClean="0"/>
              <a:t>Exercise 3: Replace List Box with Data Grid</a:t>
            </a:r>
          </a:p>
          <a:p>
            <a:r>
              <a:rPr lang="en-AU" dirty="0" smtClean="0"/>
              <a:t>Exercise 4: Configure CopyFrom as Grid</a:t>
            </a:r>
          </a:p>
          <a:p>
            <a:r>
              <a:rPr lang="en-AU" dirty="0" smtClean="0"/>
              <a:t>Exercise 5: Add a </a:t>
            </a:r>
            <a:r>
              <a:rPr lang="en-AU" dirty="0" smtClean="0"/>
              <a:t>Theme</a:t>
            </a:r>
          </a:p>
          <a:p>
            <a:r>
              <a:rPr lang="en-AU" smtClean="0"/>
              <a:t>Exercise </a:t>
            </a:r>
            <a:r>
              <a:rPr lang="en-AU" smtClean="0"/>
              <a:t>6: </a:t>
            </a:r>
            <a:r>
              <a:rPr lang="en-AU" dirty="0" smtClean="0"/>
              <a:t>Replace List Box with </a:t>
            </a:r>
            <a:r>
              <a:rPr lang="en-AU" dirty="0" smtClean="0"/>
              <a:t>Chart Control</a:t>
            </a:r>
            <a:endParaRPr lang="en-A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n-AU" sz="3200" dirty="0" smtClean="0"/>
              <a:t>The Environment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9172" y="1556792"/>
            <a:ext cx="5391294" cy="3718593"/>
          </a:xfrm>
        </p:spPr>
        <p:txBody>
          <a:bodyPr>
            <a:normAutofit/>
          </a:bodyPr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200" dirty="0" smtClean="0"/>
              <a:t>.NET 3.5 SP1 or higher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200" dirty="0" smtClean="0"/>
              <a:t>IIS 5.0 or higher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200" dirty="0" smtClean="0"/>
              <a:t>IE 6 or higher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200" dirty="0" smtClean="0"/>
              <a:t>Visual Studio 2008 SP1</a:t>
            </a:r>
            <a:br>
              <a:rPr lang="en-AU" sz="2200" dirty="0" smtClean="0"/>
            </a:br>
            <a:r>
              <a:rPr lang="en-AU" sz="2200" dirty="0" smtClean="0"/>
              <a:t>Silverlight 3.0 Tools for VS 2008 SP1</a:t>
            </a:r>
            <a:br>
              <a:rPr lang="en-AU" sz="2200" dirty="0" smtClean="0"/>
            </a:br>
            <a:r>
              <a:rPr lang="en-AU" sz="2200" dirty="0" smtClean="0"/>
              <a:t>Silverlight 3 Toolkit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200" dirty="0" smtClean="0"/>
              <a:t>EAE 3.3, AB Suite 1.2</a:t>
            </a:r>
            <a:r>
              <a:rPr lang="en-AU" sz="2200" dirty="0"/>
              <a:t> </a:t>
            </a:r>
            <a:r>
              <a:rPr lang="en-AU" sz="2200" dirty="0" smtClean="0"/>
              <a:t>or AB Suite 2.0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200" dirty="0" smtClean="0"/>
              <a:t>Component Enabler for .NET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200" dirty="0" smtClean="0"/>
              <a:t>CTC Silverlight Generator</a:t>
            </a:r>
          </a:p>
        </p:txBody>
      </p:sp>
      <p:sp>
        <p:nvSpPr>
          <p:cNvPr id="5" name="Double Bracket 4"/>
          <p:cNvSpPr/>
          <p:nvPr/>
        </p:nvSpPr>
        <p:spPr>
          <a:xfrm>
            <a:off x="618977" y="2883878"/>
            <a:ext cx="4234376" cy="984739"/>
          </a:xfrm>
          <a:prstGeom prst="bracketPair">
            <a:avLst>
              <a:gd name="adj" fmla="val 11429"/>
            </a:avLst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8" name="Group 7"/>
          <p:cNvGrpSpPr/>
          <p:nvPr/>
        </p:nvGrpSpPr>
        <p:grpSpPr>
          <a:xfrm>
            <a:off x="5261317" y="2824799"/>
            <a:ext cx="3953023" cy="1224136"/>
            <a:chOff x="5190977" y="2824799"/>
            <a:chExt cx="3953023" cy="1224136"/>
          </a:xfrm>
        </p:grpSpPr>
        <p:sp>
          <p:nvSpPr>
            <p:cNvPr id="4" name="Content Placeholder 2"/>
            <p:cNvSpPr txBox="1">
              <a:spLocks/>
            </p:cNvSpPr>
            <p:nvPr/>
          </p:nvSpPr>
          <p:spPr>
            <a:xfrm>
              <a:off x="5192028" y="2824799"/>
              <a:ext cx="3951972" cy="1224136"/>
            </a:xfrm>
            <a:prstGeom prst="rect">
              <a:avLst/>
            </a:prstGeom>
          </p:spPr>
          <p:txBody>
            <a:bodyPr vert="horz">
              <a:normAutofit/>
            </a:bodyPr>
            <a:lstStyle/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accent2"/>
                </a:buClr>
                <a:buSzPct val="100000"/>
                <a:tabLst/>
                <a:defRPr/>
              </a:pPr>
              <a:r>
                <a:rPr kumimoji="0" lang="en-AU" sz="2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Visual Studio 2010</a:t>
              </a:r>
              <a:br>
                <a:rPr kumimoji="0" lang="en-AU" sz="2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</a:br>
              <a:r>
                <a:rPr kumimoji="0" lang="en-AU" sz="2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Silverlight 4.0 Tools for VS 2010</a:t>
              </a:r>
              <a:br>
                <a:rPr kumimoji="0" lang="en-AU" sz="2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</a:br>
              <a:r>
                <a:rPr kumimoji="0" lang="en-AU" sz="2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Silverlight 4 Toolkit</a:t>
              </a:r>
            </a:p>
          </p:txBody>
        </p:sp>
        <p:sp>
          <p:nvSpPr>
            <p:cNvPr id="6" name="Double Bracket 5"/>
            <p:cNvSpPr/>
            <p:nvPr/>
          </p:nvSpPr>
          <p:spPr>
            <a:xfrm>
              <a:off x="5190977" y="2895598"/>
              <a:ext cx="3781951" cy="984739"/>
            </a:xfrm>
            <a:prstGeom prst="bracketPair">
              <a:avLst>
                <a:gd name="adj" fmla="val 11429"/>
              </a:avLst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839286" y="3165231"/>
            <a:ext cx="4203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200" dirty="0" smtClean="0"/>
              <a:t>or</a:t>
            </a:r>
            <a:endParaRPr lang="en-A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en-AU" sz="3200" dirty="0" smtClean="0"/>
              <a:t>Exercise 1: Remove Foreground/Background on Buttons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Start the </a:t>
            </a:r>
            <a:r>
              <a:rPr lang="en-AU" sz="2400" b="1" dirty="0" smtClean="0"/>
              <a:t>CTC Configurator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Specify the Push Button properties: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Right click on the </a:t>
            </a:r>
            <a:r>
              <a:rPr lang="en-AU" sz="2100" b="1" dirty="0" smtClean="0"/>
              <a:t>bundle node </a:t>
            </a:r>
            <a:r>
              <a:rPr lang="en-AU" sz="2100" dirty="0" smtClean="0"/>
              <a:t>and select </a:t>
            </a:r>
            <a:r>
              <a:rPr lang="en-AU" sz="2100" b="1" dirty="0" smtClean="0"/>
              <a:t>Control Specifications/Add Control Specification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In the property pane, click on the </a:t>
            </a:r>
            <a:r>
              <a:rPr lang="en-AU" sz="2100" b="1" dirty="0" smtClean="0"/>
              <a:t>ControlName</a:t>
            </a:r>
            <a:r>
              <a:rPr lang="en-AU" sz="2100" dirty="0" smtClean="0"/>
              <a:t> property to get the dropdown arrow and click arrow to open the dropdown list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From the dropdown list, select </a:t>
            </a:r>
            <a:r>
              <a:rPr lang="en-AU" sz="2100" b="1" dirty="0" smtClean="0"/>
              <a:t>PushButtonControl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Click on the </a:t>
            </a:r>
            <a:r>
              <a:rPr lang="en-AU" sz="2100" b="1" dirty="0" smtClean="0"/>
              <a:t>ControlProperties</a:t>
            </a:r>
            <a:r>
              <a:rPr lang="en-AU" sz="2100" dirty="0" smtClean="0"/>
              <a:t> property to get the ellipsis button and open the </a:t>
            </a:r>
            <a:r>
              <a:rPr lang="en-AU" sz="2100" b="1" dirty="0" smtClean="0"/>
              <a:t>Properties Editor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Remove </a:t>
            </a:r>
            <a:r>
              <a:rPr lang="en-AU" sz="2100" b="1" dirty="0" smtClean="0"/>
              <a:t>ForeGround</a:t>
            </a:r>
            <a:r>
              <a:rPr lang="en-AU" sz="2100" dirty="0" smtClean="0"/>
              <a:t> and </a:t>
            </a:r>
            <a:r>
              <a:rPr lang="en-AU" sz="2100" b="1" dirty="0" smtClean="0"/>
              <a:t>BackGround</a:t>
            </a:r>
            <a:r>
              <a:rPr lang="en-AU" sz="2100" dirty="0" smtClean="0"/>
              <a:t> properties</a:t>
            </a:r>
            <a:endParaRPr lang="en-AU" sz="2100" b="1" dirty="0" smtClean="0"/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Click </a:t>
            </a:r>
            <a:r>
              <a:rPr lang="en-AU" sz="2100" b="1" dirty="0" smtClean="0"/>
              <a:t>OK</a:t>
            </a:r>
            <a:r>
              <a:rPr lang="en-AU" sz="2100" dirty="0" smtClean="0"/>
              <a:t> to close the Properties Editor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Click the </a:t>
            </a:r>
            <a:r>
              <a:rPr lang="en-AU" sz="2400" b="1" dirty="0" smtClean="0"/>
              <a:t>Save</a:t>
            </a:r>
            <a:r>
              <a:rPr lang="en-AU" sz="2400" dirty="0" smtClean="0"/>
              <a:t> icon to save this configuration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Close the </a:t>
            </a:r>
            <a:r>
              <a:rPr lang="en-AU" sz="2400" b="1" dirty="0" smtClean="0"/>
              <a:t>CTC Configurator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Run the </a:t>
            </a:r>
            <a:r>
              <a:rPr lang="en-AU" sz="2400" b="1" dirty="0" smtClean="0"/>
              <a:t>CTC Silverlight Generator</a:t>
            </a:r>
            <a:endParaRPr lang="en-A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Run the CTC Silverlight Generator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456184"/>
            <a:ext cx="6480720" cy="4997152"/>
          </a:xfrm>
        </p:spPr>
        <p:txBody>
          <a:bodyPr>
            <a:normAutofit/>
          </a:bodyPr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Open the AB Suite </a:t>
            </a:r>
            <a:r>
              <a:rPr lang="en-AU" sz="2400" b="1" dirty="0" smtClean="0"/>
              <a:t>SampleABS_CTCLab</a:t>
            </a:r>
            <a:r>
              <a:rPr lang="en-AU" sz="2400" dirty="0" smtClean="0"/>
              <a:t> Model in Visual Studio or click on the desktop shortcut</a:t>
            </a:r>
            <a:endParaRPr lang="en-AU" sz="2400" b="1" dirty="0" smtClean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In Class View, right click on the </a:t>
            </a:r>
            <a:r>
              <a:rPr lang="en-AU" sz="2400" b="1" dirty="0" smtClean="0"/>
              <a:t>Silverlight</a:t>
            </a:r>
            <a:r>
              <a:rPr lang="en-AU" sz="2400" dirty="0" smtClean="0"/>
              <a:t> bundle node and select </a:t>
            </a:r>
            <a:r>
              <a:rPr lang="en-AU" sz="2400" b="1" dirty="0" smtClean="0"/>
              <a:t>Rebuild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In the Build Details dialog, set </a:t>
            </a:r>
            <a:r>
              <a:rPr lang="en-AU" sz="2400" b="1" dirty="0" smtClean="0"/>
              <a:t>Stop Deployment After </a:t>
            </a:r>
            <a:r>
              <a:rPr lang="en-AU" sz="2400" dirty="0" smtClean="0"/>
              <a:t>to </a:t>
            </a:r>
            <a:r>
              <a:rPr lang="en-AU" sz="2400" b="1" dirty="0" smtClean="0"/>
              <a:t>Generate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Click </a:t>
            </a:r>
            <a:r>
              <a:rPr lang="en-AU" sz="2400" b="1" dirty="0" smtClean="0"/>
              <a:t>OK</a:t>
            </a:r>
            <a:r>
              <a:rPr lang="en-AU" sz="2400" dirty="0" smtClean="0"/>
              <a:t> to start the CTC Silverlight</a:t>
            </a:r>
            <a:br>
              <a:rPr lang="en-AU" sz="2400" dirty="0" smtClean="0"/>
            </a:br>
            <a:r>
              <a:rPr lang="en-AU" sz="2400" dirty="0" smtClean="0"/>
              <a:t>Generator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Wait for the generate to finish and</a:t>
            </a:r>
            <a:br>
              <a:rPr lang="en-AU" sz="2400" dirty="0" smtClean="0"/>
            </a:br>
            <a:r>
              <a:rPr lang="en-AU" sz="2400" b="1" dirty="0" smtClean="0"/>
              <a:t>close </a:t>
            </a:r>
            <a:r>
              <a:rPr lang="en-AU" sz="2400" dirty="0" smtClean="0"/>
              <a:t>Visual Studio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Run the generated Silverlight UI</a:t>
            </a:r>
            <a:br>
              <a:rPr lang="en-AU" sz="2400" dirty="0" smtClean="0"/>
            </a:br>
            <a:r>
              <a:rPr lang="en-AU" sz="2400" dirty="0" smtClean="0"/>
              <a:t>application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48360" y="2780928"/>
            <a:ext cx="2464000" cy="35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4149080"/>
            <a:ext cx="1800225" cy="2340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6256" y="1571575"/>
            <a:ext cx="760413" cy="84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Run the Silverlight UI Application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6983688" cy="2116832"/>
          </a:xfrm>
        </p:spPr>
        <p:txBody>
          <a:bodyPr>
            <a:normAutofit/>
          </a:bodyPr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Start a browser (Internet Explorer) or</a:t>
            </a:r>
            <a:br>
              <a:rPr lang="en-AU" sz="2400" dirty="0" smtClean="0"/>
            </a:br>
            <a:r>
              <a:rPr lang="en-AU" sz="2400" dirty="0" smtClean="0"/>
              <a:t>click on the desktop shortcut</a:t>
            </a:r>
            <a:endParaRPr lang="en-AU" sz="2400" b="1" dirty="0" smtClean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Enter URL: http://localhost/SampleABS_CTCLAB_Silverlight/</a:t>
            </a:r>
            <a:endParaRPr lang="en-AU" sz="24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1556792"/>
            <a:ext cx="760413" cy="84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3267360"/>
            <a:ext cx="4522000" cy="34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Exercise 2: Replace Date Fields with Date Picker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Start the </a:t>
            </a:r>
            <a:r>
              <a:rPr lang="en-AU" sz="2400" b="1" dirty="0" smtClean="0"/>
              <a:t>CTC Configurator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Substitute Date Fields with Date Picker: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Right click on the </a:t>
            </a:r>
            <a:r>
              <a:rPr lang="en-AU" sz="2100" b="1" dirty="0" smtClean="0"/>
              <a:t>bundle node </a:t>
            </a:r>
            <a:r>
              <a:rPr lang="en-AU" sz="2100" dirty="0" smtClean="0"/>
              <a:t>and select </a:t>
            </a:r>
            <a:r>
              <a:rPr lang="en-AU" sz="2100" b="1" dirty="0" smtClean="0"/>
              <a:t>Control Substitutions/Add Control Substitution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In the property pane, click on the </a:t>
            </a:r>
            <a:r>
              <a:rPr lang="en-AU" sz="2100" b="1" dirty="0" smtClean="0"/>
              <a:t>ControlName</a:t>
            </a:r>
            <a:r>
              <a:rPr lang="en-AU" sz="2100" dirty="0" smtClean="0"/>
              <a:t> property and open the dropdown list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From the dropdown list, select </a:t>
            </a:r>
            <a:r>
              <a:rPr lang="en-AU" sz="2100" b="1" dirty="0" smtClean="0"/>
              <a:t>TextBoxControl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Click on the </a:t>
            </a:r>
            <a:r>
              <a:rPr lang="en-AU" sz="2100" b="1" dirty="0" smtClean="0"/>
              <a:t>SubstituteWith</a:t>
            </a:r>
            <a:r>
              <a:rPr lang="en-AU" sz="2100" dirty="0" smtClean="0"/>
              <a:t> property and open the dropdown list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From the dropdown list, select </a:t>
            </a:r>
            <a:r>
              <a:rPr lang="en-AU" sz="2100" b="1" dirty="0" smtClean="0"/>
              <a:t>DatePickerControl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Click on the </a:t>
            </a:r>
            <a:r>
              <a:rPr lang="en-AU" sz="2100" b="1" dirty="0" smtClean="0"/>
              <a:t>MatchOnField</a:t>
            </a:r>
            <a:r>
              <a:rPr lang="en-AU" sz="2100" dirty="0" smtClean="0"/>
              <a:t> property and open the </a:t>
            </a:r>
            <a:r>
              <a:rPr lang="en-AU" sz="2100" b="1" dirty="0" smtClean="0"/>
              <a:t>Expression Editor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In the Expression Editor window, </a:t>
            </a:r>
            <a:r>
              <a:rPr lang="en-AU" sz="2100" b="1" dirty="0" smtClean="0"/>
              <a:t>drag</a:t>
            </a:r>
            <a:r>
              <a:rPr lang="en-AU" sz="2100" dirty="0" smtClean="0"/>
              <a:t> and </a:t>
            </a:r>
            <a:r>
              <a:rPr lang="en-AU" sz="2100" b="1" dirty="0" smtClean="0"/>
              <a:t>drop</a:t>
            </a:r>
            <a:r>
              <a:rPr lang="en-AU" sz="2100" dirty="0" smtClean="0"/>
              <a:t> the </a:t>
            </a:r>
            <a:r>
              <a:rPr lang="en-AU" sz="2100" b="1" dirty="0" smtClean="0"/>
              <a:t>IsTypeDate</a:t>
            </a:r>
            <a:r>
              <a:rPr lang="en-AU" sz="2100" dirty="0" smtClean="0"/>
              <a:t> expression to the Match Expression box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Click </a:t>
            </a:r>
            <a:r>
              <a:rPr lang="en-AU" sz="2100" b="1" dirty="0" smtClean="0"/>
              <a:t>OK</a:t>
            </a:r>
            <a:r>
              <a:rPr lang="en-AU" sz="2100" dirty="0" smtClean="0"/>
              <a:t> to close the Expression Editor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Click the </a:t>
            </a:r>
            <a:r>
              <a:rPr lang="en-AU" sz="2400" b="1" dirty="0" smtClean="0"/>
              <a:t>Save</a:t>
            </a:r>
            <a:r>
              <a:rPr lang="en-AU" sz="2400" dirty="0" smtClean="0"/>
              <a:t> icon to save this configuration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Close the </a:t>
            </a:r>
            <a:r>
              <a:rPr lang="en-AU" sz="2400" b="1" dirty="0" smtClean="0"/>
              <a:t>CTC Configurator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Run the </a:t>
            </a:r>
            <a:r>
              <a:rPr lang="en-AU" sz="2400" b="1" dirty="0" smtClean="0"/>
              <a:t>CTC Silverlight Generator</a:t>
            </a:r>
            <a:endParaRPr lang="en-A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Exercise 3: Replace List Box with Data Grid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Start the </a:t>
            </a:r>
            <a:r>
              <a:rPr lang="en-AU" sz="2400" b="1" dirty="0" smtClean="0"/>
              <a:t>CTC Configurator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Add CUST ispec: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Right click on the </a:t>
            </a:r>
            <a:r>
              <a:rPr lang="en-AU" sz="2100" b="1" dirty="0" smtClean="0"/>
              <a:t>bundle node </a:t>
            </a:r>
            <a:r>
              <a:rPr lang="en-AU" sz="2100" dirty="0" smtClean="0"/>
              <a:t>and select </a:t>
            </a:r>
            <a:r>
              <a:rPr lang="en-AU" sz="2100" b="1" dirty="0" smtClean="0"/>
              <a:t>Add Ispec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In the properties pane, click the Name property and open the dropdown list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From the dropdown list, select </a:t>
            </a:r>
            <a:r>
              <a:rPr lang="en-AU" sz="2100" b="1" dirty="0" smtClean="0"/>
              <a:t>CUST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Substitute ListBox with DataGrid: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Right click on the </a:t>
            </a:r>
            <a:r>
              <a:rPr lang="en-AU" sz="2100" b="1" dirty="0" smtClean="0"/>
              <a:t>ispec CUST node </a:t>
            </a:r>
            <a:r>
              <a:rPr lang="en-AU" sz="2100" dirty="0" smtClean="0"/>
              <a:t>and select </a:t>
            </a:r>
            <a:r>
              <a:rPr lang="en-AU" sz="2100" b="1" dirty="0" smtClean="0"/>
              <a:t>Control Substitutions/Add Control Substitution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In the property pane, click on the </a:t>
            </a:r>
            <a:r>
              <a:rPr lang="en-AU" sz="2100" b="1" dirty="0" smtClean="0"/>
              <a:t>ControlName</a:t>
            </a:r>
            <a:r>
              <a:rPr lang="en-AU" sz="2100" dirty="0" smtClean="0"/>
              <a:t> property and open the dropdown list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From the dropdown list, select </a:t>
            </a:r>
            <a:r>
              <a:rPr lang="en-AU" sz="2100" b="1" dirty="0" smtClean="0"/>
              <a:t>ListBoxControl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Click on the </a:t>
            </a:r>
            <a:r>
              <a:rPr lang="en-AU" sz="2100" b="1" dirty="0" smtClean="0"/>
              <a:t>SubstituteWith</a:t>
            </a:r>
            <a:r>
              <a:rPr lang="en-AU" sz="2100" dirty="0" smtClean="0"/>
              <a:t> property and open the dropdown list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From the dropdown list, select </a:t>
            </a:r>
            <a:r>
              <a:rPr lang="en-AU" sz="2100" b="1" dirty="0" smtClean="0"/>
              <a:t>DataGridControl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44208" y="6309320"/>
            <a:ext cx="109837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900" dirty="0" smtClean="0"/>
              <a:t>Continues</a:t>
            </a:r>
            <a:endParaRPr lang="en-AU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Exercise 3: Replace List Box with Data Grid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600200"/>
            <a:ext cx="8531352" cy="4997152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SzPct val="100000"/>
              <a:buFont typeface="+mj-lt"/>
              <a:buAutoNum type="arabicPeriod" startAt="4"/>
            </a:pPr>
            <a:r>
              <a:rPr lang="en-AU" sz="2400" dirty="0" smtClean="0"/>
              <a:t>Specify the Data Grid properties: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Right click on the </a:t>
            </a:r>
            <a:r>
              <a:rPr lang="en-AU" sz="2100" b="1" dirty="0" smtClean="0"/>
              <a:t>ispec CUST node </a:t>
            </a:r>
            <a:r>
              <a:rPr lang="en-AU" sz="2100" dirty="0" smtClean="0"/>
              <a:t>and select </a:t>
            </a:r>
            <a:r>
              <a:rPr lang="en-AU" sz="2100" b="1" dirty="0" smtClean="0"/>
              <a:t>Control Specifications/Add Control Specification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In the property pane, click on the </a:t>
            </a:r>
            <a:r>
              <a:rPr lang="en-AU" sz="2100" b="1" dirty="0" smtClean="0"/>
              <a:t>ControlName</a:t>
            </a:r>
            <a:r>
              <a:rPr lang="en-AU" sz="2100" dirty="0" smtClean="0"/>
              <a:t> property and open the dropdown list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From the dropdown list, select </a:t>
            </a:r>
            <a:r>
              <a:rPr lang="en-AU" sz="2100" b="1" dirty="0" smtClean="0"/>
              <a:t>DataGridControl </a:t>
            </a:r>
            <a:r>
              <a:rPr lang="en-AU" sz="2100" dirty="0" smtClean="0"/>
              <a:t>from -&lt;Custom Controls&gt;-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Click on the </a:t>
            </a:r>
            <a:r>
              <a:rPr lang="en-AU" sz="2100" b="1" dirty="0" smtClean="0"/>
              <a:t>ControlProperties</a:t>
            </a:r>
            <a:r>
              <a:rPr lang="en-AU" sz="2100" dirty="0" smtClean="0"/>
              <a:t> property and open the </a:t>
            </a:r>
            <a:r>
              <a:rPr lang="en-AU" sz="2100" b="1" dirty="0" smtClean="0"/>
              <a:t>Properties Editor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Change the </a:t>
            </a:r>
            <a:r>
              <a:rPr lang="en-AU" sz="2100" b="1" dirty="0" smtClean="0"/>
              <a:t>HeadersVisibility</a:t>
            </a:r>
            <a:r>
              <a:rPr lang="en-AU" sz="2100" dirty="0" smtClean="0"/>
              <a:t> property to: </a:t>
            </a:r>
            <a:r>
              <a:rPr lang="en-AU" sz="2100" b="1" dirty="0" smtClean="0"/>
              <a:t>HeadersVisibility=“</a:t>
            </a:r>
            <a:r>
              <a:rPr lang="en-AU" sz="2100" b="1" dirty="0" smtClean="0">
                <a:solidFill>
                  <a:srgbClr val="C00000"/>
                </a:solidFill>
              </a:rPr>
              <a:t>All</a:t>
            </a:r>
            <a:r>
              <a:rPr lang="en-AU" sz="2100" b="1" dirty="0" smtClean="0"/>
              <a:t>“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Change the </a:t>
            </a:r>
            <a:r>
              <a:rPr lang="en-AU" sz="2100" b="1" dirty="0" smtClean="0"/>
              <a:t>HorizontalScrollBarVisibility </a:t>
            </a:r>
            <a:r>
              <a:rPr lang="en-AU" sz="2100" dirty="0" smtClean="0"/>
              <a:t>property to: </a:t>
            </a:r>
            <a:r>
              <a:rPr lang="en-AU" sz="2100" b="1" dirty="0" smtClean="0"/>
              <a:t>HorizontalScrollBarVisibility=“</a:t>
            </a:r>
            <a:r>
              <a:rPr lang="en-AU" sz="2100" b="1" dirty="0" smtClean="0">
                <a:solidFill>
                  <a:srgbClr val="C00000"/>
                </a:solidFill>
              </a:rPr>
              <a:t>Hidden</a:t>
            </a:r>
            <a:r>
              <a:rPr lang="en-AU" sz="2100" b="1" dirty="0" smtClean="0"/>
              <a:t>“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Change the </a:t>
            </a:r>
            <a:r>
              <a:rPr lang="en-AU" sz="2100" b="1" dirty="0" smtClean="0"/>
              <a:t>List.MultiColumns</a:t>
            </a:r>
            <a:r>
              <a:rPr lang="en-AU" sz="2100" dirty="0" smtClean="0"/>
              <a:t> property to: </a:t>
            </a:r>
            <a:r>
              <a:rPr lang="en-AU" sz="2100" b="1" dirty="0" smtClean="0"/>
              <a:t>List.MultiColumns="</a:t>
            </a:r>
            <a:r>
              <a:rPr lang="en-AU" sz="2100" b="1" dirty="0" smtClean="0">
                <a:solidFill>
                  <a:srgbClr val="C00000"/>
                </a:solidFill>
              </a:rPr>
              <a:t>true</a:t>
            </a:r>
            <a:r>
              <a:rPr lang="en-AU" sz="2100" b="1" dirty="0" smtClean="0"/>
              <a:t>“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Change the </a:t>
            </a:r>
            <a:r>
              <a:rPr lang="en-AU" sz="2100" b="1" dirty="0" smtClean="0"/>
              <a:t>DataGridTextColumn Header=“Column1“ </a:t>
            </a:r>
            <a:r>
              <a:rPr lang="en-AU" sz="2100" dirty="0" smtClean="0"/>
              <a:t>line as follows:</a:t>
            </a:r>
            <a:br>
              <a:rPr lang="en-AU" sz="2100" dirty="0" smtClean="0"/>
            </a:br>
            <a:r>
              <a:rPr lang="en-AU" sz="2100" dirty="0" smtClean="0">
                <a:solidFill>
                  <a:srgbClr val="0070C0"/>
                </a:solidFill>
              </a:rPr>
              <a:t>&lt;data:DataGridTextColumn Header="</a:t>
            </a:r>
            <a:r>
              <a:rPr lang="en-AU" sz="2100" b="1" dirty="0" smtClean="0">
                <a:solidFill>
                  <a:srgbClr val="C00000"/>
                </a:solidFill>
              </a:rPr>
              <a:t>Name</a:t>
            </a:r>
            <a:r>
              <a:rPr lang="en-AU" sz="2100" dirty="0" smtClean="0">
                <a:solidFill>
                  <a:srgbClr val="0070C0"/>
                </a:solidFill>
              </a:rPr>
              <a:t>" Binding="{Binding Column1}" CanUserSort="</a:t>
            </a:r>
            <a:r>
              <a:rPr lang="en-AU" sz="2100" b="1" dirty="0" smtClean="0">
                <a:solidFill>
                  <a:srgbClr val="C00000"/>
                </a:solidFill>
              </a:rPr>
              <a:t>True</a:t>
            </a:r>
            <a:r>
              <a:rPr lang="en-AU" sz="2100" dirty="0" smtClean="0">
                <a:solidFill>
                  <a:srgbClr val="0070C0"/>
                </a:solidFill>
              </a:rPr>
              <a:t>" CanUserResize="</a:t>
            </a:r>
            <a:r>
              <a:rPr lang="en-AU" sz="2100" b="1" dirty="0" smtClean="0">
                <a:solidFill>
                  <a:srgbClr val="C00000"/>
                </a:solidFill>
              </a:rPr>
              <a:t>True</a:t>
            </a:r>
            <a:r>
              <a:rPr lang="en-AU" sz="2100" dirty="0" smtClean="0">
                <a:solidFill>
                  <a:srgbClr val="0070C0"/>
                </a:solidFill>
              </a:rPr>
              <a:t>" CanUserReorder="</a:t>
            </a:r>
            <a:r>
              <a:rPr lang="en-AU" sz="2100" b="1" dirty="0" smtClean="0">
                <a:solidFill>
                  <a:srgbClr val="C00000"/>
                </a:solidFill>
              </a:rPr>
              <a:t>True</a:t>
            </a:r>
            <a:r>
              <a:rPr lang="en-AU" sz="2100" dirty="0" smtClean="0">
                <a:solidFill>
                  <a:srgbClr val="0070C0"/>
                </a:solidFill>
              </a:rPr>
              <a:t>" IsReadOnly="True" /&gt;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Add another DataGridTextColumn by duplicating the </a:t>
            </a:r>
            <a:r>
              <a:rPr lang="en-AU" sz="2100" b="1" dirty="0" smtClean="0"/>
              <a:t>DataGridTextColumn Header=“Name“ </a:t>
            </a:r>
            <a:r>
              <a:rPr lang="en-AU" sz="2100" dirty="0" smtClean="0"/>
              <a:t>line and change it as follows:</a:t>
            </a:r>
            <a:br>
              <a:rPr lang="en-AU" sz="2100" dirty="0" smtClean="0"/>
            </a:br>
            <a:r>
              <a:rPr lang="en-AU" sz="2100" dirty="0" smtClean="0">
                <a:solidFill>
                  <a:srgbClr val="0070C0"/>
                </a:solidFill>
              </a:rPr>
              <a:t>&lt;data:DataGridTextColumn Header="</a:t>
            </a:r>
            <a:r>
              <a:rPr lang="en-AU" sz="2100" b="1" dirty="0" smtClean="0">
                <a:solidFill>
                  <a:srgbClr val="C00000"/>
                </a:solidFill>
              </a:rPr>
              <a:t>Region</a:t>
            </a:r>
            <a:r>
              <a:rPr lang="en-AU" sz="2100" dirty="0" smtClean="0">
                <a:solidFill>
                  <a:srgbClr val="0070C0"/>
                </a:solidFill>
              </a:rPr>
              <a:t>" Binding="{Binding </a:t>
            </a:r>
            <a:r>
              <a:rPr lang="en-AU" sz="2100" b="1" dirty="0" smtClean="0">
                <a:solidFill>
                  <a:srgbClr val="C00000"/>
                </a:solidFill>
              </a:rPr>
              <a:t>Column2</a:t>
            </a:r>
            <a:r>
              <a:rPr lang="en-AU" sz="2100" dirty="0" smtClean="0">
                <a:solidFill>
                  <a:srgbClr val="0070C0"/>
                </a:solidFill>
              </a:rPr>
              <a:t>}" CanUserSort="True" CanUserResize="True" CanUserReorder="True" IsReadOnly="True" /&gt;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Click </a:t>
            </a:r>
            <a:r>
              <a:rPr lang="en-AU" sz="2100" b="1" dirty="0" smtClean="0"/>
              <a:t>OK</a:t>
            </a:r>
            <a:r>
              <a:rPr lang="en-AU" sz="2100" dirty="0" smtClean="0"/>
              <a:t> to close the Properties Editor</a:t>
            </a:r>
          </a:p>
          <a:p>
            <a:pPr marL="514350" indent="-514350">
              <a:buSzPct val="100000"/>
              <a:buFont typeface="+mj-lt"/>
              <a:buAutoNum type="arabicPeriod" startAt="5"/>
            </a:pPr>
            <a:r>
              <a:rPr lang="en-AU" sz="2400" dirty="0" smtClean="0"/>
              <a:t>Click the </a:t>
            </a:r>
            <a:r>
              <a:rPr lang="en-AU" sz="2400" b="1" dirty="0" smtClean="0"/>
              <a:t>Save</a:t>
            </a:r>
            <a:r>
              <a:rPr lang="en-AU" sz="2400" dirty="0" smtClean="0"/>
              <a:t> icon to save this configuration</a:t>
            </a:r>
          </a:p>
          <a:p>
            <a:pPr marL="514350" indent="-514350">
              <a:buSzPct val="100000"/>
              <a:buFont typeface="+mj-lt"/>
              <a:buAutoNum type="arabicPeriod" startAt="5"/>
            </a:pPr>
            <a:r>
              <a:rPr lang="en-AU" sz="2400" dirty="0" smtClean="0"/>
              <a:t>Close the </a:t>
            </a:r>
            <a:r>
              <a:rPr lang="en-AU" sz="2400" b="1" dirty="0" smtClean="0"/>
              <a:t>CTC Configurator</a:t>
            </a:r>
          </a:p>
          <a:p>
            <a:pPr marL="514350" indent="-514350">
              <a:buSzPct val="100000"/>
              <a:buFont typeface="+mj-lt"/>
              <a:buAutoNum type="arabicPeriod" startAt="5"/>
            </a:pPr>
            <a:r>
              <a:rPr lang="en-AU" sz="2400" dirty="0" smtClean="0"/>
              <a:t>Run the </a:t>
            </a:r>
            <a:r>
              <a:rPr lang="en-AU" sz="2400" b="1" dirty="0" smtClean="0"/>
              <a:t>CTC Silverlight Generator</a:t>
            </a:r>
            <a:endParaRPr lang="en-A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908720"/>
            <a:ext cx="1151277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900" dirty="0" smtClean="0"/>
              <a:t>Continued</a:t>
            </a:r>
            <a:endParaRPr lang="en-AU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967</TotalTime>
  <Words>1195</Words>
  <Application>Microsoft Office PowerPoint</Application>
  <PresentationFormat>On-screen Show (4:3)</PresentationFormat>
  <Paragraphs>201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Median</vt:lpstr>
      <vt:lpstr>Experience the CTC Silverlight Solution Environment</vt:lpstr>
      <vt:lpstr>Agenda</vt:lpstr>
      <vt:lpstr>The Environment</vt:lpstr>
      <vt:lpstr>Exercise 1: Remove Foreground/Background on Buttons</vt:lpstr>
      <vt:lpstr>Run the CTC Silverlight Generator</vt:lpstr>
      <vt:lpstr>Run the Silverlight UI Application</vt:lpstr>
      <vt:lpstr>Exercise 2: Replace Date Fields with Date Picker</vt:lpstr>
      <vt:lpstr>Exercise 3: Replace List Box with Data Grid</vt:lpstr>
      <vt:lpstr>Exercise 3: Replace List Box with Data Grid</vt:lpstr>
      <vt:lpstr>Exercise 4: Configure CopyFrom as Grid</vt:lpstr>
      <vt:lpstr>Exercise 5: Add a Theme</vt:lpstr>
      <vt:lpstr>Exercise 6: Replace List Box with Chart Control</vt:lpstr>
      <vt:lpstr>Exercise 6: Replace List Box with Chart Control</vt:lpstr>
      <vt:lpstr>Exercise 6: Replace List Box with Chart Control</vt:lpstr>
      <vt:lpstr>Exercise 6: Replace List Box with Chart Control</vt:lpstr>
      <vt:lpstr>Wrapping up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UNITE 2011 - May 24 @ 9:15</dc:title>
  <dc:subject>Experience the CTC Silverlight Solution Environment</dc:subject>
  <dc:creator>Niels Gebauer, CTC</dc:creator>
  <cp:lastModifiedBy>Niels</cp:lastModifiedBy>
  <cp:revision>110</cp:revision>
  <dcterms:created xsi:type="dcterms:W3CDTF">2011-04-27T05:48:06Z</dcterms:created>
  <dcterms:modified xsi:type="dcterms:W3CDTF">2011-09-30T02:30:58Z</dcterms:modified>
</cp:coreProperties>
</file>