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1" r:id="rId4"/>
    <p:sldId id="268" r:id="rId5"/>
    <p:sldId id="260" r:id="rId6"/>
    <p:sldId id="261" r:id="rId7"/>
    <p:sldId id="265" r:id="rId8"/>
    <p:sldId id="266" r:id="rId9"/>
    <p:sldId id="267" r:id="rId10"/>
    <p:sldId id="273" r:id="rId11"/>
    <p:sldId id="269" r:id="rId12"/>
    <p:sldId id="270" r:id="rId13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702" autoAdjust="0"/>
  </p:normalViewPr>
  <p:slideViewPr>
    <p:cSldViewPr snapToGrid="0">
      <p:cViewPr>
        <p:scale>
          <a:sx n="68" d="100"/>
          <a:sy n="68" d="100"/>
        </p:scale>
        <p:origin x="-13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-1116" y="-90"/>
      </p:cViewPr>
      <p:guideLst>
        <p:guide orient="horz" pos="3133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D9479-40D8-4F6B-95A8-DF5267956F39}" type="datetimeFigureOut">
              <a:rPr lang="en-AU" smtClean="0"/>
              <a:pPr/>
              <a:t>9/05/2013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C22E6-CE8E-4DDE-895B-24F9323A5111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en-AU" baseline="0" dirty="0" smtClean="0"/>
              <a:t>In this lab session you will get to:</a:t>
            </a:r>
          </a:p>
          <a:p>
            <a:pPr>
              <a:buFont typeface="Arial" pitchFamily="34" charset="0"/>
              <a:buChar char="•"/>
            </a:pPr>
            <a:r>
              <a:rPr lang="en-AU" baseline="0" dirty="0" smtClean="0"/>
              <a:t> specify/configure some typical and easy enhancements to the forms using the CTC Configurator,</a:t>
            </a:r>
          </a:p>
          <a:p>
            <a:pPr>
              <a:buFont typeface="Arial" pitchFamily="34" charset="0"/>
              <a:buChar char="•"/>
            </a:pPr>
            <a:r>
              <a:rPr lang="en-AU" baseline="0" dirty="0" smtClean="0"/>
              <a:t> generate a Smart Client user interface using the generator,</a:t>
            </a:r>
          </a:p>
          <a:p>
            <a:pPr>
              <a:buFont typeface="Arial" pitchFamily="34" charset="0"/>
              <a:buChar char="•"/>
            </a:pPr>
            <a:r>
              <a:rPr lang="en-AU" baseline="0" dirty="0" smtClean="0"/>
              <a:t> run the Smart Client user interface.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10</a:t>
            </a:fld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11</a:t>
            </a:fld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12</a:t>
            </a:fld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2</a:t>
            </a:fld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3</a:t>
            </a:fld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4</a:t>
            </a:fld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5</a:t>
            </a:fld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6</a:t>
            </a:fld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baseline="0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7</a:t>
            </a:fld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8</a:t>
            </a:fld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C22E6-CE8E-4DDE-895B-24F9323A5111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3068976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3131840" y="6044184"/>
            <a:ext cx="6012160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31840" y="6050037"/>
            <a:ext cx="593596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911624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50BD29D-2548-49EE-A6C5-4CE948CE6DC8}" type="datetimeFigureOut">
              <a:rPr lang="en-AU" smtClean="0"/>
              <a:pPr/>
              <a:t>9/05/2013</a:t>
            </a:fld>
            <a:endParaRPr lang="en-AU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BD29D-2548-49EE-A6C5-4CE948CE6DC8}" type="datetimeFigureOut">
              <a:rPr lang="en-AU" smtClean="0"/>
              <a:pPr/>
              <a:t>9/05/2013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50BD29D-2548-49EE-A6C5-4CE948CE6DC8}" type="datetimeFigureOut">
              <a:rPr lang="en-AU" smtClean="0"/>
              <a:pPr/>
              <a:t>9/05/2013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BD29D-2548-49EE-A6C5-4CE948CE6DC8}" type="datetimeFigureOut">
              <a:rPr lang="en-AU" smtClean="0"/>
              <a:pPr/>
              <a:t>9/05/2013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60432" y="6525344"/>
            <a:ext cx="533400" cy="212562"/>
          </a:xfrm>
          <a:prstGeom prst="rect">
            <a:avLst/>
          </a:prstGeom>
          <a:solidFill>
            <a:schemeClr val="accent2"/>
          </a:solidFill>
        </p:spPr>
        <p:txBody>
          <a:bodyPr vert="horz" anchor="ctr" anchorCtr="0"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E20570-6074-4F1F-98C9-3A51C38C6124}" type="slidenum">
              <a:rPr kumimoji="0" lang="en-AU" sz="16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0" lang="en-A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AU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BD29D-2548-49EE-A6C5-4CE948CE6DC8}" type="datetimeFigureOut">
              <a:rPr lang="en-AU" smtClean="0"/>
              <a:pPr/>
              <a:t>9/05/2013</a:t>
            </a:fld>
            <a:endParaRPr lang="en-A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50BD29D-2548-49EE-A6C5-4CE948CE6DC8}" type="datetimeFigureOut">
              <a:rPr lang="en-AU" smtClean="0"/>
              <a:pPr/>
              <a:t>9/05/2013</a:t>
            </a:fld>
            <a:endParaRPr lang="en-A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50BD29D-2548-49EE-A6C5-4CE948CE6DC8}" type="datetimeFigureOut">
              <a:rPr lang="en-AU" smtClean="0"/>
              <a:pPr/>
              <a:t>9/05/2013</a:t>
            </a:fld>
            <a:endParaRPr lang="en-A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AU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BD29D-2548-49EE-A6C5-4CE948CE6DC8}" type="datetimeFigureOut">
              <a:rPr lang="en-AU" smtClean="0"/>
              <a:pPr/>
              <a:t>9/05/2013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BD29D-2548-49EE-A6C5-4CE948CE6DC8}" type="datetimeFigureOut">
              <a:rPr lang="en-AU" smtClean="0"/>
              <a:pPr/>
              <a:t>9/05/2013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BD29D-2548-49EE-A6C5-4CE948CE6DC8}" type="datetimeFigureOut">
              <a:rPr lang="en-AU" smtClean="0"/>
              <a:pPr/>
              <a:t>9/05/2013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50BD29D-2548-49EE-A6C5-4CE948CE6DC8}" type="datetimeFigureOut">
              <a:rPr lang="en-AU" smtClean="0"/>
              <a:pPr/>
              <a:t>9/05/2013</a:t>
            </a:fld>
            <a:endParaRPr lang="en-A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50BD29D-2548-49EE-A6C5-4CE948CE6DC8}" type="datetimeFigureOut">
              <a:rPr lang="en-AU" smtClean="0"/>
              <a:pPr/>
              <a:t>9/05/2013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EE20570-6074-4F1F-98C9-3A51C38C6124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gif"/><Relationship Id="rId3" Type="http://schemas.openxmlformats.org/officeDocument/2006/relationships/image" Target="../media/image3.png"/><Relationship Id="rId7" Type="http://schemas.openxmlformats.org/officeDocument/2006/relationships/image" Target="../media/image16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gif"/><Relationship Id="rId5" Type="http://schemas.openxmlformats.org/officeDocument/2006/relationships/image" Target="../media/image5.png"/><Relationship Id="rId10" Type="http://schemas.openxmlformats.org/officeDocument/2006/relationships/image" Target="../media/image19.gif"/><Relationship Id="rId4" Type="http://schemas.openxmlformats.org/officeDocument/2006/relationships/image" Target="../media/image4.png"/><Relationship Id="rId9" Type="http://schemas.openxmlformats.org/officeDocument/2006/relationships/image" Target="../media/image18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5656385" cy="1828800"/>
          </a:xfrm>
        </p:spPr>
        <p:txBody>
          <a:bodyPr>
            <a:normAutofit fontScale="90000"/>
          </a:bodyPr>
          <a:lstStyle/>
          <a:p>
            <a:r>
              <a:rPr lang="en-AU" dirty="0" smtClean="0"/>
              <a:t>Experience the CTC Smart Client Solution Environment</a:t>
            </a:r>
            <a:endParaRPr lang="en-AU" dirty="0"/>
          </a:p>
        </p:txBody>
      </p:sp>
      <p:grpSp>
        <p:nvGrpSpPr>
          <p:cNvPr id="4" name="Group 3"/>
          <p:cNvGrpSpPr/>
          <p:nvPr/>
        </p:nvGrpSpPr>
        <p:grpSpPr>
          <a:xfrm>
            <a:off x="2060153" y="1073800"/>
            <a:ext cx="4935557" cy="1429439"/>
            <a:chOff x="2060153" y="1159525"/>
            <a:chExt cx="4935557" cy="1429439"/>
          </a:xfrm>
        </p:grpSpPr>
        <p:sp>
          <p:nvSpPr>
            <p:cNvPr id="5" name="Title 1"/>
            <p:cNvSpPr txBox="1">
              <a:spLocks/>
            </p:cNvSpPr>
            <p:nvPr/>
          </p:nvSpPr>
          <p:spPr>
            <a:xfrm>
              <a:off x="2192067" y="1773716"/>
              <a:ext cx="4682480" cy="815248"/>
            </a:xfrm>
            <a:prstGeom prst="rect">
              <a:avLst/>
            </a:prstGeom>
            <a:ln>
              <a:noFill/>
            </a:ln>
          </p:spPr>
          <p:txBody>
            <a:bodyPr lIns="45720" rIns="228600" anchor="t">
              <a:noAutofit/>
              <a:scene3d>
                <a:camera prst="orthographicFront"/>
                <a:lightRig rig="soft" dir="t">
                  <a:rot lat="0" lon="0" rev="2400000"/>
                </a:lightRig>
              </a:scene3d>
              <a:sp3d>
                <a:bevelT w="19050" h="12700"/>
              </a:sp3d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69704C"/>
                  </a:solidFill>
                  <a:uLnTx/>
                  <a:uFillTx/>
                  <a:latin typeface="Elephant" pitchFamily="18" charset="0"/>
                  <a:ea typeface="+mj-ea"/>
                  <a:cs typeface="+mj-cs"/>
                </a:rPr>
                <a:t>Consultancy</a:t>
              </a:r>
              <a:endPara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69704C"/>
                </a:solidFill>
                <a:uLnTx/>
                <a:uFillTx/>
                <a:latin typeface="Elephant" pitchFamily="18" charset="0"/>
                <a:ea typeface="+mj-ea"/>
                <a:cs typeface="+mj-cs"/>
              </a:endParaRPr>
            </a:p>
          </p:txBody>
        </p:sp>
        <p:sp>
          <p:nvSpPr>
            <p:cNvPr id="6" name="Title 1"/>
            <p:cNvSpPr txBox="1">
              <a:spLocks/>
            </p:cNvSpPr>
            <p:nvPr/>
          </p:nvSpPr>
          <p:spPr>
            <a:xfrm>
              <a:off x="2060153" y="1159525"/>
              <a:ext cx="2599981" cy="887775"/>
            </a:xfrm>
            <a:prstGeom prst="rect">
              <a:avLst/>
            </a:prstGeom>
            <a:ln>
              <a:noFill/>
            </a:ln>
          </p:spPr>
          <p:txBody>
            <a:bodyPr lIns="45720" rIns="228600" anchor="t">
              <a:noAutofit/>
              <a:scene3d>
                <a:camera prst="orthographicFront"/>
                <a:lightRig rig="soft" dir="t">
                  <a:rot lat="0" lon="0" rev="2400000"/>
                </a:lightRig>
              </a:scene3d>
              <a:sp3d>
                <a:bevelT w="19050" h="12700"/>
              </a:sp3d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B54A01"/>
                  </a:solidFill>
                  <a:uLnTx/>
                  <a:uFillTx/>
                  <a:latin typeface="Elephant" pitchFamily="18" charset="0"/>
                  <a:ea typeface="+mj-ea"/>
                  <a:cs typeface="+mj-cs"/>
                </a:rPr>
                <a:t>Client</a:t>
              </a:r>
              <a:endPara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B54A01"/>
                </a:solidFill>
                <a:uLnTx/>
                <a:uFillTx/>
                <a:latin typeface="Elephant" pitchFamily="18" charset="0"/>
                <a:ea typeface="+mj-ea"/>
                <a:cs typeface="+mj-cs"/>
              </a:endParaRPr>
            </a:p>
          </p:txBody>
        </p:sp>
        <p:sp>
          <p:nvSpPr>
            <p:cNvPr id="7" name="Title 1"/>
            <p:cNvSpPr txBox="1">
              <a:spLocks/>
            </p:cNvSpPr>
            <p:nvPr/>
          </p:nvSpPr>
          <p:spPr>
            <a:xfrm>
              <a:off x="4693201" y="1159527"/>
              <a:ext cx="2302509" cy="887775"/>
            </a:xfrm>
            <a:prstGeom prst="rect">
              <a:avLst/>
            </a:prstGeom>
            <a:ln>
              <a:noFill/>
            </a:ln>
          </p:spPr>
          <p:txBody>
            <a:bodyPr lIns="45720" rIns="228600" anchor="t">
              <a:noAutofit/>
              <a:scene3d>
                <a:camera prst="orthographicFront"/>
                <a:lightRig rig="soft" dir="t">
                  <a:rot lat="0" lon="0" rev="2400000"/>
                </a:lightRig>
              </a:scene3d>
              <a:sp3d>
                <a:bevelT w="19050" h="12700"/>
              </a:sp3d>
            </a:bodyPr>
            <a:lstStyle/>
            <a:p>
              <a:pPr marL="0" marR="0" lvl="0" indent="0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B54A01"/>
                  </a:solidFill>
                  <a:uLnTx/>
                  <a:uFillTx/>
                  <a:latin typeface="Elephant" pitchFamily="18" charset="0"/>
                  <a:ea typeface="+mj-ea"/>
                  <a:cs typeface="+mj-cs"/>
                </a:rPr>
                <a:t>Tools</a:t>
              </a:r>
              <a:endPara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69704C"/>
                </a:solidFill>
                <a:uLnTx/>
                <a:uFillTx/>
                <a:latin typeface="Elephant" pitchFamily="18" charset="0"/>
                <a:ea typeface="+mj-ea"/>
                <a:cs typeface="+mj-cs"/>
              </a:endParaRPr>
            </a:p>
          </p:txBody>
        </p:sp>
      </p:grp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3888954" y="285727"/>
            <a:ext cx="937043" cy="932685"/>
            <a:chOff x="4143372" y="285728"/>
            <a:chExt cx="682625" cy="679450"/>
          </a:xfrm>
        </p:grpSpPr>
        <p:pic>
          <p:nvPicPr>
            <p:cNvPr id="9" name="Picture 58" descr="C-Grey-Log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66678" y="472313"/>
              <a:ext cx="459319" cy="492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59" descr="T-OrangeX3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65010" y="285728"/>
              <a:ext cx="423010" cy="394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60" descr="C-OrangeX3D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143372" y="511059"/>
              <a:ext cx="395777" cy="415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Subtitle 2"/>
          <p:cNvSpPr txBox="1">
            <a:spLocks/>
          </p:cNvSpPr>
          <p:nvPr/>
        </p:nvSpPr>
        <p:spPr>
          <a:xfrm>
            <a:off x="107504" y="5877272"/>
            <a:ext cx="4891488" cy="874072"/>
          </a:xfrm>
          <a:prstGeom prst="rect">
            <a:avLst/>
          </a:prstGeom>
        </p:spPr>
        <p:txBody>
          <a:bodyPr lIns="45720" rIns="246888" anchor="b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en-US" sz="1400" dirty="0" smtClean="0"/>
              <a:t>Niels Gebauer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en-US" sz="1400" dirty="0" smtClean="0"/>
              <a:t>Director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en-US" sz="1400" dirty="0" smtClean="0"/>
              <a:t>Client Tools Consultancy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lang="en-US" sz="1400" dirty="0" smtClean="0"/>
              <a:t>           ngebauer@ClientTools.com.au</a:t>
            </a:r>
          </a:p>
        </p:txBody>
      </p:sp>
      <p:pic>
        <p:nvPicPr>
          <p:cNvPr id="14" name="Picture 3" descr="C:\Documents and Settings\Niels Gebauer\Local Settings\Temporary Internet Files\Content.IE5\0PSVWFW7\j0435241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8392" y="6564173"/>
            <a:ext cx="385623" cy="165458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3275856" y="6074132"/>
            <a:ext cx="18341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/>
              <a:t>Lab Session</a:t>
            </a: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3695700" y="3759770"/>
            <a:ext cx="2076450" cy="2762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Rectangle 52"/>
          <p:cNvSpPr/>
          <p:nvPr/>
        </p:nvSpPr>
        <p:spPr>
          <a:xfrm>
            <a:off x="600076" y="4429110"/>
            <a:ext cx="6800849" cy="14382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9" name="Rectangle 48"/>
          <p:cNvSpPr/>
          <p:nvPr/>
        </p:nvSpPr>
        <p:spPr>
          <a:xfrm>
            <a:off x="600076" y="1571625"/>
            <a:ext cx="6800849" cy="17811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Exercise 3: Replace List Box with Data Grid</a:t>
            </a:r>
            <a:endParaRPr lang="en-A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2440420" y="881010"/>
            <a:ext cx="3113353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900" dirty="0" smtClean="0"/>
              <a:t>Using sub-column specification</a:t>
            </a:r>
            <a:endParaRPr lang="en-AU" sz="1900" dirty="0"/>
          </a:p>
        </p:txBody>
      </p:sp>
      <p:sp>
        <p:nvSpPr>
          <p:cNvPr id="5" name="TextBox 4"/>
          <p:cNvSpPr txBox="1"/>
          <p:nvPr/>
        </p:nvSpPr>
        <p:spPr>
          <a:xfrm>
            <a:off x="500612" y="5990672"/>
            <a:ext cx="697325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>
              <a:buSzPct val="100000"/>
            </a:pPr>
            <a:r>
              <a:rPr lang="en-AU" sz="1900" dirty="0" smtClean="0"/>
              <a:t>Change </a:t>
            </a:r>
            <a:r>
              <a:rPr lang="en-AU" sz="1900" b="1" dirty="0" smtClean="0"/>
              <a:t>List.Columns</a:t>
            </a:r>
            <a:r>
              <a:rPr lang="en-AU" sz="1900" dirty="0" smtClean="0"/>
              <a:t> property in Data Grid Control Specifications to:</a:t>
            </a:r>
          </a:p>
          <a:p>
            <a:pPr marL="0" lvl="1">
              <a:buSzPct val="100000"/>
            </a:pPr>
            <a:r>
              <a:rPr lang="en-AU" sz="1900" b="1" dirty="0" smtClean="0"/>
              <a:t>             List.Columns=“</a:t>
            </a:r>
            <a:r>
              <a:rPr lang="en-AU" sz="1900" b="1" dirty="0" smtClean="0">
                <a:solidFill>
                  <a:srgbClr val="C00000"/>
                </a:solidFill>
              </a:rPr>
              <a:t>%2(0-30) %2(31-30)</a:t>
            </a:r>
            <a:r>
              <a:rPr lang="en-AU" sz="1900" b="1" dirty="0" smtClean="0"/>
              <a:t>“</a:t>
            </a:r>
          </a:p>
        </p:txBody>
      </p:sp>
      <p:pic>
        <p:nvPicPr>
          <p:cNvPr id="9" name="Picture 8" descr="tmp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81412" y="4857735"/>
            <a:ext cx="2371725" cy="8763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648075" y="3693095"/>
            <a:ext cx="2285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%2(0-30) %2(31-30)</a:t>
            </a:r>
            <a:endParaRPr lang="en-AU" dirty="0"/>
          </a:p>
        </p:txBody>
      </p:sp>
      <p:sp>
        <p:nvSpPr>
          <p:cNvPr id="12" name="Right Brace 11"/>
          <p:cNvSpPr/>
          <p:nvPr/>
        </p:nvSpPr>
        <p:spPr>
          <a:xfrm rot="5400000">
            <a:off x="3681411" y="2100262"/>
            <a:ext cx="171450" cy="1819277"/>
          </a:xfrm>
          <a:prstGeom prst="rightBrace">
            <a:avLst>
              <a:gd name="adj1" fmla="val 2129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ight Brace 12"/>
          <p:cNvSpPr/>
          <p:nvPr/>
        </p:nvSpPr>
        <p:spPr>
          <a:xfrm rot="5400000">
            <a:off x="5576886" y="2100263"/>
            <a:ext cx="171450" cy="1819277"/>
          </a:xfrm>
          <a:prstGeom prst="rightBrace">
            <a:avLst>
              <a:gd name="adj1" fmla="val 2129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TextBox 13"/>
          <p:cNvSpPr txBox="1"/>
          <p:nvPr/>
        </p:nvSpPr>
        <p:spPr>
          <a:xfrm>
            <a:off x="4229100" y="1485900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column 2</a:t>
            </a:r>
            <a:endParaRPr lang="en-AU" dirty="0"/>
          </a:p>
        </p:txBody>
      </p:sp>
      <p:sp>
        <p:nvSpPr>
          <p:cNvPr id="15" name="TextBox 14"/>
          <p:cNvSpPr txBox="1"/>
          <p:nvPr/>
        </p:nvSpPr>
        <p:spPr>
          <a:xfrm>
            <a:off x="3495675" y="3067050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0-30</a:t>
            </a:r>
            <a:endParaRPr lang="en-AU" dirty="0"/>
          </a:p>
        </p:txBody>
      </p:sp>
      <p:sp>
        <p:nvSpPr>
          <p:cNvPr id="16" name="TextBox 15"/>
          <p:cNvSpPr txBox="1"/>
          <p:nvPr/>
        </p:nvSpPr>
        <p:spPr>
          <a:xfrm>
            <a:off x="5257800" y="304800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31-30</a:t>
            </a:r>
            <a:endParaRPr lang="en-AU" dirty="0"/>
          </a:p>
        </p:txBody>
      </p:sp>
      <p:sp>
        <p:nvSpPr>
          <p:cNvPr id="17" name="Right Brace 16"/>
          <p:cNvSpPr/>
          <p:nvPr/>
        </p:nvSpPr>
        <p:spPr>
          <a:xfrm rot="16200000">
            <a:off x="4619631" y="47625"/>
            <a:ext cx="171446" cy="3714749"/>
          </a:xfrm>
          <a:prstGeom prst="rightBrace">
            <a:avLst>
              <a:gd name="adj1" fmla="val 2129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8" name="Picture 17" descr="tm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28925" y="2038350"/>
            <a:ext cx="3962400" cy="85725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000249" y="1485900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column 1</a:t>
            </a:r>
            <a:endParaRPr lang="en-AU" dirty="0"/>
          </a:p>
        </p:txBody>
      </p:sp>
      <p:sp>
        <p:nvSpPr>
          <p:cNvPr id="20" name="Right Brace 19"/>
          <p:cNvSpPr/>
          <p:nvPr/>
        </p:nvSpPr>
        <p:spPr>
          <a:xfrm rot="16200000">
            <a:off x="2366967" y="1566863"/>
            <a:ext cx="171448" cy="676275"/>
          </a:xfrm>
          <a:prstGeom prst="rightBrace">
            <a:avLst>
              <a:gd name="adj1" fmla="val 2129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TextBox 20"/>
          <p:cNvSpPr txBox="1"/>
          <p:nvPr/>
        </p:nvSpPr>
        <p:spPr>
          <a:xfrm>
            <a:off x="2276475" y="2009775"/>
            <a:ext cx="357790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750" b="1" dirty="0" smtClean="0">
                <a:latin typeface="Courier New" pitchFamily="49" charset="0"/>
                <a:cs typeface="Courier New" pitchFamily="49" charset="0"/>
              </a:rPr>
              <a:t>S01</a:t>
            </a:r>
          </a:p>
          <a:p>
            <a:r>
              <a:rPr lang="en-AU" sz="750" b="1" dirty="0" smtClean="0">
                <a:latin typeface="Courier New" pitchFamily="49" charset="0"/>
                <a:cs typeface="Courier New" pitchFamily="49" charset="0"/>
              </a:rPr>
              <a:t>S02</a:t>
            </a:r>
          </a:p>
          <a:p>
            <a:r>
              <a:rPr lang="en-AU" sz="750" b="1" dirty="0" smtClean="0">
                <a:latin typeface="Courier New" pitchFamily="49" charset="0"/>
                <a:cs typeface="Courier New" pitchFamily="49" charset="0"/>
              </a:rPr>
              <a:t>S03</a:t>
            </a:r>
          </a:p>
          <a:p>
            <a:r>
              <a:rPr lang="en-AU" sz="750" b="1" dirty="0" smtClean="0">
                <a:latin typeface="Courier New" pitchFamily="49" charset="0"/>
                <a:cs typeface="Courier New" pitchFamily="49" charset="0"/>
              </a:rPr>
              <a:t>S04</a:t>
            </a:r>
          </a:p>
          <a:p>
            <a:r>
              <a:rPr lang="en-AU" sz="750" b="1" dirty="0" smtClean="0">
                <a:latin typeface="Courier New" pitchFamily="49" charset="0"/>
                <a:cs typeface="Courier New" pitchFamily="49" charset="0"/>
              </a:rPr>
              <a:t>S05</a:t>
            </a:r>
          </a:p>
          <a:p>
            <a:r>
              <a:rPr lang="en-AU" sz="750" b="1" dirty="0" smtClean="0">
                <a:latin typeface="Courier New" pitchFamily="49" charset="0"/>
                <a:cs typeface="Courier New" pitchFamily="49" charset="0"/>
              </a:rPr>
              <a:t>S06</a:t>
            </a:r>
          </a:p>
          <a:p>
            <a:r>
              <a:rPr lang="en-AU" sz="750" b="1" dirty="0" smtClean="0">
                <a:latin typeface="Courier New" pitchFamily="49" charset="0"/>
                <a:cs typeface="Courier New" pitchFamily="49" charset="0"/>
              </a:rPr>
              <a:t>S07</a:t>
            </a:r>
            <a:endParaRPr lang="en-AU" sz="75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Right Brace 21"/>
          <p:cNvSpPr/>
          <p:nvPr/>
        </p:nvSpPr>
        <p:spPr>
          <a:xfrm rot="16200000">
            <a:off x="4157666" y="4167176"/>
            <a:ext cx="171448" cy="1133470"/>
          </a:xfrm>
          <a:prstGeom prst="rightBrace">
            <a:avLst>
              <a:gd name="adj1" fmla="val 2129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Right Brace 22"/>
          <p:cNvSpPr/>
          <p:nvPr/>
        </p:nvSpPr>
        <p:spPr>
          <a:xfrm rot="16200000">
            <a:off x="5267329" y="4210038"/>
            <a:ext cx="171448" cy="1047745"/>
          </a:xfrm>
          <a:prstGeom prst="rightBrace">
            <a:avLst>
              <a:gd name="adj1" fmla="val 2129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3781425" y="4343385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column 1</a:t>
            </a:r>
            <a:endParaRPr lang="en-AU" dirty="0"/>
          </a:p>
        </p:txBody>
      </p:sp>
      <p:sp>
        <p:nvSpPr>
          <p:cNvPr id="25" name="TextBox 24"/>
          <p:cNvSpPr txBox="1"/>
          <p:nvPr/>
        </p:nvSpPr>
        <p:spPr>
          <a:xfrm>
            <a:off x="4895850" y="4343385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column 2</a:t>
            </a:r>
            <a:endParaRPr lang="en-AU" dirty="0"/>
          </a:p>
        </p:txBody>
      </p:sp>
      <p:sp>
        <p:nvSpPr>
          <p:cNvPr id="26" name="TextBox 25"/>
          <p:cNvSpPr txBox="1"/>
          <p:nvPr/>
        </p:nvSpPr>
        <p:spPr>
          <a:xfrm>
            <a:off x="2924174" y="4343385"/>
            <a:ext cx="502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key</a:t>
            </a:r>
            <a:endParaRPr lang="en-AU" dirty="0"/>
          </a:p>
        </p:txBody>
      </p:sp>
      <p:sp>
        <p:nvSpPr>
          <p:cNvPr id="27" name="Right Brace 26"/>
          <p:cNvSpPr/>
          <p:nvPr/>
        </p:nvSpPr>
        <p:spPr>
          <a:xfrm rot="16200000">
            <a:off x="3090867" y="4395773"/>
            <a:ext cx="171448" cy="676275"/>
          </a:xfrm>
          <a:prstGeom prst="rightBrace">
            <a:avLst>
              <a:gd name="adj1" fmla="val 2129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TextBox 27"/>
          <p:cNvSpPr txBox="1"/>
          <p:nvPr/>
        </p:nvSpPr>
        <p:spPr>
          <a:xfrm>
            <a:off x="2990850" y="5000610"/>
            <a:ext cx="389850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" b="1" dirty="0" smtClean="0">
                <a:latin typeface="Arial" pitchFamily="34" charset="0"/>
                <a:cs typeface="Arial" pitchFamily="34" charset="0"/>
              </a:rPr>
              <a:t>S01</a:t>
            </a:r>
          </a:p>
          <a:p>
            <a:r>
              <a:rPr lang="en-AU" sz="900" b="1" dirty="0" smtClean="0">
                <a:latin typeface="Arial" pitchFamily="34" charset="0"/>
                <a:cs typeface="Arial" pitchFamily="34" charset="0"/>
              </a:rPr>
              <a:t>S02</a:t>
            </a:r>
          </a:p>
          <a:p>
            <a:r>
              <a:rPr lang="en-AU" sz="900" b="1" dirty="0" smtClean="0">
                <a:latin typeface="Arial" pitchFamily="34" charset="0"/>
                <a:cs typeface="Arial" pitchFamily="34" charset="0"/>
              </a:rPr>
              <a:t>S03</a:t>
            </a:r>
          </a:p>
          <a:p>
            <a:r>
              <a:rPr lang="en-AU" sz="900" b="1" dirty="0" smtClean="0">
                <a:latin typeface="Arial" pitchFamily="34" charset="0"/>
                <a:cs typeface="Arial" pitchFamily="34" charset="0"/>
              </a:rPr>
              <a:t>S04</a:t>
            </a:r>
          </a:p>
          <a:p>
            <a:r>
              <a:rPr lang="en-AU" sz="900" b="1" dirty="0" smtClean="0">
                <a:latin typeface="Arial" pitchFamily="34" charset="0"/>
                <a:cs typeface="Arial" pitchFamily="34" charset="0"/>
              </a:rPr>
              <a:t>S05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876675" y="3377045"/>
            <a:ext cx="279689" cy="3498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5472545" y="3381375"/>
            <a:ext cx="156730" cy="3454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5343525" y="4035995"/>
            <a:ext cx="4330" cy="369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81025" y="2181225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EAE/AB Suite</a:t>
            </a:r>
            <a:endParaRPr lang="en-AU" dirty="0"/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4225636" y="4035995"/>
            <a:ext cx="3464" cy="369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81025" y="4972035"/>
            <a:ext cx="1309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Smart Client</a:t>
            </a:r>
            <a:endParaRPr lang="en-AU" dirty="0"/>
          </a:p>
        </p:txBody>
      </p:sp>
      <p:sp>
        <p:nvSpPr>
          <p:cNvPr id="33" name="TextBox 32"/>
          <p:cNvSpPr txBox="1"/>
          <p:nvPr/>
        </p:nvSpPr>
        <p:spPr>
          <a:xfrm>
            <a:off x="1165824" y="3693477"/>
            <a:ext cx="2549096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900" dirty="0" smtClean="0"/>
              <a:t>sub-column specification:</a:t>
            </a:r>
            <a:endParaRPr lang="en-A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AU" sz="3200" dirty="0" smtClean="0"/>
              <a:t>Exercise 4: Configure CopyFrom as Grid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Start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Configure CopyFrom properties: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Right click on the </a:t>
            </a:r>
            <a:r>
              <a:rPr lang="en-AU" sz="2100" b="1" dirty="0" smtClean="0"/>
              <a:t>options node </a:t>
            </a:r>
            <a:r>
              <a:rPr lang="en-AU" sz="2100" dirty="0" smtClean="0"/>
              <a:t>and select </a:t>
            </a:r>
            <a:r>
              <a:rPr lang="en-AU" sz="2100" b="1" dirty="0" smtClean="0"/>
              <a:t>Add CopyFrom As Grid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Set </a:t>
            </a:r>
            <a:r>
              <a:rPr lang="en-AU" sz="2100" b="1" dirty="0" smtClean="0"/>
              <a:t>CopyFromAsGrid</a:t>
            </a:r>
            <a:r>
              <a:rPr lang="en-AU" sz="2100" dirty="0" smtClean="0"/>
              <a:t> property to </a:t>
            </a:r>
            <a:r>
              <a:rPr lang="en-AU" sz="2100" b="1" dirty="0" smtClean="0"/>
              <a:t>True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Right click on the </a:t>
            </a:r>
            <a:r>
              <a:rPr lang="en-AU" sz="2100" b="1" dirty="0" smtClean="0"/>
              <a:t>options node </a:t>
            </a:r>
            <a:r>
              <a:rPr lang="en-AU" sz="2100" dirty="0" smtClean="0"/>
              <a:t>and select </a:t>
            </a:r>
            <a:r>
              <a:rPr lang="en-AU" sz="2100" b="1" dirty="0" smtClean="0"/>
              <a:t>Add CopyFrom Auto Column Headers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Set </a:t>
            </a:r>
            <a:r>
              <a:rPr lang="en-AU" sz="2100" b="1" dirty="0" smtClean="0"/>
              <a:t>CopyFromAutoColumnHeaders</a:t>
            </a:r>
            <a:r>
              <a:rPr lang="en-AU" sz="2100" dirty="0" smtClean="0"/>
              <a:t> property to </a:t>
            </a:r>
            <a:r>
              <a:rPr lang="en-AU" sz="2100" b="1" dirty="0" smtClean="0"/>
              <a:t>True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Click the </a:t>
            </a:r>
            <a:r>
              <a:rPr lang="en-AU" sz="2400" b="1" dirty="0" smtClean="0"/>
              <a:t>Save</a:t>
            </a:r>
            <a:r>
              <a:rPr lang="en-AU" sz="2400" dirty="0" smtClean="0"/>
              <a:t> icon to save this configuration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Close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Run the </a:t>
            </a:r>
            <a:r>
              <a:rPr lang="en-AU" sz="2400" b="1" dirty="0" smtClean="0"/>
              <a:t>CTC Smart Client Generator</a:t>
            </a:r>
            <a:endParaRPr lang="en-AU" sz="2400" b="1" dirty="0"/>
          </a:p>
        </p:txBody>
      </p:sp>
      <p:pic>
        <p:nvPicPr>
          <p:cNvPr id="4" name="Picture 3" descr="CTCConfiguratorIc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0" y="1565131"/>
            <a:ext cx="587484" cy="7730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Wrapping up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756792"/>
          </a:xfrm>
        </p:spPr>
        <p:txBody>
          <a:bodyPr>
            <a:normAutofit fontScale="92500" lnSpcReduction="10000"/>
          </a:bodyPr>
          <a:lstStyle/>
          <a:p>
            <a:r>
              <a:rPr lang="en-AU" dirty="0" smtClean="0"/>
              <a:t>More information available online</a:t>
            </a:r>
          </a:p>
          <a:p>
            <a:r>
              <a:rPr lang="en-AU" dirty="0" smtClean="0"/>
              <a:t>Free trial version available for download</a:t>
            </a:r>
          </a:p>
          <a:p>
            <a:r>
              <a:rPr lang="en-AU" dirty="0" smtClean="0"/>
              <a:t>Free remote assistance for proof of concept projects</a:t>
            </a:r>
            <a:br>
              <a:rPr lang="en-AU" dirty="0" smtClean="0"/>
            </a:br>
            <a:r>
              <a:rPr lang="en-AU" dirty="0" smtClean="0"/>
              <a:t>Contact: ngebauer@ClientTools.com.au</a:t>
            </a:r>
            <a:endParaRPr lang="en-AU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7524328" y="188640"/>
            <a:ext cx="937043" cy="932685"/>
            <a:chOff x="4143372" y="285728"/>
            <a:chExt cx="682625" cy="6794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0" name="Picture 58" descr="C-Grey-Log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66678" y="472313"/>
              <a:ext cx="459319" cy="492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59" descr="T-OrangeX3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65010" y="285728"/>
              <a:ext cx="423010" cy="394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0" descr="C-OrangeX3D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143372" y="511059"/>
              <a:ext cx="395777" cy="415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Title 1"/>
          <p:cNvSpPr txBox="1">
            <a:spLocks/>
          </p:cNvSpPr>
          <p:nvPr/>
        </p:nvSpPr>
        <p:spPr>
          <a:xfrm>
            <a:off x="1547664" y="3686497"/>
            <a:ext cx="5850987" cy="678607"/>
          </a:xfrm>
          <a:prstGeom prst="rect">
            <a:avLst/>
          </a:prstGeom>
        </p:spPr>
        <p:txBody>
          <a:bodyPr rIns="91440" anchor="ctr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solidFill>
                  <a:srgbClr val="B54A01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Rockwell" pitchFamily="18" charset="0"/>
                <a:ea typeface="+mj-ea"/>
                <a:cs typeface="+mj-cs"/>
              </a:rPr>
              <a:t>www.ClientTools.com.au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B54A01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uLnTx/>
              <a:uFillTx/>
              <a:latin typeface="Rockwell" pitchFamily="18" charset="0"/>
              <a:ea typeface="+mj-ea"/>
              <a:cs typeface="+mj-cs"/>
            </a:endParaRPr>
          </a:p>
        </p:txBody>
      </p:sp>
      <p:pic>
        <p:nvPicPr>
          <p:cNvPr id="15" name="Picture 14" descr="BoxSilverlightGeneratorShadow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845760" y="5042442"/>
            <a:ext cx="962025" cy="1238250"/>
          </a:xfrm>
          <a:prstGeom prst="rect">
            <a:avLst/>
          </a:prstGeom>
        </p:spPr>
      </p:pic>
      <p:pic>
        <p:nvPicPr>
          <p:cNvPr id="16" name="Picture 15" descr="BoxWPFGeneratorShadow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98168" y="5038726"/>
            <a:ext cx="947738" cy="1228725"/>
          </a:xfrm>
          <a:prstGeom prst="rect">
            <a:avLst/>
          </a:prstGeom>
        </p:spPr>
      </p:pic>
      <p:pic>
        <p:nvPicPr>
          <p:cNvPr id="17" name="Picture 16" descr="BoxWCFGeneratorShadow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149532" y="5046160"/>
            <a:ext cx="947738" cy="1228725"/>
          </a:xfrm>
          <a:prstGeom prst="rect">
            <a:avLst/>
          </a:prstGeom>
        </p:spPr>
      </p:pic>
      <p:pic>
        <p:nvPicPr>
          <p:cNvPr id="18" name="Picture 17" descr="BoxASPNETWebFormsGeneratorShadow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291721" y="5044068"/>
            <a:ext cx="952500" cy="1238250"/>
          </a:xfrm>
          <a:prstGeom prst="rect">
            <a:avLst/>
          </a:prstGeom>
        </p:spPr>
      </p:pic>
      <p:pic>
        <p:nvPicPr>
          <p:cNvPr id="19" name="Picture 18" descr="BoxSmartCLientGeneratorShadow.gi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3896" y="5051281"/>
            <a:ext cx="962025" cy="1233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Agenda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Introduction to the Environment</a:t>
            </a:r>
          </a:p>
          <a:p>
            <a:pPr marL="365125" indent="-365125"/>
            <a:r>
              <a:rPr lang="en-AU" dirty="0" smtClean="0"/>
              <a:t>Exercise 1: Remove Foreground/Background on Buttons</a:t>
            </a:r>
          </a:p>
          <a:p>
            <a:r>
              <a:rPr lang="en-AU" dirty="0" smtClean="0"/>
              <a:t>Exercise 2: Replace Date Fields with Date Picker</a:t>
            </a:r>
          </a:p>
          <a:p>
            <a:r>
              <a:rPr lang="en-AU" dirty="0" smtClean="0"/>
              <a:t>Exercise 3: Replace List Box with Data Grid</a:t>
            </a:r>
          </a:p>
          <a:p>
            <a:r>
              <a:rPr lang="en-AU" dirty="0" smtClean="0"/>
              <a:t>Exercise 4: Configure CopyFrom as Grid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AU" sz="3200" dirty="0" smtClean="0"/>
              <a:t>The Environment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9172" y="1556792"/>
            <a:ext cx="8303308" cy="3718593"/>
          </a:xfrm>
        </p:spPr>
        <p:txBody>
          <a:bodyPr>
            <a:normAutofit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200" dirty="0" smtClean="0"/>
              <a:t>.NET 3.5 SP1 or higher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200" dirty="0" smtClean="0"/>
              <a:t>IIS 5.0 or higher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200" dirty="0" smtClean="0"/>
              <a:t>IE </a:t>
            </a:r>
            <a:r>
              <a:rPr lang="en-AU" sz="2200" dirty="0" smtClean="0"/>
              <a:t>8/9/10, </a:t>
            </a:r>
            <a:r>
              <a:rPr lang="en-AU" sz="2200" dirty="0" smtClean="0"/>
              <a:t>Chrome </a:t>
            </a:r>
            <a:r>
              <a:rPr lang="en-AU" sz="2200" dirty="0" smtClean="0"/>
              <a:t>26+, </a:t>
            </a:r>
            <a:r>
              <a:rPr lang="en-AU" sz="2200" dirty="0" smtClean="0"/>
              <a:t>Safari </a:t>
            </a:r>
            <a:r>
              <a:rPr lang="en-AU" sz="2200" dirty="0" smtClean="0"/>
              <a:t>5+, </a:t>
            </a:r>
            <a:r>
              <a:rPr lang="en-AU" sz="2200" dirty="0" smtClean="0"/>
              <a:t>Firefox </a:t>
            </a:r>
            <a:r>
              <a:rPr lang="en-AU" sz="2200" dirty="0" smtClean="0"/>
              <a:t>20+</a:t>
            </a:r>
            <a:endParaRPr lang="en-AU" sz="2200" dirty="0" smtClean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200" dirty="0" smtClean="0"/>
              <a:t>Visual Studio 2008 </a:t>
            </a:r>
            <a:r>
              <a:rPr lang="en-AU" sz="2200" dirty="0" smtClean="0"/>
              <a:t>SP1 or Visual </a:t>
            </a:r>
            <a:r>
              <a:rPr lang="en-AU" sz="2200" dirty="0" smtClean="0"/>
              <a:t>Studio 2010 SP1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200" dirty="0" smtClean="0"/>
              <a:t>EAE 3.3, AB Suite </a:t>
            </a:r>
            <a:r>
              <a:rPr lang="en-AU" sz="2200" dirty="0" smtClean="0"/>
              <a:t>1.2, AB Suite 2.0 </a:t>
            </a:r>
            <a:r>
              <a:rPr lang="en-AU" sz="2200" dirty="0" smtClean="0"/>
              <a:t>or AB Suite </a:t>
            </a:r>
            <a:r>
              <a:rPr lang="en-AU" sz="2200" dirty="0" smtClean="0"/>
              <a:t>3.0</a:t>
            </a:r>
            <a:endParaRPr lang="en-AU" sz="2200" dirty="0" smtClean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200" dirty="0" smtClean="0"/>
              <a:t>Component Enabler for .NET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200" dirty="0" smtClean="0"/>
              <a:t>CTC Smart Client </a:t>
            </a:r>
            <a:r>
              <a:rPr lang="en-AU" sz="2200" dirty="0" smtClean="0"/>
              <a:t>Generator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200" dirty="0" smtClean="0"/>
              <a:t>SampleABS_CTCLab </a:t>
            </a:r>
            <a:r>
              <a:rPr lang="en-AU" sz="2200" dirty="0" smtClean="0"/>
              <a:t>Model loaded into EAE or AB Suite</a:t>
            </a:r>
            <a:endParaRPr lang="en-A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AU" sz="3200" dirty="0" smtClean="0"/>
              <a:t>Exercise 1: Remove Foreground/Background on Buttons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Start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Specify the Push Button properties: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Right click on the </a:t>
            </a:r>
            <a:r>
              <a:rPr lang="en-AU" sz="2100" b="1" dirty="0" smtClean="0"/>
              <a:t>bundle node </a:t>
            </a:r>
            <a:r>
              <a:rPr lang="en-AU" sz="2100" dirty="0" smtClean="0"/>
              <a:t>and select </a:t>
            </a:r>
            <a:r>
              <a:rPr lang="en-AU" sz="2100" b="1" dirty="0" smtClean="0"/>
              <a:t>Control Specifications/Add Control Specification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In the property pane, click on the </a:t>
            </a:r>
            <a:r>
              <a:rPr lang="en-AU" sz="2100" b="1" dirty="0" smtClean="0"/>
              <a:t>ControlName</a:t>
            </a:r>
            <a:r>
              <a:rPr lang="en-AU" sz="2100" dirty="0" smtClean="0"/>
              <a:t> property to get the dropdown arrow and click arrow to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From the dropdown list, select </a:t>
            </a:r>
            <a:r>
              <a:rPr lang="en-AU" sz="2100" b="1" dirty="0" smtClean="0"/>
              <a:t>PushButtonControl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Click on the </a:t>
            </a:r>
            <a:r>
              <a:rPr lang="en-AU" sz="2100" b="1" dirty="0" smtClean="0"/>
              <a:t>ControlProperties</a:t>
            </a:r>
            <a:r>
              <a:rPr lang="en-AU" sz="2100" dirty="0" smtClean="0"/>
              <a:t> property to get the ellipsis button and open the </a:t>
            </a:r>
            <a:r>
              <a:rPr lang="en-AU" sz="2100" b="1" dirty="0" smtClean="0"/>
              <a:t>Properties Editor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Remove </a:t>
            </a:r>
            <a:r>
              <a:rPr lang="en-AU" sz="2100" b="1" dirty="0" smtClean="0"/>
              <a:t>color</a:t>
            </a:r>
            <a:r>
              <a:rPr lang="en-AU" sz="2100" dirty="0" smtClean="0"/>
              <a:t> and </a:t>
            </a:r>
            <a:r>
              <a:rPr lang="en-AU" sz="2100" b="1" dirty="0" smtClean="0"/>
              <a:t>background-color</a:t>
            </a:r>
            <a:r>
              <a:rPr lang="en-AU" sz="2100" dirty="0" smtClean="0"/>
              <a:t> properties</a:t>
            </a:r>
            <a:endParaRPr lang="en-AU" sz="2100" b="1" dirty="0" smtClean="0"/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Click </a:t>
            </a:r>
            <a:r>
              <a:rPr lang="en-AU" sz="2100" b="1" dirty="0" smtClean="0"/>
              <a:t>OK</a:t>
            </a:r>
            <a:r>
              <a:rPr lang="en-AU" sz="2100" dirty="0" smtClean="0"/>
              <a:t> to close the Properties Editor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Click the </a:t>
            </a:r>
            <a:r>
              <a:rPr lang="en-AU" sz="2400" b="1" dirty="0" smtClean="0"/>
              <a:t>Save</a:t>
            </a:r>
            <a:r>
              <a:rPr lang="en-AU" sz="2400" dirty="0" smtClean="0"/>
              <a:t> icon to save this configuration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Close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Run the </a:t>
            </a:r>
            <a:r>
              <a:rPr lang="en-AU" sz="2400" b="1" dirty="0" smtClean="0"/>
              <a:t>CTC Smart Client Generator</a:t>
            </a:r>
            <a:endParaRPr lang="en-AU" sz="2400" b="1" dirty="0"/>
          </a:p>
        </p:txBody>
      </p:sp>
      <p:pic>
        <p:nvPicPr>
          <p:cNvPr id="4" name="Picture 3" descr="CTCConfiguratorIc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5450" y="1603231"/>
            <a:ext cx="587484" cy="7730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Run the CTC Smart Client Generator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456184"/>
            <a:ext cx="6480720" cy="4997152"/>
          </a:xfrm>
        </p:spPr>
        <p:txBody>
          <a:bodyPr>
            <a:normAutofit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Open the AB Suite </a:t>
            </a:r>
            <a:r>
              <a:rPr lang="en-AU" sz="2400" b="1" dirty="0" smtClean="0"/>
              <a:t>SampleABS_CTCLab</a:t>
            </a:r>
            <a:r>
              <a:rPr lang="en-AU" sz="2400" dirty="0" smtClean="0"/>
              <a:t> Model in Visual Studio or click on the desktop shortcut</a:t>
            </a:r>
            <a:endParaRPr lang="en-AU" sz="2400" b="1" dirty="0" smtClean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In Class View, right click on the </a:t>
            </a:r>
            <a:r>
              <a:rPr lang="en-AU" sz="2400" b="1" dirty="0" smtClean="0"/>
              <a:t>SMARTCLIENT</a:t>
            </a:r>
            <a:r>
              <a:rPr lang="en-AU" sz="2400" dirty="0" smtClean="0"/>
              <a:t> bundle node and select </a:t>
            </a:r>
            <a:r>
              <a:rPr lang="en-AU" sz="2400" b="1" dirty="0" smtClean="0"/>
              <a:t>Rebuild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In the Build Details dialog,</a:t>
            </a:r>
            <a:br>
              <a:rPr lang="en-AU" sz="2400" dirty="0" smtClean="0"/>
            </a:br>
            <a:r>
              <a:rPr lang="en-AU" sz="2400" dirty="0" smtClean="0"/>
              <a:t>enter </a:t>
            </a:r>
            <a:r>
              <a:rPr lang="en-AU" sz="2400" b="1" dirty="0" smtClean="0"/>
              <a:t>Password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Click </a:t>
            </a:r>
            <a:r>
              <a:rPr lang="en-AU" sz="2400" b="1" dirty="0" smtClean="0"/>
              <a:t>OK</a:t>
            </a:r>
            <a:r>
              <a:rPr lang="en-AU" sz="2400" dirty="0" smtClean="0"/>
              <a:t> to start the</a:t>
            </a:r>
            <a:br>
              <a:rPr lang="en-AU" sz="2400" dirty="0" smtClean="0"/>
            </a:br>
            <a:r>
              <a:rPr lang="en-AU" sz="2400" dirty="0" smtClean="0"/>
              <a:t>CTC Smart Client Generator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Wait for the generate to finish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Run the generated Smart Client UI</a:t>
            </a:r>
            <a:br>
              <a:rPr lang="en-AU" sz="2400" dirty="0" smtClean="0"/>
            </a:br>
            <a:r>
              <a:rPr lang="en-AU" sz="2400" dirty="0" smtClean="0"/>
              <a:t>application</a:t>
            </a:r>
          </a:p>
        </p:txBody>
      </p:sp>
      <p:pic>
        <p:nvPicPr>
          <p:cNvPr id="7" name="Picture 6" descr="tmp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69268" y="2895601"/>
            <a:ext cx="2674582" cy="3238500"/>
          </a:xfrm>
          <a:prstGeom prst="rect">
            <a:avLst/>
          </a:prstGeom>
        </p:spPr>
      </p:pic>
      <p:pic>
        <p:nvPicPr>
          <p:cNvPr id="8" name="Picture 7" descr="tm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60602" y="4014787"/>
            <a:ext cx="1850048" cy="2405063"/>
          </a:xfrm>
          <a:prstGeom prst="rect">
            <a:avLst/>
          </a:prstGeom>
        </p:spPr>
      </p:pic>
      <p:pic>
        <p:nvPicPr>
          <p:cNvPr id="9" name="Picture 8" descr="tmp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29450" y="1609725"/>
            <a:ext cx="723900" cy="95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Run the Smart Client UI Application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6983688" cy="2116832"/>
          </a:xfrm>
        </p:spPr>
        <p:txBody>
          <a:bodyPr>
            <a:normAutofit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Start a browser (Internet Explorer) or</a:t>
            </a:r>
            <a:br>
              <a:rPr lang="en-AU" sz="2400" dirty="0" smtClean="0"/>
            </a:br>
            <a:r>
              <a:rPr lang="en-AU" sz="2400" dirty="0" smtClean="0"/>
              <a:t>click on the desktop shortcut</a:t>
            </a:r>
            <a:endParaRPr lang="en-AU" sz="2400" b="1" dirty="0" smtClean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Enter URL: http://localhost/SampleABS_CTCLAB_SmartClient/</a:t>
            </a:r>
            <a:endParaRPr lang="en-AU" sz="2400" b="1" dirty="0" smtClean="0"/>
          </a:p>
        </p:txBody>
      </p:sp>
      <p:pic>
        <p:nvPicPr>
          <p:cNvPr id="6" name="Picture 5" descr="tmp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77075" y="1671637"/>
            <a:ext cx="723900" cy="809625"/>
          </a:xfrm>
          <a:prstGeom prst="rect">
            <a:avLst/>
          </a:prstGeom>
        </p:spPr>
      </p:pic>
      <p:pic>
        <p:nvPicPr>
          <p:cNvPr id="7" name="Picture 6" descr="tmp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33487" y="3281362"/>
            <a:ext cx="6048375" cy="3476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Exercise 2: Replace Date Fields with Date Picker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Start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Substitute Date Fields with Date Picker: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Right click on the </a:t>
            </a:r>
            <a:r>
              <a:rPr lang="en-AU" sz="2100" b="1" dirty="0" smtClean="0"/>
              <a:t>bundle node </a:t>
            </a:r>
            <a:r>
              <a:rPr lang="en-AU" sz="2100" dirty="0" smtClean="0"/>
              <a:t>and select </a:t>
            </a:r>
            <a:r>
              <a:rPr lang="en-AU" sz="2100" b="1" dirty="0" smtClean="0"/>
              <a:t>Control Substitutions/Add Control Substitution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In the property pane, click on the </a:t>
            </a:r>
            <a:r>
              <a:rPr lang="en-AU" sz="2100" b="1" dirty="0" smtClean="0"/>
              <a:t>ControlName</a:t>
            </a:r>
            <a:r>
              <a:rPr lang="en-AU" sz="2100" dirty="0" smtClean="0"/>
              <a:t> property and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From the dropdown list, select </a:t>
            </a:r>
            <a:r>
              <a:rPr lang="en-AU" sz="2100" b="1" dirty="0" smtClean="0"/>
              <a:t>TextBoxControl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Click on the </a:t>
            </a:r>
            <a:r>
              <a:rPr lang="en-AU" sz="2100" b="1" dirty="0" smtClean="0"/>
              <a:t>SubstituteWith</a:t>
            </a:r>
            <a:r>
              <a:rPr lang="en-AU" sz="2100" dirty="0" smtClean="0"/>
              <a:t> property and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From the dropdown list, select </a:t>
            </a:r>
            <a:r>
              <a:rPr lang="en-AU" sz="2100" b="1" dirty="0" smtClean="0"/>
              <a:t>DatePickerControl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Click on the </a:t>
            </a:r>
            <a:r>
              <a:rPr lang="en-AU" sz="2100" b="1" dirty="0" smtClean="0"/>
              <a:t>MatchOnField</a:t>
            </a:r>
            <a:r>
              <a:rPr lang="en-AU" sz="2100" dirty="0" smtClean="0"/>
              <a:t> property and open the </a:t>
            </a:r>
            <a:r>
              <a:rPr lang="en-AU" sz="2100" b="1" dirty="0" smtClean="0"/>
              <a:t>Expression Editor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In the Expression Editor window, </a:t>
            </a:r>
            <a:r>
              <a:rPr lang="en-AU" sz="2100" b="1" dirty="0" smtClean="0"/>
              <a:t>drag</a:t>
            </a:r>
            <a:r>
              <a:rPr lang="en-AU" sz="2100" dirty="0" smtClean="0"/>
              <a:t> and </a:t>
            </a:r>
            <a:r>
              <a:rPr lang="en-AU" sz="2100" b="1" dirty="0" smtClean="0"/>
              <a:t>drop</a:t>
            </a:r>
            <a:r>
              <a:rPr lang="en-AU" sz="2100" dirty="0" smtClean="0"/>
              <a:t> the </a:t>
            </a:r>
            <a:r>
              <a:rPr lang="en-AU" sz="2100" b="1" dirty="0" smtClean="0"/>
              <a:t>IsTypeDate</a:t>
            </a:r>
            <a:r>
              <a:rPr lang="en-AU" sz="2100" dirty="0" smtClean="0"/>
              <a:t> expression to the Match Expression box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Click </a:t>
            </a:r>
            <a:r>
              <a:rPr lang="en-AU" sz="2100" b="1" dirty="0" smtClean="0"/>
              <a:t>OK</a:t>
            </a:r>
            <a:r>
              <a:rPr lang="en-AU" sz="2100" dirty="0" smtClean="0"/>
              <a:t> to close the Expression Editor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Click the </a:t>
            </a:r>
            <a:r>
              <a:rPr lang="en-AU" sz="2400" b="1" dirty="0" smtClean="0"/>
              <a:t>Save</a:t>
            </a:r>
            <a:r>
              <a:rPr lang="en-AU" sz="2400" dirty="0" smtClean="0"/>
              <a:t> icon to save this configuration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Close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Run the </a:t>
            </a:r>
            <a:r>
              <a:rPr lang="en-AU" sz="2400" b="1" dirty="0" smtClean="0"/>
              <a:t>CTC Smart Client Generator</a:t>
            </a:r>
            <a:endParaRPr lang="en-AU" sz="2400" b="1" dirty="0"/>
          </a:p>
        </p:txBody>
      </p:sp>
      <p:pic>
        <p:nvPicPr>
          <p:cNvPr id="4" name="Picture 3" descr="CTCConfiguratorIc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24475" y="1527031"/>
            <a:ext cx="587484" cy="7730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Exercise 3: Replace List Box with Data Grid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Start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Add CUST ispec: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Right click on the </a:t>
            </a:r>
            <a:r>
              <a:rPr lang="en-AU" sz="2100" b="1" dirty="0" smtClean="0"/>
              <a:t>bundle node </a:t>
            </a:r>
            <a:r>
              <a:rPr lang="en-AU" sz="2100" dirty="0" smtClean="0"/>
              <a:t>and select </a:t>
            </a:r>
            <a:r>
              <a:rPr lang="en-AU" sz="2100" b="1" dirty="0" smtClean="0"/>
              <a:t>Add Ispec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In the properties pane, click the Name property and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From the dropdown list, select </a:t>
            </a:r>
            <a:r>
              <a:rPr lang="en-AU" sz="2100" b="1" dirty="0" smtClean="0"/>
              <a:t>CUST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AU" sz="2400" dirty="0" smtClean="0"/>
              <a:t>Substitute ListBox with DataGrid: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Right click on the </a:t>
            </a:r>
            <a:r>
              <a:rPr lang="en-AU" sz="2100" b="1" dirty="0" smtClean="0"/>
              <a:t>ispec CUST node </a:t>
            </a:r>
            <a:r>
              <a:rPr lang="en-AU" sz="2100" dirty="0" smtClean="0"/>
              <a:t>and select </a:t>
            </a:r>
            <a:r>
              <a:rPr lang="en-AU" sz="2100" b="1" dirty="0" smtClean="0"/>
              <a:t>Control Substitutions/Add Control Substitution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In the property pane, click on the </a:t>
            </a:r>
            <a:r>
              <a:rPr lang="en-AU" sz="2100" b="1" dirty="0" smtClean="0"/>
              <a:t>ControlName</a:t>
            </a:r>
            <a:r>
              <a:rPr lang="en-AU" sz="2100" dirty="0" smtClean="0"/>
              <a:t> property and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From the dropdown list, select </a:t>
            </a:r>
            <a:r>
              <a:rPr lang="en-AU" sz="2100" b="1" dirty="0" smtClean="0"/>
              <a:t>ListBoxControl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Click on the </a:t>
            </a:r>
            <a:r>
              <a:rPr lang="en-AU" sz="2100" b="1" dirty="0" smtClean="0"/>
              <a:t>SubstituteWith</a:t>
            </a:r>
            <a:r>
              <a:rPr lang="en-AU" sz="2100" dirty="0" smtClean="0"/>
              <a:t> property and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From the dropdown list, select </a:t>
            </a:r>
            <a:r>
              <a:rPr lang="en-AU" sz="2100" b="1" dirty="0" smtClean="0"/>
              <a:t>DataGridControl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44208" y="6309320"/>
            <a:ext cx="1098378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900" dirty="0" smtClean="0"/>
              <a:t>Continues</a:t>
            </a:r>
            <a:endParaRPr lang="en-AU" sz="1900" dirty="0"/>
          </a:p>
        </p:txBody>
      </p:sp>
      <p:pic>
        <p:nvPicPr>
          <p:cNvPr id="5" name="Picture 4" descr="CTCConfiguratorIc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86300" y="1555606"/>
            <a:ext cx="587484" cy="7730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Exercise 3: Replace List Box with Data Grid</a:t>
            </a:r>
            <a:endParaRPr lang="en-AU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8531352" cy="499715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SzPct val="100000"/>
              <a:buFont typeface="+mj-lt"/>
              <a:buAutoNum type="arabicPeriod" startAt="4"/>
            </a:pPr>
            <a:r>
              <a:rPr lang="en-AU" sz="2400" dirty="0" smtClean="0"/>
              <a:t>Specify the Data Grid properties: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Right click on the </a:t>
            </a:r>
            <a:r>
              <a:rPr lang="en-AU" sz="2100" b="1" dirty="0" smtClean="0"/>
              <a:t>ispec CUST node </a:t>
            </a:r>
            <a:r>
              <a:rPr lang="en-AU" sz="2100" dirty="0" smtClean="0"/>
              <a:t>and select </a:t>
            </a:r>
            <a:r>
              <a:rPr lang="en-AU" sz="2100" b="1" dirty="0" smtClean="0"/>
              <a:t>Control Specifications/Add Control Specification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In the property pane, click on the </a:t>
            </a:r>
            <a:r>
              <a:rPr lang="en-AU" sz="2100" b="1" dirty="0" smtClean="0"/>
              <a:t>ControlName</a:t>
            </a:r>
            <a:r>
              <a:rPr lang="en-AU" sz="2100" dirty="0" smtClean="0"/>
              <a:t> property and open the dropdown list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From the dropdown list, select </a:t>
            </a:r>
            <a:r>
              <a:rPr lang="en-AU" sz="2100" b="1" dirty="0" smtClean="0"/>
              <a:t>DataGridControl </a:t>
            </a:r>
            <a:r>
              <a:rPr lang="en-AU" sz="2100" dirty="0" smtClean="0"/>
              <a:t>from -&lt;Custom Controls&gt;-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Click on the </a:t>
            </a:r>
            <a:r>
              <a:rPr lang="en-AU" sz="2100" b="1" dirty="0" smtClean="0"/>
              <a:t>ControlProperties</a:t>
            </a:r>
            <a:r>
              <a:rPr lang="en-AU" sz="2100" dirty="0" smtClean="0"/>
              <a:t> property and open the </a:t>
            </a:r>
            <a:r>
              <a:rPr lang="en-AU" sz="2100" b="1" dirty="0" smtClean="0"/>
              <a:t>Properties Editor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Change </a:t>
            </a:r>
            <a:r>
              <a:rPr lang="en-AU" sz="2100" b="1" dirty="0" smtClean="0"/>
              <a:t>columns</a:t>
            </a:r>
            <a:r>
              <a:rPr lang="en-AU" sz="2100" dirty="0" smtClean="0"/>
              <a:t> line 1as follows:</a:t>
            </a:r>
            <a:br>
              <a:rPr lang="en-AU" sz="2100" dirty="0" smtClean="0"/>
            </a:br>
            <a:r>
              <a:rPr lang="en-AU" sz="1900" dirty="0" smtClean="0">
                <a:solidFill>
                  <a:srgbClr val="0070C0"/>
                </a:solidFill>
              </a:rPr>
              <a:t>{ header:’</a:t>
            </a:r>
            <a:r>
              <a:rPr lang="en-AU" sz="1900" b="1" dirty="0" smtClean="0">
                <a:solidFill>
                  <a:srgbClr val="C00000"/>
                </a:solidFill>
              </a:rPr>
              <a:t>Name</a:t>
            </a:r>
            <a:r>
              <a:rPr lang="en-AU" sz="1900" dirty="0" smtClean="0">
                <a:solidFill>
                  <a:srgbClr val="0070C0"/>
                </a:solidFill>
              </a:rPr>
              <a:t>’, binding:’column1’, width:’</a:t>
            </a:r>
            <a:r>
              <a:rPr lang="en-AU" sz="1900" b="1" dirty="0" smtClean="0">
                <a:solidFill>
                  <a:srgbClr val="FF0000"/>
                </a:solidFill>
              </a:rPr>
              <a:t>120px</a:t>
            </a:r>
            <a:r>
              <a:rPr lang="en-AU" sz="1900" dirty="0" smtClean="0">
                <a:solidFill>
                  <a:srgbClr val="0070C0"/>
                </a:solidFill>
              </a:rPr>
              <a:t>’, canSort:</a:t>
            </a:r>
            <a:r>
              <a:rPr lang="en-AU" sz="1900" b="1" dirty="0" smtClean="0">
                <a:solidFill>
                  <a:srgbClr val="C00000"/>
                </a:solidFill>
              </a:rPr>
              <a:t>true,</a:t>
            </a:r>
            <a:r>
              <a:rPr lang="en-AU" sz="1900" dirty="0" smtClean="0">
                <a:solidFill>
                  <a:srgbClr val="0070C0"/>
                </a:solidFill>
              </a:rPr>
              <a:t> textAlign:’left’ }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Change </a:t>
            </a:r>
            <a:r>
              <a:rPr lang="en-AU" sz="2100" b="1" dirty="0" smtClean="0"/>
              <a:t>columns</a:t>
            </a:r>
            <a:r>
              <a:rPr lang="en-AU" sz="2100" dirty="0" smtClean="0"/>
              <a:t> line 2 as follows:</a:t>
            </a:r>
            <a:br>
              <a:rPr lang="en-AU" sz="2100" dirty="0" smtClean="0"/>
            </a:br>
            <a:r>
              <a:rPr lang="en-AU" sz="1900" dirty="0" smtClean="0">
                <a:solidFill>
                  <a:srgbClr val="0070C0"/>
                </a:solidFill>
              </a:rPr>
              <a:t>{ header:’</a:t>
            </a:r>
            <a:r>
              <a:rPr lang="en-AU" sz="1900" b="1" dirty="0" smtClean="0">
                <a:solidFill>
                  <a:srgbClr val="C00000"/>
                </a:solidFill>
              </a:rPr>
              <a:t>Region</a:t>
            </a:r>
            <a:r>
              <a:rPr lang="en-AU" sz="1900" dirty="0" smtClean="0">
                <a:solidFill>
                  <a:srgbClr val="0070C0"/>
                </a:solidFill>
              </a:rPr>
              <a:t>’, binding:’column2’, width:’</a:t>
            </a:r>
            <a:r>
              <a:rPr lang="en-AU" sz="1900" b="1" dirty="0" smtClean="0">
                <a:solidFill>
                  <a:srgbClr val="FF0000"/>
                </a:solidFill>
              </a:rPr>
              <a:t>110px</a:t>
            </a:r>
            <a:r>
              <a:rPr lang="en-AU" sz="1900" dirty="0" smtClean="0">
                <a:solidFill>
                  <a:srgbClr val="0070C0"/>
                </a:solidFill>
              </a:rPr>
              <a:t>’, canSort:</a:t>
            </a:r>
            <a:r>
              <a:rPr lang="en-AU" sz="1900" b="1" dirty="0" smtClean="0">
                <a:solidFill>
                  <a:srgbClr val="C00000"/>
                </a:solidFill>
              </a:rPr>
              <a:t>true,</a:t>
            </a:r>
            <a:r>
              <a:rPr lang="en-AU" sz="1900" dirty="0" smtClean="0">
                <a:solidFill>
                  <a:srgbClr val="0070C0"/>
                </a:solidFill>
              </a:rPr>
              <a:t> textAlign:’left’ }</a:t>
            </a:r>
          </a:p>
          <a:p>
            <a:pPr marL="834390" lvl="1" indent="-514350">
              <a:buSzPct val="100000"/>
              <a:buFont typeface="+mj-lt"/>
              <a:buAutoNum type="alphaUcPeriod"/>
            </a:pPr>
            <a:r>
              <a:rPr lang="en-AU" sz="2100" dirty="0" smtClean="0"/>
              <a:t>Click </a:t>
            </a:r>
            <a:r>
              <a:rPr lang="en-AU" sz="2100" b="1" dirty="0" smtClean="0"/>
              <a:t>OK</a:t>
            </a:r>
            <a:r>
              <a:rPr lang="en-AU" sz="2100" dirty="0" smtClean="0"/>
              <a:t> to close the Properties Editor</a:t>
            </a:r>
          </a:p>
          <a:p>
            <a:pPr marL="514350" indent="-514350">
              <a:buSzPct val="100000"/>
              <a:buFont typeface="+mj-lt"/>
              <a:buAutoNum type="arabicPeriod" startAt="5"/>
            </a:pPr>
            <a:r>
              <a:rPr lang="en-AU" sz="2400" dirty="0" smtClean="0"/>
              <a:t>Click the </a:t>
            </a:r>
            <a:r>
              <a:rPr lang="en-AU" sz="2400" b="1" dirty="0" smtClean="0"/>
              <a:t>Save</a:t>
            </a:r>
            <a:r>
              <a:rPr lang="en-AU" sz="2400" dirty="0" smtClean="0"/>
              <a:t> icon to save this configuration</a:t>
            </a:r>
          </a:p>
          <a:p>
            <a:pPr marL="514350" indent="-514350">
              <a:buSzPct val="100000"/>
              <a:buFont typeface="+mj-lt"/>
              <a:buAutoNum type="arabicPeriod" startAt="5"/>
            </a:pPr>
            <a:r>
              <a:rPr lang="en-AU" sz="2400" dirty="0" smtClean="0"/>
              <a:t>Close the </a:t>
            </a:r>
            <a:r>
              <a:rPr lang="en-AU" sz="2400" b="1" dirty="0" smtClean="0"/>
              <a:t>CTC Configurator</a:t>
            </a:r>
          </a:p>
          <a:p>
            <a:pPr marL="514350" indent="-514350">
              <a:buSzPct val="100000"/>
              <a:buFont typeface="+mj-lt"/>
              <a:buAutoNum type="arabicPeriod" startAt="5"/>
            </a:pPr>
            <a:r>
              <a:rPr lang="en-AU" sz="2400" dirty="0" smtClean="0"/>
              <a:t>Run the </a:t>
            </a:r>
            <a:r>
              <a:rPr lang="en-AU" sz="2400" b="1" dirty="0" smtClean="0"/>
              <a:t>CTC Smart Client Generator</a:t>
            </a:r>
            <a:endParaRPr lang="en-A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908720"/>
            <a:ext cx="1151277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900" dirty="0" smtClean="0"/>
              <a:t>Continued</a:t>
            </a:r>
            <a:endParaRPr lang="en-A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1195</TotalTime>
  <Words>802</Words>
  <Application>Microsoft Office PowerPoint</Application>
  <PresentationFormat>On-screen Show (4:3)</PresentationFormat>
  <Paragraphs>156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Median</vt:lpstr>
      <vt:lpstr>Experience the CTC Smart Client Solution Environment</vt:lpstr>
      <vt:lpstr>Agenda</vt:lpstr>
      <vt:lpstr>The Environment</vt:lpstr>
      <vt:lpstr>Exercise 1: Remove Foreground/Background on Buttons</vt:lpstr>
      <vt:lpstr>Run the CTC Smart Client Generator</vt:lpstr>
      <vt:lpstr>Run the Smart Client UI Application</vt:lpstr>
      <vt:lpstr>Exercise 2: Replace Date Fields with Date Picker</vt:lpstr>
      <vt:lpstr>Exercise 3: Replace List Box with Data Grid</vt:lpstr>
      <vt:lpstr>Exercise 3: Replace List Box with Data Grid</vt:lpstr>
      <vt:lpstr>Exercise 3: Replace List Box with Data Grid</vt:lpstr>
      <vt:lpstr>Exercise 4: Configure CopyFrom as Grid</vt:lpstr>
      <vt:lpstr>Wrapping up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UNITE 2012</dc:title>
  <dc:subject>Experience the CTC Smart Client Solution Environment</dc:subject>
  <dc:creator>Niels Gebauer, CTC</dc:creator>
  <cp:lastModifiedBy>Niels</cp:lastModifiedBy>
  <cp:revision>137</cp:revision>
  <dcterms:created xsi:type="dcterms:W3CDTF">2011-04-27T05:48:06Z</dcterms:created>
  <dcterms:modified xsi:type="dcterms:W3CDTF">2013-05-09T04:27:27Z</dcterms:modified>
</cp:coreProperties>
</file>