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handoutMasterIdLst>
    <p:handoutMasterId r:id="rId20"/>
  </p:handoutMasterIdLst>
  <p:sldIdLst>
    <p:sldId id="256" r:id="rId2"/>
    <p:sldId id="257" r:id="rId3"/>
    <p:sldId id="377" r:id="rId4"/>
    <p:sldId id="390" r:id="rId5"/>
    <p:sldId id="324" r:id="rId6"/>
    <p:sldId id="376" r:id="rId7"/>
    <p:sldId id="379" r:id="rId8"/>
    <p:sldId id="386" r:id="rId9"/>
    <p:sldId id="337" r:id="rId10"/>
    <p:sldId id="393" r:id="rId11"/>
    <p:sldId id="394" r:id="rId12"/>
    <p:sldId id="384" r:id="rId13"/>
    <p:sldId id="385" r:id="rId14"/>
    <p:sldId id="391" r:id="rId15"/>
    <p:sldId id="392" r:id="rId16"/>
    <p:sldId id="364" r:id="rId17"/>
    <p:sldId id="365" r:id="rId1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9480"/>
    <a:srgbClr val="A0BFE5"/>
    <a:srgbClr val="8A8A8A"/>
    <a:srgbClr val="578BCA"/>
    <a:srgbClr val="3593E1"/>
    <a:srgbClr val="EBF0EC"/>
    <a:srgbClr val="D5E0D6"/>
    <a:srgbClr val="89A4A7"/>
    <a:srgbClr val="FF0000"/>
    <a:srgbClr val="72A37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05" autoAdjust="0"/>
  </p:normalViewPr>
  <p:slideViewPr>
    <p:cSldViewPr snapToGrid="0">
      <p:cViewPr>
        <p:scale>
          <a:sx n="100" d="100"/>
          <a:sy n="100" d="100"/>
        </p:scale>
        <p:origin x="-84" y="2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1116" y="-90"/>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E46210E9-59E2-4836-BAFE-0CCAC64D0DC8}" type="datetimeFigureOut">
              <a:rPr lang="en-US" smtClean="0"/>
              <a:pPr/>
              <a:t>5/17/2013</a:t>
            </a:fld>
            <a:endParaRPr lang="en-US"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2438026-3293-4773-ADD7-39468E6D1A0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strike="noStrike" baseline="0" dirty="0" smtClean="0"/>
          </a:p>
          <a:p>
            <a:r>
              <a:rPr lang="en-US" b="0" strike="noStrike" baseline="0" dirty="0" smtClean="0"/>
              <a:t>This presentation covers the new Smart Client Generator from CTC which will allow you to create a User Interface to your EAE and AB Suite applications that will run on any of the modern smart devices such as iPads &amp; iPhones, Android Tablets &amp; Phones, Windows Tablets &amp; Phones and the traditional </a:t>
            </a:r>
            <a:r>
              <a:rPr lang="en-US" b="0" strike="noStrike" baseline="0" smtClean="0"/>
              <a:t>PCs &amp; </a:t>
            </a:r>
            <a:r>
              <a:rPr lang="en-US" b="0" strike="noStrike" baseline="0" dirty="0" smtClean="0"/>
              <a:t>MAC desktops and laptops.</a:t>
            </a:r>
          </a:p>
          <a:p>
            <a:endParaRPr lang="en-US" b="0" strike="noStrike"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slides covers some of the Custom Controls that are included with the generator.</a:t>
            </a:r>
          </a:p>
          <a:p>
            <a:endParaRPr lang="en-US" baseline="0" dirty="0" smtClean="0"/>
          </a:p>
          <a:p>
            <a:r>
              <a:rPr lang="en-US" baseline="0" dirty="0" smtClean="0"/>
              <a:t>Custom controls are an essential part of being able to enhance the forms.</a:t>
            </a:r>
          </a:p>
          <a:p>
            <a:endParaRPr lang="en-US" baseline="0" dirty="0" smtClean="0"/>
          </a:p>
          <a:p>
            <a:r>
              <a:rPr lang="en-US" baseline="0" dirty="0" smtClean="0"/>
              <a:t>Custom Controls are used when you want to replace controls that you have painted on the forms. For example, a </a:t>
            </a:r>
            <a:r>
              <a:rPr lang="en-US" baseline="0" dirty="0" err="1" smtClean="0"/>
              <a:t>DatePicker</a:t>
            </a:r>
            <a:r>
              <a:rPr lang="en-US" baseline="0" dirty="0" smtClean="0"/>
              <a:t> control can be used instead of a textbox that displays date fields, and a </a:t>
            </a:r>
            <a:r>
              <a:rPr lang="en-US" baseline="0" dirty="0" err="1" smtClean="0"/>
              <a:t>DataGrid</a:t>
            </a:r>
            <a:r>
              <a:rPr lang="en-US" baseline="0" dirty="0" smtClean="0"/>
              <a:t> control can be used instead of a </a:t>
            </a:r>
            <a:r>
              <a:rPr lang="en-US" baseline="0" dirty="0" err="1" smtClean="0"/>
              <a:t>listbox</a:t>
            </a:r>
            <a:r>
              <a:rPr lang="en-US" baseline="0" dirty="0" smtClean="0"/>
              <a:t>.</a:t>
            </a:r>
          </a:p>
          <a:p>
            <a:endParaRPr lang="en-US" baseline="0" dirty="0" smtClean="0"/>
          </a:p>
          <a:p>
            <a:r>
              <a:rPr lang="en-US" baseline="0" dirty="0" smtClean="0"/>
              <a:t>You are not limited to just these custom controls. The CTC solution allows you to add your own Custom Controls.</a:t>
            </a:r>
          </a:p>
          <a:p>
            <a:endParaRPr lang="en-US" baseline="0" dirty="0" smtClean="0"/>
          </a:p>
          <a:p>
            <a:r>
              <a:rPr lang="en-US" baseline="0" dirty="0" smtClean="0"/>
              <a:t>The source code of the Custom Controls is included with the generator and you can use that as a starting point for creating your own controls.</a:t>
            </a:r>
          </a:p>
          <a:p>
            <a:endParaRPr lang="en-US" baseline="0" dirty="0" smtClean="0"/>
          </a:p>
          <a:p>
            <a:r>
              <a:rPr lang="en-US" baseline="0" dirty="0" smtClean="0"/>
              <a:t>Contact CTC to get assistance with creating additional custom controls to suit any specific requirements.</a:t>
            </a: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noStrike" baseline="0" dirty="0" smtClean="0"/>
              <a:t>You can also use controls from the third party tool vendors. There are a number of third parties that offer controls for HTML5, Silverlight, ASP.NET and WPF.</a:t>
            </a:r>
          </a:p>
          <a:p>
            <a:endParaRPr lang="en-US" strike="noStrike" baseline="0" dirty="0" smtClean="0"/>
          </a:p>
          <a:p>
            <a:r>
              <a:rPr lang="en-US" strike="noStrike" baseline="0" dirty="0" smtClean="0"/>
              <a:t>The CTC solution is designed to allow you to take advantage of these, and add them as Custom Controls, to suit your requirements.</a:t>
            </a:r>
          </a:p>
          <a:p>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Font typeface="+mj-lt"/>
              <a:buNone/>
            </a:pPr>
            <a:r>
              <a:rPr lang="en-US" sz="1200" dirty="0" smtClean="0"/>
              <a:t>This slide</a:t>
            </a:r>
            <a:r>
              <a:rPr lang="en-US" sz="1200" baseline="0" dirty="0" smtClean="0"/>
              <a:t> shows how the painted forms can be enhanced and how to improve the user interface by taking advantage of Custom Controls.</a:t>
            </a:r>
          </a:p>
          <a:p>
            <a:pPr marL="0" indent="0">
              <a:buFont typeface="+mj-lt"/>
              <a:buNone/>
            </a:pPr>
            <a:endParaRPr lang="en-US" sz="1200" baseline="0" dirty="0" smtClean="0"/>
          </a:p>
          <a:p>
            <a:pPr marL="0" indent="0">
              <a:buFont typeface="+mj-lt"/>
              <a:buNone/>
            </a:pPr>
            <a:r>
              <a:rPr lang="en-US" sz="1200" baseline="0" dirty="0" smtClean="0"/>
              <a:t>It shows:</a:t>
            </a:r>
          </a:p>
          <a:p>
            <a:pPr marL="0" indent="0">
              <a:buFont typeface="Arial" pitchFamily="34" charset="0"/>
              <a:buChar char="•"/>
            </a:pPr>
            <a:r>
              <a:rPr lang="en-US" sz="1200" baseline="0" dirty="0" smtClean="0"/>
              <a:t> Replacing Text Box with the Date Picker control</a:t>
            </a:r>
          </a:p>
          <a:p>
            <a:pPr marL="0" indent="0">
              <a:buFont typeface="Arial" pitchFamily="34" charset="0"/>
              <a:buChar char="•"/>
            </a:pPr>
            <a:r>
              <a:rPr lang="en-US" sz="1200" baseline="0" dirty="0" smtClean="0"/>
              <a:t> Replacing Text Box with a Slider control</a:t>
            </a:r>
          </a:p>
          <a:p>
            <a:pPr marL="0" indent="0">
              <a:buFont typeface="Arial" pitchFamily="34" charset="0"/>
              <a:buChar char="•"/>
            </a:pPr>
            <a:r>
              <a:rPr lang="en-US" sz="1200" baseline="0" dirty="0" smtClean="0"/>
              <a:t> Replacing List Box with a Data Grid specifying Column Headers and Column Sorting</a:t>
            </a:r>
          </a:p>
          <a:p>
            <a:pPr marL="0" indent="0">
              <a:buFont typeface="Arial" pitchFamily="34" charset="0"/>
              <a:buChar char="•"/>
            </a:pPr>
            <a:r>
              <a:rPr lang="en-US" sz="1200" baseline="0" dirty="0" smtClean="0"/>
              <a:t> Replacing List Box with a Chart control (Column Chart and Pie Chart)</a:t>
            </a:r>
          </a:p>
          <a:p>
            <a:pPr marL="0" indent="0">
              <a:buFont typeface="Arial" pitchFamily="34" charset="0"/>
              <a:buChar char="•"/>
            </a:pPr>
            <a:r>
              <a:rPr lang="en-US" sz="1200" baseline="0" dirty="0" smtClean="0"/>
              <a:t> Generating Copy From as a Data Grid with automatic column headers</a:t>
            </a:r>
          </a:p>
          <a:p>
            <a:pPr marL="0" indent="0">
              <a:buFont typeface="Arial" pitchFamily="34" charset="0"/>
              <a:buChar cha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Note: These enhancements have all been done without the need for any programming and without making any changes to the EAE and AB Suite application.</a:t>
            </a:r>
          </a:p>
          <a:p>
            <a:pPr marL="0" indent="0">
              <a:buFont typeface="Arial" pitchFamily="34" charset="0"/>
              <a:buNone/>
            </a:pPr>
            <a:endParaRPr lang="en-US" sz="1200"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Font typeface="+mj-lt"/>
              <a:buNone/>
            </a:pPr>
            <a:r>
              <a:rPr lang="en-US" sz="1100" dirty="0" smtClean="0"/>
              <a:t>The demos depicted in the previous slides have been run from a traditional</a:t>
            </a:r>
            <a:r>
              <a:rPr lang="en-US" sz="1100" baseline="0" dirty="0" smtClean="0"/>
              <a:t> </a:t>
            </a:r>
            <a:r>
              <a:rPr lang="en-US" sz="1100" dirty="0" smtClean="0"/>
              <a:t>PC.</a:t>
            </a:r>
            <a:endParaRPr lang="en-US" sz="1100" baseline="0" dirty="0" smtClean="0"/>
          </a:p>
          <a:p>
            <a:pPr marL="0" indent="0">
              <a:buFont typeface="+mj-lt"/>
              <a:buNone/>
            </a:pPr>
            <a:endParaRPr lang="en-US" sz="1100" baseline="0" dirty="0" smtClean="0"/>
          </a:p>
          <a:p>
            <a:pPr marL="0" indent="0">
              <a:buFont typeface="+mj-lt"/>
              <a:buNone/>
            </a:pPr>
            <a:r>
              <a:rPr lang="en-US" sz="1100" baseline="0" dirty="0" smtClean="0"/>
              <a:t>This slide shows what the same interface looks like when it is run from smart devices such as iPad and iPhone. It illustrates how features such as Scaling and Alternate View can help improve the usability of the forms on the smaller devices.</a:t>
            </a:r>
          </a:p>
          <a:p>
            <a:pPr marL="0" indent="0">
              <a:buFont typeface="+mj-lt"/>
              <a:buNone/>
            </a:pPr>
            <a:endParaRPr lang="en-US" sz="1100" baseline="0" dirty="0" smtClean="0"/>
          </a:p>
          <a:p>
            <a:pPr marL="0" indent="0">
              <a:buFont typeface="+mj-lt"/>
              <a:buNone/>
            </a:pPr>
            <a:r>
              <a:rPr lang="en-US" sz="1100" baseline="0" dirty="0" smtClean="0"/>
              <a:t>Starting with the iPad:</a:t>
            </a:r>
          </a:p>
          <a:p>
            <a:pPr marL="0" indent="0">
              <a:buFont typeface="Arial" pitchFamily="34" charset="0"/>
              <a:buChar char="•"/>
            </a:pPr>
            <a:r>
              <a:rPr lang="en-US" sz="1100" baseline="0" dirty="0" smtClean="0"/>
              <a:t> The screen size of a tablet such as the iPad may be adequate to run most of your forms without any major changes.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Since these devices are touch screens, it is important to consider whether the size of the controls are adequate for selecting with the finger.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The CUST ispec on the slide, in the iPad View, shows how the controls have been scaled up using the Scaling options. With the scaling options you can scale the size (height/width) and position of the controls. So with this you can enhance the usability of the forms without making any changes to the forms in EAE or AB Suite.</a:t>
            </a:r>
          </a:p>
          <a:p>
            <a:pPr marL="0" indent="0">
              <a:buFont typeface="+mj-lt"/>
              <a:buNone/>
            </a:pPr>
            <a:endParaRPr lang="en-US" sz="1100" b="1" baseline="0" dirty="0" smtClean="0"/>
          </a:p>
          <a:p>
            <a:pPr marL="0" indent="0">
              <a:buFont typeface="+mj-lt"/>
              <a:buNone/>
            </a:pPr>
            <a:endParaRPr lang="en-US" sz="1100" b="1" baseline="0" dirty="0" smtClean="0"/>
          </a:p>
          <a:p>
            <a:pPr marL="0" indent="0">
              <a:buFont typeface="+mj-lt"/>
              <a:buNone/>
            </a:pPr>
            <a:r>
              <a:rPr lang="en-US" sz="1100" baseline="0" dirty="0" smtClean="0"/>
              <a:t>Following on with the iPhone:</a:t>
            </a:r>
          </a:p>
          <a:p>
            <a:pPr marL="0" indent="0">
              <a:buFont typeface="Arial" pitchFamily="34" charset="0"/>
              <a:buChar char="•"/>
            </a:pPr>
            <a:r>
              <a:rPr lang="en-US" sz="1100" baseline="0" dirty="0" smtClean="0"/>
              <a:t> The screen size of smart phones is much smaller and obviously that presents some usability issues that need to be considered.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A form such as the CUST ispec is clearly too big for smaller screens. There is too much scrolling in all directions. Scrolling should be kept to a minimum and when it cannot be avoided, scrolling up and down is the preferred direction.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One of the major issues we are dealing with here is that controls on the forms created with the EAE and AB Suite painters are painted in fixed positions, which can cause a problem when deploying the forms on devices with smaller screen sizes.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The layout of a form like this needs to be rearranged in order for it to be useful on a small device like the phone.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There are different ways this can be done. One option may be to add a second language in EAE or AB Suite and paint the forms in that language for mobile devices.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Another option is to use the CTC Alternate Views feature, which will automatically create a copy of the generated form. You can then rearrange the layout in a painter such as the Visual Studio HTML painter outside of EAE and AB Suite. This option could be used to avoid the need to make any changes to the forms in EAE or AB Suite. With a regenerate, forms created with the Alternate View option will not be overwritten.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The CUST ispec shown on the slide, in the iPhone View, has been created using the ‘Alternate View’ option.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t>  </a:t>
            </a:r>
            <a:r>
              <a:rPr lang="en-US" sz="1100" kern="1200" baseline="0" dirty="0" smtClean="0">
                <a:solidFill>
                  <a:schemeClr val="tx1"/>
                </a:solidFill>
                <a:latin typeface="+mn-lt"/>
                <a:ea typeface="+mn-ea"/>
                <a:cs typeface="+mn-cs"/>
              </a:rPr>
              <a:t>Th</a:t>
            </a:r>
            <a:r>
              <a:rPr lang="en-US" sz="1100" baseline="0" dirty="0" smtClean="0"/>
              <a:t>e form has then been opened with the Visual Studio HTML painter and the layout has been changed. It is still the same ispec with the same data going back and forth to the host system.</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aseline="0" dirty="0" smtClean="0"/>
              <a:t>When deploying forms on Mobile devices, consider whether the forms are appropriate for these devices. Inquiry screens are more appropriate than data-entry screens.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baseline="0" dirty="0" smtClean="0"/>
              <a:t>These are a few of the benefits of the Smart Client generator.</a:t>
            </a:r>
          </a:p>
          <a:p>
            <a:pPr marL="0" indent="0">
              <a:buFont typeface="+mj-lt"/>
              <a:buNone/>
            </a:pPr>
            <a:endParaRPr lang="en-US" baseline="0" dirty="0" smtClean="0"/>
          </a:p>
          <a:p>
            <a:pPr marL="0" indent="0">
              <a:buFont typeface="Arial" pitchFamily="34" charset="0"/>
              <a:buChar char="•"/>
            </a:pPr>
            <a:r>
              <a:rPr lang="en-US" baseline="0" dirty="0" smtClean="0"/>
              <a:t> With the Smart Client solution you can target any of the modern smart devices listed here.</a:t>
            </a:r>
          </a:p>
          <a:p>
            <a:pPr marL="0" indent="0">
              <a:buFont typeface="Arial" pitchFamily="34" charset="0"/>
              <a:buChar char="•"/>
            </a:pPr>
            <a:r>
              <a:rPr lang="en-US" baseline="0" dirty="0" smtClean="0"/>
              <a:t> It is based on industry standards, such as HTML 5, CSS 3 and JavaScript – and it does not rely on proprietary plug-ins such as Silverlight which makes it very portable across these devices.</a:t>
            </a:r>
          </a:p>
          <a:p>
            <a:pPr marL="0" indent="0">
              <a:buFont typeface="Arial" pitchFamily="34" charset="0"/>
              <a:buChar char="•"/>
            </a:pPr>
            <a:r>
              <a:rPr lang="en-US" baseline="0" dirty="0" smtClean="0"/>
              <a:t> The architecture makes it a very efficient environment, which is important for achieving a good End User satisfaction.</a:t>
            </a:r>
          </a:p>
          <a:p>
            <a:pPr marL="0" indent="0">
              <a:buFont typeface="Arial" pitchFamily="34" charset="0"/>
              <a:buChar char="•"/>
            </a:pPr>
            <a:r>
              <a:rPr lang="en-US" baseline="0" dirty="0" smtClean="0"/>
              <a:t> you can customize just about anything to suit individual local requirements.</a:t>
            </a:r>
          </a:p>
        </p:txBody>
      </p:sp>
      <p:sp>
        <p:nvSpPr>
          <p:cNvPr id="4" name="Slide Number Placeholder 3"/>
          <p:cNvSpPr>
            <a:spLocks noGrp="1"/>
          </p:cNvSpPr>
          <p:nvPr>
            <p:ph type="sldNum" sz="quarter" idx="10"/>
          </p:nvPr>
        </p:nvSpPr>
        <p:spPr/>
        <p:txBody>
          <a:bodyPr/>
          <a:lstStyle/>
          <a:p>
            <a:fld id="{62438026-3293-4773-ADD7-39468E6D1A0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AU" sz="1200" kern="1200" baseline="0" dirty="0" smtClean="0">
                <a:solidFill>
                  <a:schemeClr val="tx1"/>
                </a:solidFill>
                <a:latin typeface="+mn-lt"/>
                <a:ea typeface="+mn-ea"/>
                <a:cs typeface="+mn-cs"/>
              </a:rPr>
              <a:t>These are clients of CTC.</a:t>
            </a:r>
            <a:endParaRPr lang="en-AU" sz="1200" strike="sngStrike" kern="1200" baseline="0" dirty="0" smtClean="0">
              <a:solidFill>
                <a:schemeClr val="tx1"/>
              </a:solidFill>
              <a:latin typeface="+mn-lt"/>
              <a:ea typeface="+mn-ea"/>
              <a:cs typeface="+mn-cs"/>
            </a:endParaRPr>
          </a:p>
          <a:p>
            <a:pPr marL="0" indent="0">
              <a:buFont typeface="+mj-lt"/>
              <a:buNone/>
            </a:pPr>
            <a:endParaRPr lang="en-AU" sz="1200"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AU" dirty="0" smtClean="0">
                <a:solidFill>
                  <a:srgbClr val="002060"/>
                </a:solidFill>
              </a:rPr>
              <a:t>Banco República del Uruguay</a:t>
            </a:r>
            <a:r>
              <a:rPr lang="en-AU" baseline="0" dirty="0" smtClean="0">
                <a:solidFill>
                  <a:srgbClr val="002060"/>
                </a:solidFill>
              </a:rPr>
              <a:t> </a:t>
            </a:r>
            <a:r>
              <a:rPr lang="en-AU" sz="1200" strike="noStrike" kern="1200" baseline="0" dirty="0" smtClean="0">
                <a:solidFill>
                  <a:schemeClr val="tx1"/>
                </a:solidFill>
                <a:latin typeface="+mn-lt"/>
                <a:ea typeface="+mn-ea"/>
                <a:cs typeface="+mn-cs"/>
              </a:rPr>
              <a:t>have been a client of CTC for nearly 4 years. They are running in full production using Silverlight for their entire banking system.</a:t>
            </a:r>
          </a:p>
          <a:p>
            <a:pPr marL="0" indent="0">
              <a:buFont typeface="+mj-lt"/>
              <a:buNone/>
            </a:pPr>
            <a:endParaRPr lang="en-AU" sz="1200" strike="sng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AU" sz="1200" strike="noStrike" kern="1200" baseline="0" dirty="0" smtClean="0">
                <a:solidFill>
                  <a:schemeClr val="tx1"/>
                </a:solidFill>
                <a:latin typeface="+mn-lt"/>
                <a:ea typeface="+mn-ea"/>
                <a:cs typeface="+mn-cs"/>
              </a:rPr>
              <a:t>TIES is an AB Suite site in US and they are using the Smart Client Generator and have been running in production for about 6 month.</a:t>
            </a:r>
          </a:p>
          <a:p>
            <a:pPr marL="0" indent="0">
              <a:buFont typeface="+mj-lt"/>
              <a:buNone/>
            </a:pPr>
            <a:endParaRPr lang="en-AU" sz="1200" strike="sngStrike" kern="1200" baseline="0" dirty="0" smtClean="0">
              <a:solidFill>
                <a:schemeClr val="tx1"/>
              </a:solidFill>
              <a:latin typeface="+mn-lt"/>
              <a:ea typeface="+mn-ea"/>
              <a:cs typeface="+mn-cs"/>
            </a:endParaRPr>
          </a:p>
          <a:p>
            <a:pPr marL="0" indent="0">
              <a:buFont typeface="+mj-lt"/>
              <a:buNone/>
            </a:pPr>
            <a:r>
              <a:rPr lang="en-AU" sz="1200" strike="noStrike" kern="1200" baseline="0" dirty="0" smtClean="0">
                <a:solidFill>
                  <a:schemeClr val="tx1"/>
                </a:solidFill>
                <a:latin typeface="+mn-lt"/>
                <a:ea typeface="+mn-ea"/>
                <a:cs typeface="+mn-cs"/>
              </a:rPr>
              <a:t>United Fire Group is an insurance company in the US. They are using AB Suite and the Smart Client Generator. Not in production yet.</a:t>
            </a:r>
          </a:p>
          <a:p>
            <a:pPr marL="0" indent="0">
              <a:buFont typeface="+mj-lt"/>
              <a:buNone/>
            </a:pPr>
            <a:endParaRPr lang="en-AU" sz="1200" strike="noStrike" kern="1200" baseline="0" dirty="0" smtClean="0">
              <a:solidFill>
                <a:schemeClr val="tx1"/>
              </a:solidFill>
              <a:latin typeface="+mn-lt"/>
              <a:ea typeface="+mn-ea"/>
              <a:cs typeface="+mn-cs"/>
            </a:endParaRPr>
          </a:p>
          <a:p>
            <a:pPr marL="0" indent="0">
              <a:buFont typeface="+mj-lt"/>
              <a:buNone/>
            </a:pPr>
            <a:r>
              <a:rPr lang="en-AU" sz="1200" strike="noStrike" kern="1200" baseline="0" dirty="0" smtClean="0">
                <a:solidFill>
                  <a:schemeClr val="tx1"/>
                </a:solidFill>
                <a:latin typeface="+mn-lt"/>
                <a:ea typeface="+mn-ea"/>
                <a:cs typeface="+mn-cs"/>
              </a:rPr>
              <a:t>Wright &amp; </a:t>
            </a:r>
            <a:r>
              <a:rPr lang="en-AU" sz="1200" strike="noStrike" kern="1200" baseline="0" dirty="0" err="1" smtClean="0">
                <a:solidFill>
                  <a:schemeClr val="tx1"/>
                </a:solidFill>
                <a:latin typeface="+mn-lt"/>
                <a:ea typeface="+mn-ea"/>
                <a:cs typeface="+mn-cs"/>
              </a:rPr>
              <a:t>Filippis</a:t>
            </a:r>
            <a:r>
              <a:rPr lang="en-AU" sz="1200" strike="noStrike" kern="1200" baseline="0" dirty="0" smtClean="0">
                <a:solidFill>
                  <a:schemeClr val="tx1"/>
                </a:solidFill>
                <a:latin typeface="+mn-lt"/>
                <a:ea typeface="+mn-ea"/>
                <a:cs typeface="+mn-cs"/>
              </a:rPr>
              <a:t> is a US Medical Supply Company. They started in 2011 and are using Silverlight. They went from Proof-Of-Concept to production in the space of 4 weeks. They evaluated the CTC Silverlight solution over 2 weeks and decided to  go ahead. Two week later, they were in production with their Diabetics reordering system, which goes directly out to the public on the internet.</a:t>
            </a:r>
          </a:p>
          <a:p>
            <a:pPr marL="0" indent="0">
              <a:buFont typeface="+mj-lt"/>
              <a:buNone/>
            </a:pPr>
            <a:endParaRPr lang="en-AU" sz="1200" strike="noStrike" kern="1200" baseline="0" dirty="0" smtClean="0">
              <a:solidFill>
                <a:schemeClr val="tx1"/>
              </a:solidFill>
              <a:latin typeface="+mn-lt"/>
              <a:ea typeface="+mn-ea"/>
              <a:cs typeface="+mn-cs"/>
            </a:endParaRPr>
          </a:p>
          <a:p>
            <a:pPr marL="0" indent="0">
              <a:buFont typeface="+mj-lt"/>
              <a:buNone/>
            </a:pPr>
            <a:r>
              <a:rPr lang="en-AU" sz="1200" strike="noStrike" kern="1200" baseline="0" dirty="0" smtClean="0">
                <a:solidFill>
                  <a:schemeClr val="tx1"/>
                </a:solidFill>
                <a:latin typeface="+mn-lt"/>
                <a:ea typeface="+mn-ea"/>
                <a:cs typeface="+mn-cs"/>
              </a:rPr>
              <a:t>George McGowan Computer Associates is a US consultancy company, providing services to many EAE and AB Suite clients in the US. They are working with the CTC Generators.</a:t>
            </a:r>
          </a:p>
          <a:p>
            <a:pPr marL="0" indent="0">
              <a:buFont typeface="+mj-lt"/>
              <a:buNone/>
            </a:pPr>
            <a:endParaRPr lang="en-AU" sz="1200"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438026-3293-4773-ADD7-39468E6D1A0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The Smart Client generator provides a great environment that is well suited for business applications like EAE and AB Suite.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Refer to the CTC Web Site for more information and details about all the features of all the generators.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To try any of the generators, there are free evaluation versions available on the web site. Remote assistance can be provided, free of charge, during your evaluation or a Proof-Of-Concept project.</a:t>
            </a:r>
          </a:p>
          <a:p>
            <a:pPr marL="0" indent="0">
              <a:buFont typeface="+mj-lt"/>
              <a:buNone/>
            </a:pPr>
            <a:endParaRPr lang="en-US" baseline="0" dirty="0" smtClean="0"/>
          </a:p>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baseline="0" dirty="0" smtClean="0"/>
              <a:t> </a:t>
            </a:r>
          </a:p>
        </p:txBody>
      </p:sp>
      <p:sp>
        <p:nvSpPr>
          <p:cNvPr id="4" name="Slide Number Placeholder 3"/>
          <p:cNvSpPr>
            <a:spLocks noGrp="1"/>
          </p:cNvSpPr>
          <p:nvPr>
            <p:ph type="sldNum" sz="quarter" idx="10"/>
          </p:nvPr>
        </p:nvSpPr>
        <p:spPr/>
        <p:txBody>
          <a:bodyPr/>
          <a:lstStyle/>
          <a:p>
            <a:fld id="{62438026-3293-4773-ADD7-39468E6D1A0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aseline="0" dirty="0" smtClean="0"/>
              <a:t> </a:t>
            </a:r>
          </a:p>
        </p:txBody>
      </p:sp>
      <p:sp>
        <p:nvSpPr>
          <p:cNvPr id="4" name="Slide Number Placeholder 3"/>
          <p:cNvSpPr>
            <a:spLocks noGrp="1"/>
          </p:cNvSpPr>
          <p:nvPr>
            <p:ph type="sldNum" sz="quarter" idx="10"/>
          </p:nvPr>
        </p:nvSpPr>
        <p:spPr/>
        <p:txBody>
          <a:bodyPr/>
          <a:lstStyle/>
          <a:p>
            <a:fld id="{62438026-3293-4773-ADD7-39468E6D1A0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p>
        </p:txBody>
      </p:sp>
      <p:sp>
        <p:nvSpPr>
          <p:cNvPr id="4" name="Slide Number Placeholder 3"/>
          <p:cNvSpPr>
            <a:spLocks noGrp="1"/>
          </p:cNvSpPr>
          <p:nvPr>
            <p:ph type="sldNum" sz="quarter" idx="10"/>
          </p:nvPr>
        </p:nvSpPr>
        <p:spPr/>
        <p:txBody>
          <a:bodyPr/>
          <a:lstStyle/>
          <a:p>
            <a:fld id="{62438026-3293-4773-ADD7-39468E6D1A0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000" dirty="0" smtClean="0"/>
              <a:t>There are a large number of different Smart Devices available from different manufacturers. You have the traditional PCs– Desktops and Laptops, the smaller mobile tablets</a:t>
            </a:r>
            <a:r>
              <a:rPr lang="en-AU" sz="1000" baseline="0" dirty="0" smtClean="0"/>
              <a:t> and the mobile smart phones.</a:t>
            </a:r>
            <a:endParaRPr lang="en-AU" sz="1000" dirty="0" smtClean="0"/>
          </a:p>
          <a:p>
            <a:endParaRPr lang="en-AU" sz="1000" dirty="0" smtClean="0"/>
          </a:p>
          <a:p>
            <a:r>
              <a:rPr lang="en-AU" sz="1000" b="1" dirty="0" smtClean="0"/>
              <a:t>CLICK</a:t>
            </a:r>
          </a:p>
          <a:p>
            <a:r>
              <a:rPr lang="en-AU" sz="1000" dirty="0" smtClean="0"/>
              <a:t>They use different operating systems. The dominating ones are Macintosh</a:t>
            </a:r>
            <a:r>
              <a:rPr lang="en-AU" sz="1000" baseline="0" dirty="0" smtClean="0"/>
              <a:t> OS, Apples iOS for iPads and iPhones, Googles Android for tablets and phones, and Microsoft Windows for PCs, Tablets and Phones.</a:t>
            </a:r>
          </a:p>
          <a:p>
            <a:endParaRPr lang="en-AU" sz="1000" baseline="0" dirty="0" smtClean="0"/>
          </a:p>
          <a:p>
            <a:r>
              <a:rPr lang="en-AU" sz="1000" b="1" baseline="0" dirty="0" smtClean="0"/>
              <a:t>CLICK</a:t>
            </a:r>
          </a:p>
          <a:p>
            <a:r>
              <a:rPr lang="en-AU" sz="1000" baseline="0" dirty="0" smtClean="0"/>
              <a:t>In addition to that, they use different browsers. The four dominating ones are Safari by Apple, Internet Explorer by Microsoft, Chrome by Google and the open-source Firefox.</a:t>
            </a:r>
            <a:endParaRPr lang="en-AU" sz="1000" dirty="0" smtClean="0"/>
          </a:p>
          <a:p>
            <a:endParaRPr lang="en-AU" sz="1000" dirty="0" smtClean="0"/>
          </a:p>
          <a:p>
            <a:r>
              <a:rPr lang="en-AU" sz="1000" dirty="0" smtClean="0"/>
              <a:t>This variety of Operating</a:t>
            </a:r>
            <a:r>
              <a:rPr lang="en-AU" sz="1000" baseline="0" dirty="0" smtClean="0"/>
              <a:t> Systems</a:t>
            </a:r>
            <a:r>
              <a:rPr lang="en-AU" sz="1000" dirty="0" smtClean="0"/>
              <a:t> and Browser technologies provides a bit of a challenge when wanting to take</a:t>
            </a:r>
            <a:r>
              <a:rPr lang="en-AU" sz="1000" baseline="0" dirty="0" smtClean="0"/>
              <a:t> advantage of these devices for accessing your EAE and AB Suite applications.</a:t>
            </a:r>
            <a:r>
              <a:rPr lang="en-AU" sz="1000" dirty="0" smtClean="0"/>
              <a:t> </a:t>
            </a:r>
          </a:p>
          <a:p>
            <a:endParaRPr lang="en-AU" sz="1000" dirty="0" smtClean="0"/>
          </a:p>
          <a:p>
            <a:r>
              <a:rPr lang="en-AU" sz="1000" b="1" dirty="0" smtClean="0"/>
              <a:t>CLICK</a:t>
            </a:r>
          </a:p>
          <a:p>
            <a:r>
              <a:rPr lang="en-AU" sz="1000" dirty="0" smtClean="0"/>
              <a:t>But luckily</a:t>
            </a:r>
            <a:r>
              <a:rPr lang="en-AU" sz="1000" baseline="0" dirty="0" smtClean="0"/>
              <a:t> they all have one thing in common and that is, they all support HTML 5 with CSS 3 and JavaScript.</a:t>
            </a:r>
          </a:p>
          <a:p>
            <a:endParaRPr lang="en-AU" sz="1000" dirty="0" smtClean="0"/>
          </a:p>
          <a:p>
            <a:r>
              <a:rPr lang="en-AU" sz="1000" b="1" dirty="0" smtClean="0"/>
              <a:t>CLICK</a:t>
            </a:r>
          </a:p>
          <a:p>
            <a:r>
              <a:rPr lang="en-AU" sz="1000" dirty="0" smtClean="0"/>
              <a:t>And that is exactly what the Smart Client Generator is targeting. The user interface application generated by the Smart Client Generator is purely based on HTML 5 and JavaScript.</a:t>
            </a:r>
            <a:r>
              <a:rPr lang="en-AU" sz="1000" baseline="0" dirty="0" smtClean="0"/>
              <a:t> Nothing else. So it doesn’t require any proprietary plug-ins like Silverlight. The User Interface created by the Smart Client generator will run on any of these modern smart devices. So with one solution, you can target all of these devices.</a:t>
            </a:r>
            <a:endParaRPr lang="en-AU" sz="1000" dirty="0" smtClean="0"/>
          </a:p>
          <a:p>
            <a:endParaRPr lang="en-AU" sz="1000" dirty="0" smtClean="0"/>
          </a:p>
          <a:p>
            <a:r>
              <a:rPr lang="en-AU" sz="1000" b="1" dirty="0" smtClean="0"/>
              <a:t>CLICK</a:t>
            </a:r>
          </a:p>
          <a:p>
            <a:r>
              <a:rPr lang="en-AU" sz="1000" dirty="0" smtClean="0"/>
              <a:t>Although</a:t>
            </a:r>
            <a:r>
              <a:rPr lang="en-AU" sz="1000" baseline="0" dirty="0" smtClean="0"/>
              <a:t> the browsers all support HTML 5, there are a few incompatibilities between the browsers. To help combat these differences, the Smart Client Generator takes advantage of the o</a:t>
            </a:r>
            <a:r>
              <a:rPr lang="en-AU" sz="1000" dirty="0" smtClean="0"/>
              <a:t>pen-source jQuery JavaScript library. jQuery is the most widely used framework for achieving cross browser compatibility.</a:t>
            </a:r>
            <a:endParaRPr lang="en-AU" sz="1000"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sz="1000" baseline="0" dirty="0" smtClean="0"/>
              <a:t>This is the familiar Generate Environment.</a:t>
            </a:r>
          </a:p>
          <a:p>
            <a:pPr marL="0" indent="0">
              <a:buFont typeface="+mj-lt"/>
              <a:buNone/>
            </a:pPr>
            <a:endParaRPr lang="en-US" sz="1000" baseline="0" dirty="0" smtClean="0"/>
          </a:p>
          <a:p>
            <a:r>
              <a:rPr lang="en-AU" sz="1000" b="1" dirty="0" smtClean="0"/>
              <a:t>CLICK</a:t>
            </a:r>
          </a:p>
          <a:p>
            <a:endParaRPr lang="en-AU" sz="1000" b="1" dirty="0" smtClean="0"/>
          </a:p>
          <a:p>
            <a:pPr marL="0" indent="0">
              <a:buFont typeface="+mj-lt"/>
              <a:buNone/>
            </a:pPr>
            <a:r>
              <a:rPr lang="en-US" sz="1000" baseline="0" dirty="0" smtClean="0"/>
              <a:t>The Smart Client generator is just another plug-in generator to the CE Environment, and as such, you run the Smart Client generator in exactly the same way as you run all other Component Enabler Generators.</a:t>
            </a:r>
          </a:p>
          <a:p>
            <a:pPr marL="0" indent="0">
              <a:buFont typeface="+mj-lt"/>
              <a:buNone/>
            </a:pPr>
            <a:endParaRPr lang="en-US" sz="1000" baseline="0" dirty="0" smtClean="0"/>
          </a:p>
          <a:p>
            <a:pPr marL="0" indent="0">
              <a:buFont typeface="+mj-lt"/>
              <a:buNone/>
            </a:pPr>
            <a:r>
              <a:rPr lang="en-US" sz="1000" baseline="0" dirty="0" smtClean="0"/>
              <a:t>The CTC Generators use the CTC Configurator. It provides a graphical interface allowing you to configure the behavior of the generators, which gives you control over what is generated.</a:t>
            </a:r>
          </a:p>
          <a:p>
            <a:pPr marL="0" indent="0">
              <a:buFont typeface="+mj-lt"/>
              <a:buNone/>
            </a:pPr>
            <a:endParaRPr lang="en-US" sz="1000" baseline="0" dirty="0" smtClean="0"/>
          </a:p>
          <a:p>
            <a:pPr marL="0" indent="0">
              <a:buFont typeface="+mj-lt"/>
              <a:buNone/>
            </a:pPr>
            <a:r>
              <a:rPr lang="en-US" sz="1000" baseline="0" dirty="0" smtClean="0"/>
              <a:t>With EAE and AB Suite, you paint a general look and feel of the forms, not for any specific User Interface. With the CTC Configurator, you then specialize the forms for a specific User Interface Environment, such as Smart Client, Silverlight, WPF or ASP.NET. For example, with the CTC Configurator, you add in Date Pickers, Data Grids and other features that are specific to the User Interface you are targeting.</a:t>
            </a:r>
          </a:p>
        </p:txBody>
      </p:sp>
      <p:sp>
        <p:nvSpPr>
          <p:cNvPr id="4" name="Slide Number Placeholder 3"/>
          <p:cNvSpPr>
            <a:spLocks noGrp="1"/>
          </p:cNvSpPr>
          <p:nvPr>
            <p:ph type="sldNum" sz="quarter" idx="10"/>
          </p:nvPr>
        </p:nvSpPr>
        <p:spPr/>
        <p:txBody>
          <a:bodyPr/>
          <a:lstStyle/>
          <a:p>
            <a:fld id="{62438026-3293-4773-ADD7-39468E6D1A0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indent="0">
              <a:buFont typeface="+mj-lt"/>
              <a:buNone/>
            </a:pPr>
            <a:r>
              <a:rPr lang="en-US" b="0" baseline="0" dirty="0" smtClean="0"/>
              <a:t>The runtime environment is a traditional three tier architecture.</a:t>
            </a:r>
          </a:p>
          <a:p>
            <a:pPr marL="0" indent="0">
              <a:buFont typeface="Arial" pitchFamily="34" charset="0"/>
              <a:buChar char="•"/>
            </a:pPr>
            <a:r>
              <a:rPr lang="en-US" b="0" baseline="0" dirty="0" smtClean="0"/>
              <a:t> On the client side, we have the different types of Smart Devices – PCs and MACs, Tablets and Mobile Phones – each running their preferred browser and OS.</a:t>
            </a:r>
          </a:p>
          <a:p>
            <a:pPr marL="0" indent="0">
              <a:buFont typeface="Arial" pitchFamily="34" charset="0"/>
              <a:buChar char="•"/>
            </a:pPr>
            <a:r>
              <a:rPr lang="en-US" b="0" baseline="0" dirty="0" smtClean="0"/>
              <a:t> On the middle tier, there is the Web Server with IIS. This is where you deploy the generated Smart Client Application to. On the web server, we have the Unisys Component Enabler that handles all the communication with the Host EAE or AB Suite systems.</a:t>
            </a:r>
          </a:p>
          <a:p>
            <a:pPr marL="0" indent="0">
              <a:buFont typeface="Arial" pitchFamily="34" charset="0"/>
              <a:buChar char="•"/>
            </a:pPr>
            <a:r>
              <a:rPr lang="en-US" b="0" baseline="0" dirty="0" smtClean="0"/>
              <a:t> and finally we have the host system, which can be any computer on which you currently run your systems.</a:t>
            </a:r>
          </a:p>
          <a:p>
            <a:pPr marL="0" indent="0">
              <a:buFont typeface="Arial" pitchFamily="34" charset="0"/>
              <a:buNone/>
            </a:pPr>
            <a:endParaRPr lang="en-US" b="0" baseline="0" dirty="0" smtClean="0"/>
          </a:p>
          <a:p>
            <a:pPr marL="0" indent="0">
              <a:buFont typeface="Arial" pitchFamily="34" charset="0"/>
              <a:buNone/>
            </a:pPr>
            <a:r>
              <a:rPr lang="en-US" b="1" baseline="0" dirty="0" smtClean="0"/>
              <a:t>CLICK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This gives a little more detailed look at some of the components involved.</a:t>
            </a:r>
          </a:p>
          <a:p>
            <a:pPr marL="0" indent="0">
              <a:buFont typeface="Arial" pitchFamily="34" charset="0"/>
              <a:buNone/>
            </a:pPr>
            <a:endParaRPr lang="en-US" b="1" baseline="0" dirty="0" smtClean="0"/>
          </a:p>
          <a:p>
            <a:pPr marL="0" indent="0">
              <a:buFont typeface="Arial" pitchFamily="34" charset="0"/>
              <a:buNone/>
            </a:pPr>
            <a:r>
              <a:rPr lang="en-US" b="0" baseline="0" dirty="0" smtClean="0"/>
              <a:t>This architecture reflects how modern rich web sites based on HTML 5 are architected.</a:t>
            </a:r>
          </a:p>
          <a:p>
            <a:pPr marL="0" indent="0">
              <a:buFont typeface="Arial" pitchFamily="34" charset="0"/>
              <a:buNone/>
            </a:pPr>
            <a:endParaRPr lang="en-US" b="0" baseline="0" dirty="0" smtClean="0"/>
          </a:p>
          <a:p>
            <a:pPr marL="0" indent="0">
              <a:buFont typeface="Arial" pitchFamily="34" charset="0"/>
              <a:buNone/>
            </a:pPr>
            <a:r>
              <a:rPr lang="en-US" b="0" baseline="0" dirty="0" smtClean="0"/>
              <a:t>One of the first things that happens when a user for the very first time enters the URL to the application on the web site, is the Main UI Application is downloaded together with the Smart Client View Controller. This is a JavaScript module that, on the client side, manages everything to do with the forms/views, such as automatic downloading, displaying, handling of various events and other things such as data-binding for getting data in and out of the forms. This also ensures the session with the Web Server never times out. </a:t>
            </a:r>
          </a:p>
          <a:p>
            <a:pPr marL="0" indent="0">
              <a:buFont typeface="Arial" pitchFamily="34" charset="0"/>
              <a:buNone/>
            </a:pPr>
            <a:endParaRPr lang="en-US" b="0" baseline="0" dirty="0" smtClean="0"/>
          </a:p>
          <a:p>
            <a:pPr marL="0" indent="0">
              <a:buFont typeface="Arial" pitchFamily="34" charset="0"/>
              <a:buNone/>
            </a:pPr>
            <a:r>
              <a:rPr lang="en-US" b="0" baseline="0" dirty="0" smtClean="0"/>
              <a:t>This also includes a CE Proxy module, that implements the necessary functions required to communicate with Component Enabler on the Web Server.</a:t>
            </a:r>
          </a:p>
          <a:p>
            <a:pPr marL="0" indent="0">
              <a:buFont typeface="Arial" pitchFamily="34" charset="0"/>
              <a:buNone/>
            </a:pPr>
            <a:endParaRPr lang="en-US" b="0" baseline="0" dirty="0" smtClean="0"/>
          </a:p>
          <a:p>
            <a:pPr marL="0" indent="0">
              <a:buFont typeface="Arial" pitchFamily="34" charset="0"/>
              <a:buNone/>
            </a:pPr>
            <a:r>
              <a:rPr lang="en-US" b="0" baseline="0" dirty="0" smtClean="0"/>
              <a:t>On the Web Server, there is a Smart Client Services module that implements the services that are necessary for the Proxy module to communicate with Component Enabler and the host system.</a:t>
            </a:r>
          </a:p>
        </p:txBody>
      </p:sp>
      <p:sp>
        <p:nvSpPr>
          <p:cNvPr id="4" name="Slide Number Placeholder 3"/>
          <p:cNvSpPr>
            <a:spLocks noGrp="1"/>
          </p:cNvSpPr>
          <p:nvPr>
            <p:ph type="sldNum" sz="quarter" idx="10"/>
          </p:nvPr>
        </p:nvSpPr>
        <p:spPr/>
        <p:txBody>
          <a:bodyPr/>
          <a:lstStyle/>
          <a:p>
            <a:fld id="{62438026-3293-4773-ADD7-39468E6D1A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mj-lt"/>
              <a:buNone/>
            </a:pPr>
            <a:r>
              <a:rPr lang="en-US" dirty="0" smtClean="0"/>
              <a:t>The Smart Client Environment is a very efficient environment:</a:t>
            </a:r>
          </a:p>
          <a:p>
            <a:pPr marL="0" indent="0">
              <a:buFont typeface="Arial" pitchFamily="34" charset="0"/>
              <a:buChar char="•"/>
            </a:pPr>
            <a:r>
              <a:rPr lang="en-US" dirty="0" smtClean="0"/>
              <a:t> Forms are distributed automatically to the</a:t>
            </a:r>
            <a:r>
              <a:rPr lang="en-US" baseline="0" dirty="0" smtClean="0"/>
              <a:t> client </a:t>
            </a:r>
            <a:r>
              <a:rPr lang="en-US" dirty="0" smtClean="0"/>
              <a:t>and cached</a:t>
            </a:r>
            <a:r>
              <a:rPr lang="en-US" baseline="0" dirty="0" smtClean="0"/>
              <a:t> locally on the client. So, on any subsequent use of a form, it is loaded directly from the local storage.</a:t>
            </a:r>
          </a:p>
          <a:p>
            <a:pPr marL="0" indent="0">
              <a:buFont typeface="Arial" pitchFamily="34" charset="0"/>
              <a:buChar char="•"/>
            </a:pPr>
            <a:r>
              <a:rPr lang="en-US" baseline="0" dirty="0" smtClean="0"/>
              <a:t> Forms are processed locally on the client and only data is exchanged with the web server. A form is rendered once only when it is opened and on every subsequent transaction, the controls on the form are updated directly with data from the transaction.</a:t>
            </a:r>
          </a:p>
          <a:p>
            <a:pPr marL="0" indent="0">
              <a:buFont typeface="Arial" pitchFamily="34" charset="0"/>
              <a:buChar char="•"/>
            </a:pPr>
            <a:r>
              <a:rPr lang="en-US" baseline="0" dirty="0" smtClean="0"/>
              <a:t> Behind the scenes it uses AJAX for communicating with the web server, which makes it very efficient.</a:t>
            </a:r>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baseline="0" dirty="0" smtClean="0"/>
              <a:t>Compared with ASP.NET, a Smart Client application uses much less resources on the web server. ASP.NET </a:t>
            </a:r>
            <a:r>
              <a:rPr lang="en-US" baseline="0" dirty="0" smtClean="0"/>
              <a:t>is a very resource hungry environment because it processes and re-creates the forms on the server on every request and this easily leads to the web server becoming a bottle neck.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As a comparison, shown here is the size of a transaction of the CUST ispec from the Sample system. We can see that the size of the request being sent into the server is about 30% smaller for the Smart Client. The size of the reply message coming back from the server is about 85% smaller for Smart Client. That’s because the Smart Client application sends only the actual data back, not the entire form. So that is a significant difference and this is one of the reasons the users will experience a much better response time with the Smart Client. </a:t>
            </a:r>
            <a:endParaRPr lang="en-US" dirty="0" smtClean="0"/>
          </a:p>
          <a:p>
            <a:pPr marL="0" indent="0">
              <a:buFont typeface="+mj-lt"/>
              <a:buNone/>
            </a:pPr>
            <a:endParaRPr lang="en-US" dirty="0" smtClean="0"/>
          </a:p>
          <a:p>
            <a:pPr marL="0" indent="0">
              <a:buFont typeface="+mj-lt"/>
              <a:buNone/>
            </a:pPr>
            <a:r>
              <a:rPr lang="en-US" baseline="0" dirty="0" smtClean="0"/>
              <a:t>Processing the forms locally on the client, as the Smart Client does, leads to a better End User experience. They get a desktop like experience with immediate feedback to user actions and a great performance.</a:t>
            </a:r>
          </a:p>
        </p:txBody>
      </p:sp>
      <p:sp>
        <p:nvSpPr>
          <p:cNvPr id="4" name="Slide Number Placeholder 3"/>
          <p:cNvSpPr>
            <a:spLocks noGrp="1"/>
          </p:cNvSpPr>
          <p:nvPr>
            <p:ph type="sldNum" sz="quarter" idx="10"/>
          </p:nvPr>
        </p:nvSpPr>
        <p:spPr/>
        <p:txBody>
          <a:bodyPr/>
          <a:lstStyle/>
          <a:p>
            <a:fld id="{62438026-3293-4773-ADD7-39468E6D1A0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a:t>
            </a:r>
            <a:endParaRPr lang="en-AU" dirty="0"/>
          </a:p>
        </p:txBody>
      </p:sp>
      <p:sp>
        <p:nvSpPr>
          <p:cNvPr id="4" name="Slide Number Placeholder 3"/>
          <p:cNvSpPr>
            <a:spLocks noGrp="1"/>
          </p:cNvSpPr>
          <p:nvPr>
            <p:ph type="sldNum" sz="quarter" idx="10"/>
          </p:nvPr>
        </p:nvSpPr>
        <p:spPr/>
        <p:txBody>
          <a:bodyPr/>
          <a:lstStyle/>
          <a:p>
            <a:fld id="{62438026-3293-4773-ADD7-39468E6D1A0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baseline="0" dirty="0" smtClean="0"/>
              <a:t>This demo shows an example of a typical Smart Client User Interface Application on a PC.</a:t>
            </a:r>
          </a:p>
          <a:p>
            <a:pPr marL="0" indent="0">
              <a:buFont typeface="+mj-lt"/>
              <a:buNone/>
            </a:pPr>
            <a:endParaRPr lang="en-US" baseline="0" dirty="0" smtClean="0"/>
          </a:p>
          <a:p>
            <a:pPr marL="0" indent="0">
              <a:buFont typeface="Arial" pitchFamily="34" charset="0"/>
              <a:buChar char="•"/>
            </a:pPr>
            <a:r>
              <a:rPr lang="en-US" baseline="0" dirty="0" smtClean="0"/>
              <a:t> This is a typical interface. It can be customized to suit local requirements.</a:t>
            </a:r>
          </a:p>
          <a:p>
            <a:pPr marL="0" indent="0">
              <a:buFont typeface="Arial" pitchFamily="34" charset="0"/>
              <a:buChar char="•"/>
            </a:pPr>
            <a:r>
              <a:rPr lang="en-US" baseline="0" dirty="0" smtClean="0"/>
              <a:t> At the top is a banner.</a:t>
            </a:r>
          </a:p>
          <a:p>
            <a:pPr marL="0" indent="0">
              <a:buFont typeface="Arial" pitchFamily="34" charset="0"/>
              <a:buChar char="•"/>
            </a:pPr>
            <a:r>
              <a:rPr lang="en-US" baseline="0" dirty="0" smtClean="0"/>
              <a:t> Then a menu bar with a number of default functions. All of these are part of the default application that is delivered with the generator. That makes it easy to pick and choose what is to be included in your application.</a:t>
            </a:r>
          </a:p>
          <a:p>
            <a:pPr marL="0" indent="0">
              <a:buFont typeface="Arial" pitchFamily="34" charset="0"/>
              <a:buChar char="•"/>
            </a:pPr>
            <a:r>
              <a:rPr lang="en-US" baseline="0" dirty="0" smtClean="0"/>
              <a:t> In the left hand panel, there is a typical list of transactions available to the user. This is created dynamically based on the ispecs that have been included in the bundle.</a:t>
            </a:r>
          </a:p>
          <a:p>
            <a:pPr marL="0" indent="0">
              <a:buFont typeface="Arial" pitchFamily="34" charset="0"/>
              <a:buChar char="•"/>
            </a:pPr>
            <a:r>
              <a:rPr lang="en-US" baseline="0" dirty="0" smtClean="0"/>
              <a:t> This slide shows the CUST ispec with the Date Picker, a Data Grid, rounded controls and rollover effect on buttons and textboxes.</a:t>
            </a:r>
          </a:p>
          <a:p>
            <a:pPr marL="0" indent="0">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The following slides will show how some of this is done.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2438026-3293-4773-ADD7-39468E6D1A0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Ref idx="1001">
        <a:schemeClr val="bg1"/>
      </p:bgRef>
    </p:bg>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1"/>
          </p:nvPr>
        </p:nvSpPr>
        <p:spPr/>
        <p:txBody>
          <a:bodyPr/>
          <a:lstStyle/>
          <a:p>
            <a:fld id="{F3A0A0BA-DD78-4A37-8551-C21259D5916B}" type="slidenum">
              <a:rPr lang="en-US" smtClean="0"/>
              <a:pPr/>
              <a:t>‹#›</a:t>
            </a:fld>
            <a:endParaRPr lang="en-US" dirty="0"/>
          </a:p>
        </p:txBody>
      </p:sp>
      <p:sp>
        <p:nvSpPr>
          <p:cNvPr id="11"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cs typeface="Arial" charset="0"/>
              </a:rPr>
              <a:t>©</a:t>
            </a:r>
            <a:r>
              <a:rPr lang="en-US" sz="1100" dirty="0" smtClean="0">
                <a:solidFill>
                  <a:schemeClr val="tx1"/>
                </a:solidFill>
              </a:rPr>
              <a:t> 2013</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CTC     www.ClientTools.com.au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3A0A0BA-DD78-4A37-8551-C21259D5916B}"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3A0A0BA-DD78-4A37-8551-C21259D591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3A0A0BA-DD78-4A37-8551-C21259D5916B}"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F3A0A0BA-DD78-4A37-8551-C21259D5916B}" type="slidenum">
              <a:rPr lang="en-US" smtClean="0"/>
              <a:pPr/>
              <a:t>‹#›</a:t>
            </a:fld>
            <a:endParaRPr lang="en-US" dirty="0"/>
          </a:p>
        </p:txBody>
      </p:sp>
      <p:sp>
        <p:nvSpPr>
          <p:cNvPr id="5"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cs typeface="Arial" charset="0"/>
              </a:rPr>
              <a:t>©</a:t>
            </a:r>
            <a:r>
              <a:rPr lang="en-US" sz="1100" dirty="0" smtClean="0">
                <a:solidFill>
                  <a:schemeClr val="tx1"/>
                </a:solidFill>
              </a:rPr>
              <a:t> 2013</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CTC     www.ClientTools.com.au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2" name="Footer Placeholder 9"/>
          <p:cNvSpPr txBox="1">
            <a:spLocks/>
          </p:cNvSpPr>
          <p:nvPr userDrawn="1"/>
        </p:nvSpPr>
        <p:spPr>
          <a:xfrm>
            <a:off x="383746" y="6649782"/>
            <a:ext cx="2800129" cy="27432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lumMod val="75000"/>
                  </a:schemeClr>
                </a:solidFill>
                <a:cs typeface="Arial" charset="0"/>
              </a:rPr>
              <a:t>©</a:t>
            </a:r>
            <a:r>
              <a:rPr lang="en-US" sz="1100" dirty="0" smtClean="0">
                <a:solidFill>
                  <a:schemeClr val="tx1">
                    <a:lumMod val="75000"/>
                  </a:schemeClr>
                </a:solidFill>
              </a:rPr>
              <a:t> 2013</a:t>
            </a:r>
            <a:r>
              <a:rPr kumimoji="0" lang="en-US" sz="1100" b="0" i="0" u="none" strike="noStrike" kern="1200" cap="none" spc="0" normalizeH="0" baseline="0" noProof="0" dirty="0" smtClean="0">
                <a:ln>
                  <a:noFill/>
                </a:ln>
                <a:solidFill>
                  <a:schemeClr val="tx1">
                    <a:lumMod val="75000"/>
                  </a:schemeClr>
                </a:solidFill>
                <a:effectLst/>
                <a:uLnTx/>
                <a:uFillTx/>
                <a:latin typeface="+mn-lt"/>
                <a:ea typeface="+mn-ea"/>
                <a:cs typeface="+mn-cs"/>
              </a:rPr>
              <a:t> </a:t>
            </a:r>
            <a:r>
              <a:rPr kumimoji="0" lang="en-US" sz="1100" b="0" i="0" u="none" strike="noStrike" kern="1200" cap="none" spc="0" normalizeH="0" baseline="0" noProof="0" dirty="0" smtClean="0">
                <a:ln>
                  <a:noFill/>
                </a:ln>
                <a:solidFill>
                  <a:schemeClr val="bg2">
                    <a:tint val="60000"/>
                    <a:satMod val="155000"/>
                  </a:schemeClr>
                </a:solidFill>
                <a:effectLst/>
                <a:uLnTx/>
                <a:uFillTx/>
                <a:latin typeface="+mn-lt"/>
                <a:ea typeface="+mn-ea"/>
                <a:cs typeface="+mn-cs"/>
              </a:rPr>
              <a:t>CTC     www.ClientTools.com.au </a:t>
            </a:r>
            <a:endParaRPr kumimoji="0" lang="en-US" sz="1100" b="0" i="0" u="none" strike="noStrike" kern="1200" cap="none" spc="0" normalizeH="0" baseline="0" noProof="0" dirty="0">
              <a:ln>
                <a:noFill/>
              </a:ln>
              <a:solidFill>
                <a:schemeClr val="bg2">
                  <a:tint val="60000"/>
                  <a:satMod val="155000"/>
                </a:schemeClr>
              </a:solidFill>
              <a:effectLst/>
              <a:uLnTx/>
              <a:uFillTx/>
              <a:latin typeface="+mn-lt"/>
              <a:ea typeface="+mn-ea"/>
              <a:cs typeface="+mn-cs"/>
            </a:endParaRPr>
          </a:p>
        </p:txBody>
      </p:sp>
      <p:pic>
        <p:nvPicPr>
          <p:cNvPr id="13" name="Picture 64" descr="Picture5"/>
          <p:cNvPicPr>
            <a:picLocks noChangeAspect="1" noChangeArrowheads="1"/>
          </p:cNvPicPr>
          <p:nvPr userDrawn="1"/>
        </p:nvPicPr>
        <p:blipFill>
          <a:blip r:embed="rId2" cstate="print"/>
          <a:srcRect/>
          <a:stretch>
            <a:fillRect/>
          </a:stretch>
        </p:blipFill>
        <p:spPr bwMode="auto">
          <a:xfrm>
            <a:off x="208849" y="6710362"/>
            <a:ext cx="144463" cy="1476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A0A0BA-DD78-4A37-8551-C21259D5916B}"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1"/>
                </a:solidFill>
                <a:effectLst/>
              </a:defRPr>
            </a:lvl1pPr>
            <a:extLst/>
          </a:lstStyle>
          <a:p>
            <a:fld id="{F3A0A0BA-DD78-4A37-8551-C21259D5916B}"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gif"/><Relationship Id="rId7" Type="http://schemas.openxmlformats.org/officeDocument/2006/relationships/image" Target="../media/image55.gif"/><Relationship Id="rId12" Type="http://schemas.openxmlformats.org/officeDocument/2006/relationships/image" Target="../media/image60.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gif"/><Relationship Id="rId11" Type="http://schemas.openxmlformats.org/officeDocument/2006/relationships/image" Target="../media/image59.gif"/><Relationship Id="rId5" Type="http://schemas.openxmlformats.org/officeDocument/2006/relationships/image" Target="../media/image53.gif"/><Relationship Id="rId10" Type="http://schemas.openxmlformats.org/officeDocument/2006/relationships/image" Target="../media/image58.gif"/><Relationship Id="rId4" Type="http://schemas.openxmlformats.org/officeDocument/2006/relationships/image" Target="../media/image52.gif"/><Relationship Id="rId9" Type="http://schemas.openxmlformats.org/officeDocument/2006/relationships/image" Target="../media/image57.gif"/></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gif"/><Relationship Id="rId7"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52.gif"/><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53.gif"/></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3.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gif"/><Relationship Id="rId5" Type="http://schemas.openxmlformats.org/officeDocument/2006/relationships/image" Target="../media/image5.png"/><Relationship Id="rId10" Type="http://schemas.openxmlformats.org/officeDocument/2006/relationships/image" Target="../media/image11.gif"/><Relationship Id="rId4" Type="http://schemas.openxmlformats.org/officeDocument/2006/relationships/image" Target="../media/image4.png"/><Relationship Id="rId9" Type="http://schemas.openxmlformats.org/officeDocument/2006/relationships/image" Target="../media/image10.gi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4.png"/><Relationship Id="rId7" Type="http://schemas.openxmlformats.org/officeDocument/2006/relationships/image" Target="../media/image13.png"/><Relationship Id="rId12"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8.png"/><Relationship Id="rId5" Type="http://schemas.openxmlformats.org/officeDocument/2006/relationships/image" Target="../media/image16.pn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0552" y="3286124"/>
            <a:ext cx="6560234" cy="1752600"/>
          </a:xfrm>
        </p:spPr>
        <p:txBody>
          <a:bodyPr/>
          <a:lstStyle/>
          <a:p>
            <a:pPr algn="ctr"/>
            <a:r>
              <a:rPr lang="en-US" dirty="0" smtClean="0"/>
              <a:t>Smart Client</a:t>
            </a:r>
          </a:p>
          <a:p>
            <a:pPr algn="ctr"/>
            <a:r>
              <a:rPr lang="en-US" dirty="0" smtClean="0"/>
              <a:t>for</a:t>
            </a:r>
          </a:p>
          <a:p>
            <a:pPr algn="ctr"/>
            <a:r>
              <a:rPr lang="en-AU" dirty="0" smtClean="0"/>
              <a:t>Smart Devices</a:t>
            </a:r>
            <a:endParaRPr lang="en-US" dirty="0"/>
          </a:p>
        </p:txBody>
      </p:sp>
      <p:sp>
        <p:nvSpPr>
          <p:cNvPr id="12" name="Subtitle 2"/>
          <p:cNvSpPr txBox="1">
            <a:spLocks/>
          </p:cNvSpPr>
          <p:nvPr/>
        </p:nvSpPr>
        <p:spPr>
          <a:xfrm>
            <a:off x="308475" y="5818675"/>
            <a:ext cx="4891488" cy="874072"/>
          </a:xfrm>
          <a:prstGeom prst="rect">
            <a:avLst/>
          </a:prstGeom>
        </p:spPr>
        <p:txBody>
          <a:bodyPr lIns="45720" rIns="246888" anchor="b">
            <a:normAutofit fontScale="85000" lnSpcReduction="20000"/>
          </a:bodyPr>
          <a:lstStyle/>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endParaRPr kumimoji="0" lang="en-US" sz="1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Niels Gebauer</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Director</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Client Tools Consultancy</a:t>
            </a:r>
          </a:p>
          <a:p>
            <a:pPr marL="0" marR="0" lvl="0" indent="0" defTabSz="914400" rtl="0" eaLnBrk="1" fontAlgn="auto" latinLnBrk="0" hangingPunct="1">
              <a:lnSpc>
                <a:spcPct val="100000"/>
              </a:lnSpc>
              <a:spcBef>
                <a:spcPts val="0"/>
              </a:spcBef>
              <a:spcAft>
                <a:spcPts val="0"/>
              </a:spcAft>
              <a:buClr>
                <a:schemeClr val="accent1"/>
              </a:buClr>
              <a:buSzPct val="70000"/>
              <a:buFont typeface="Wingdings 2"/>
              <a:buNone/>
              <a:tabLst/>
              <a:defRPr/>
            </a:pPr>
            <a:r>
              <a:rPr lang="en-US" sz="1400" dirty="0" smtClean="0"/>
              <a:t>           ngebauer@ClientTools.com.au</a:t>
            </a:r>
          </a:p>
        </p:txBody>
      </p:sp>
      <p:grpSp>
        <p:nvGrpSpPr>
          <p:cNvPr id="23" name="Group 22"/>
          <p:cNvGrpSpPr/>
          <p:nvPr/>
        </p:nvGrpSpPr>
        <p:grpSpPr>
          <a:xfrm>
            <a:off x="2060153" y="1073800"/>
            <a:ext cx="4935557" cy="1429439"/>
            <a:chOff x="2060153" y="1159525"/>
            <a:chExt cx="4935557" cy="1429439"/>
          </a:xfrm>
        </p:grpSpPr>
        <p:sp>
          <p:nvSpPr>
            <p:cNvPr id="17" name="Title 1"/>
            <p:cNvSpPr txBox="1">
              <a:spLocks/>
            </p:cNvSpPr>
            <p:nvPr/>
          </p:nvSpPr>
          <p:spPr>
            <a:xfrm>
              <a:off x="2192067" y="1773716"/>
              <a:ext cx="4682480" cy="815248"/>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rPr>
                <a:t>Consultancy</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21" name="Title 1"/>
            <p:cNvSpPr txBox="1">
              <a:spLocks/>
            </p:cNvSpPr>
            <p:nvPr/>
          </p:nvSpPr>
          <p:spPr>
            <a:xfrm>
              <a:off x="2060153" y="1159525"/>
              <a:ext cx="2599981"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Client</a:t>
              </a:r>
              <a:endParaRPr kumimoji="0" lang="en-US" sz="54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22" name="Title 1"/>
            <p:cNvSpPr txBox="1">
              <a:spLocks/>
            </p:cNvSpPr>
            <p:nvPr/>
          </p:nvSpPr>
          <p:spPr>
            <a:xfrm>
              <a:off x="4693201" y="1159527"/>
              <a:ext cx="2302509"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Tools</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grpSp>
      <p:grpSp>
        <p:nvGrpSpPr>
          <p:cNvPr id="16" name="Group 15"/>
          <p:cNvGrpSpPr>
            <a:grpSpLocks noChangeAspect="1"/>
          </p:cNvGrpSpPr>
          <p:nvPr/>
        </p:nvGrpSpPr>
        <p:grpSpPr>
          <a:xfrm>
            <a:off x="3888954" y="285727"/>
            <a:ext cx="937043" cy="932685"/>
            <a:chOff x="4143372" y="285728"/>
            <a:chExt cx="682625" cy="679450"/>
          </a:xfrm>
        </p:grpSpPr>
        <p:pic>
          <p:nvPicPr>
            <p:cNvPr id="6"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7"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8"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pic>
        <p:nvPicPr>
          <p:cNvPr id="2051" name="Picture 3" descr="C:\Documents and Settings\Niels Gebauer\Local Settings\Temporary Internet Files\Content.IE5\0PSVWFW7\j0435241[1].png"/>
          <p:cNvPicPr>
            <a:picLocks noChangeAspect="1" noChangeArrowheads="1"/>
          </p:cNvPicPr>
          <p:nvPr/>
        </p:nvPicPr>
        <p:blipFill>
          <a:blip r:embed="rId6" cstate="print"/>
          <a:srcRect/>
          <a:stretch>
            <a:fillRect/>
          </a:stretch>
        </p:blipFill>
        <p:spPr bwMode="auto">
          <a:xfrm>
            <a:off x="329363" y="6505576"/>
            <a:ext cx="385623" cy="165458"/>
          </a:xfrm>
          <a:prstGeom prst="rect">
            <a:avLst/>
          </a:prstGeom>
          <a:noFill/>
        </p:spPr>
      </p:pic>
      <p:sp>
        <p:nvSpPr>
          <p:cNvPr id="14" name="Subtitle 2"/>
          <p:cNvSpPr txBox="1">
            <a:spLocks/>
          </p:cNvSpPr>
          <p:nvPr/>
        </p:nvSpPr>
        <p:spPr>
          <a:xfrm>
            <a:off x="175125" y="2751625"/>
            <a:ext cx="2234700" cy="467825"/>
          </a:xfrm>
          <a:prstGeom prst="rect">
            <a:avLst/>
          </a:prstGeom>
        </p:spPr>
        <p:txBody>
          <a:bodyPr lIns="45720" rIns="246888" anchor="t">
            <a:normAutofit fontScale="62500" lnSpcReduction="20000"/>
          </a:bodyPr>
          <a:lstStyle/>
          <a:p>
            <a:pPr marL="85725" marR="0" lvl="0" indent="-85725" defTabSz="914400" rtl="0" eaLnBrk="1" fontAlgn="auto" latinLnBrk="0" hangingPunct="1">
              <a:lnSpc>
                <a:spcPct val="100000"/>
              </a:lnSpc>
              <a:spcBef>
                <a:spcPts val="0"/>
              </a:spcBef>
              <a:spcAft>
                <a:spcPts val="0"/>
              </a:spcAft>
              <a:buClr>
                <a:schemeClr val="tx1"/>
              </a:buClr>
              <a:buSzPct val="70000"/>
              <a:buFont typeface="Wingdings" pitchFamily="2" charset="2"/>
              <a:buChar char="§"/>
              <a:tabLst/>
              <a:defRPr/>
            </a:pPr>
            <a:r>
              <a:rPr kumimoji="0" lang="en-US" sz="1400" b="0" i="0" u="none" strike="noStrike" kern="1200" cap="none" spc="0" normalizeH="0" baseline="0" noProof="0" dirty="0" smtClean="0">
                <a:ln>
                  <a:noFill/>
                </a:ln>
                <a:effectLst/>
                <a:uLnTx/>
                <a:uFillTx/>
                <a:latin typeface="+mn-lt"/>
                <a:ea typeface="+mn-ea"/>
                <a:cs typeface="+mn-cs"/>
              </a:rPr>
              <a:t>The slides contain brief notes</a:t>
            </a:r>
          </a:p>
          <a:p>
            <a:pPr marL="85725" marR="0" lvl="0" indent="-85725" defTabSz="914400" rtl="0" eaLnBrk="1" fontAlgn="auto" latinLnBrk="0" hangingPunct="1">
              <a:lnSpc>
                <a:spcPct val="100000"/>
              </a:lnSpc>
              <a:spcBef>
                <a:spcPts val="0"/>
              </a:spcBef>
              <a:spcAft>
                <a:spcPts val="0"/>
              </a:spcAft>
              <a:buClr>
                <a:schemeClr val="tx1"/>
              </a:buClr>
              <a:buSzPct val="70000"/>
              <a:buFont typeface="Wingdings" pitchFamily="2" charset="2"/>
              <a:buChar char="§"/>
              <a:tabLst/>
              <a:defRPr/>
            </a:pPr>
            <a:r>
              <a:rPr lang="en-US" sz="1400" dirty="0" smtClean="0"/>
              <a:t>Some slides are animated and are best viewed in Slide Show Mode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Custom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10</a:t>
            </a:fld>
            <a:endParaRPr lang="en-US" dirty="0"/>
          </a:p>
        </p:txBody>
      </p:sp>
      <p:sp>
        <p:nvSpPr>
          <p:cNvPr id="8" name="TextBox 7"/>
          <p:cNvSpPr txBox="1"/>
          <p:nvPr/>
        </p:nvSpPr>
        <p:spPr>
          <a:xfrm>
            <a:off x="1067492" y="1442177"/>
            <a:ext cx="1019831"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Date Picker</a:t>
            </a:r>
            <a:endParaRPr lang="en-US" sz="1200" b="1" dirty="0">
              <a:solidFill>
                <a:srgbClr val="FFC000"/>
              </a:solidFill>
              <a:latin typeface="Arial" pitchFamily="34" charset="0"/>
              <a:cs typeface="Arial" pitchFamily="34" charset="0"/>
            </a:endParaRPr>
          </a:p>
        </p:txBody>
      </p:sp>
      <p:sp>
        <p:nvSpPr>
          <p:cNvPr id="9" name="TextBox 8"/>
          <p:cNvSpPr txBox="1"/>
          <p:nvPr/>
        </p:nvSpPr>
        <p:spPr>
          <a:xfrm>
            <a:off x="3843538" y="1440341"/>
            <a:ext cx="833883"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DataGrid</a:t>
            </a:r>
            <a:endParaRPr lang="en-US" sz="1200" b="1" dirty="0">
              <a:solidFill>
                <a:srgbClr val="FFC000"/>
              </a:solidFill>
              <a:latin typeface="Arial" pitchFamily="34" charset="0"/>
              <a:cs typeface="Arial" pitchFamily="34" charset="0"/>
            </a:endParaRPr>
          </a:p>
        </p:txBody>
      </p:sp>
      <p:sp>
        <p:nvSpPr>
          <p:cNvPr id="11" name="TextBox 10"/>
          <p:cNvSpPr txBox="1"/>
          <p:nvPr/>
        </p:nvSpPr>
        <p:spPr>
          <a:xfrm>
            <a:off x="1233655" y="3551354"/>
            <a:ext cx="612668"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Slider</a:t>
            </a:r>
            <a:endParaRPr lang="en-US" sz="1200" b="1" dirty="0">
              <a:solidFill>
                <a:srgbClr val="FFC000"/>
              </a:solidFill>
              <a:latin typeface="Arial" pitchFamily="34" charset="0"/>
              <a:cs typeface="Arial" pitchFamily="34" charset="0"/>
            </a:endParaRPr>
          </a:p>
        </p:txBody>
      </p:sp>
      <p:sp>
        <p:nvSpPr>
          <p:cNvPr id="12" name="TextBox 11"/>
          <p:cNvSpPr txBox="1"/>
          <p:nvPr/>
        </p:nvSpPr>
        <p:spPr>
          <a:xfrm>
            <a:off x="7046900" y="1436783"/>
            <a:ext cx="817853"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Charting</a:t>
            </a:r>
            <a:endParaRPr lang="en-US" sz="1200" b="1" dirty="0">
              <a:solidFill>
                <a:srgbClr val="FFC000"/>
              </a:solidFill>
              <a:latin typeface="Arial" pitchFamily="34" charset="0"/>
              <a:cs typeface="Arial" pitchFamily="34" charset="0"/>
            </a:endParaRPr>
          </a:p>
        </p:txBody>
      </p:sp>
      <p:sp>
        <p:nvSpPr>
          <p:cNvPr id="54" name="Rectangle 4"/>
          <p:cNvSpPr>
            <a:spLocks noChangeArrowheads="1"/>
          </p:cNvSpPr>
          <p:nvPr/>
        </p:nvSpPr>
        <p:spPr bwMode="auto">
          <a:xfrm>
            <a:off x="6035675" y="3197225"/>
            <a:ext cx="880369" cy="861774"/>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Chart Types</a:t>
            </a:r>
          </a:p>
          <a:p>
            <a:pPr marL="85725" indent="-85725">
              <a:buFont typeface="Arial" pitchFamily="34" charset="0"/>
              <a:buChar char="•"/>
            </a:pPr>
            <a:r>
              <a:rPr lang="en-US" sz="1000" dirty="0" smtClean="0">
                <a:latin typeface="Arial" pitchFamily="34" charset="0"/>
                <a:cs typeface="Arial" pitchFamily="34" charset="0"/>
              </a:rPr>
              <a:t>Column</a:t>
            </a:r>
          </a:p>
          <a:p>
            <a:pPr marL="85725" indent="-85725">
              <a:buFont typeface="Arial" pitchFamily="34" charset="0"/>
              <a:buChar char="•"/>
            </a:pPr>
            <a:r>
              <a:rPr lang="en-US" sz="1000" dirty="0" smtClean="0">
                <a:latin typeface="Arial" pitchFamily="34" charset="0"/>
                <a:cs typeface="Arial" pitchFamily="34" charset="0"/>
              </a:rPr>
              <a:t>Bar</a:t>
            </a:r>
          </a:p>
          <a:p>
            <a:pPr marL="85725" indent="-85725">
              <a:buFont typeface="Arial" pitchFamily="34" charset="0"/>
              <a:buChar char="•"/>
            </a:pPr>
            <a:r>
              <a:rPr lang="en-US" sz="1000" dirty="0" smtClean="0">
                <a:latin typeface="Arial" pitchFamily="34" charset="0"/>
                <a:cs typeface="Arial" pitchFamily="34" charset="0"/>
              </a:rPr>
              <a:t>Pie</a:t>
            </a:r>
          </a:p>
          <a:p>
            <a:pPr marL="85725" indent="-85725">
              <a:buFont typeface="Arial" pitchFamily="34" charset="0"/>
              <a:buChar char="•"/>
            </a:pPr>
            <a:r>
              <a:rPr lang="en-US" sz="1000" dirty="0" smtClean="0">
                <a:latin typeface="Arial" pitchFamily="34" charset="0"/>
                <a:cs typeface="Arial" pitchFamily="34" charset="0"/>
              </a:rPr>
              <a:t>Line</a:t>
            </a:r>
          </a:p>
        </p:txBody>
      </p:sp>
      <p:sp>
        <p:nvSpPr>
          <p:cNvPr id="55" name="Rectangle 4"/>
          <p:cNvSpPr>
            <a:spLocks noChangeArrowheads="1"/>
          </p:cNvSpPr>
          <p:nvPr/>
        </p:nvSpPr>
        <p:spPr bwMode="auto">
          <a:xfrm>
            <a:off x="2987675" y="2778125"/>
            <a:ext cx="1499128" cy="400110"/>
          </a:xfrm>
          <a:prstGeom prst="rect">
            <a:avLst/>
          </a:prstGeom>
          <a:noFill/>
          <a:ln w="9525">
            <a:noFill/>
            <a:miter lim="800000"/>
            <a:headEnd/>
            <a:tailEnd/>
          </a:ln>
        </p:spPr>
        <p:txBody>
          <a:bodyPr wrap="none">
            <a:spAutoFit/>
          </a:bodyPr>
          <a:lstStyle/>
          <a:p>
            <a:pPr marL="85725" indent="-85725">
              <a:buFont typeface="Arial" pitchFamily="34" charset="0"/>
              <a:buChar char="•"/>
            </a:pPr>
            <a:r>
              <a:rPr lang="en-US" sz="1000" dirty="0" smtClean="0">
                <a:latin typeface="Arial" pitchFamily="34" charset="0"/>
                <a:cs typeface="Arial" pitchFamily="34" charset="0"/>
              </a:rPr>
              <a:t>Column Sorting</a:t>
            </a:r>
          </a:p>
          <a:p>
            <a:pPr marL="85725" indent="-85725">
              <a:buFont typeface="Arial" pitchFamily="34" charset="0"/>
              <a:buChar char="•"/>
            </a:pPr>
            <a:r>
              <a:rPr lang="en-US" sz="1000" dirty="0" smtClean="0">
                <a:latin typeface="Arial" pitchFamily="34" charset="0"/>
                <a:cs typeface="Arial" pitchFamily="34" charset="0"/>
              </a:rPr>
              <a:t>Alternating row colors</a:t>
            </a:r>
          </a:p>
        </p:txBody>
      </p:sp>
      <p:sp>
        <p:nvSpPr>
          <p:cNvPr id="59" name="Rectangle 58"/>
          <p:cNvSpPr/>
          <p:nvPr/>
        </p:nvSpPr>
        <p:spPr>
          <a:xfrm>
            <a:off x="391581" y="3517844"/>
            <a:ext cx="2364765"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0" name="Rectangle 59"/>
          <p:cNvSpPr/>
          <p:nvPr/>
        </p:nvSpPr>
        <p:spPr>
          <a:xfrm flipV="1">
            <a:off x="2771014" y="3204792"/>
            <a:ext cx="3042206"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Rectangle 41"/>
          <p:cNvSpPr/>
          <p:nvPr/>
        </p:nvSpPr>
        <p:spPr>
          <a:xfrm rot="16200000">
            <a:off x="3349060" y="4024093"/>
            <a:ext cx="4975982" cy="9144"/>
          </a:xfrm>
          <a:prstGeom prst="rect">
            <a:avLst/>
          </a:prstGeom>
          <a:solidFill>
            <a:schemeClr val="accent1"/>
          </a:solidFill>
          <a:ln w="38100" cap="rnd" cmpd="sng" algn="ctr">
            <a:solidFill>
              <a:schemeClr val="accent3">
                <a:lumMod val="75000"/>
              </a:schemeClr>
            </a:solid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2" name="Rectangle 61"/>
          <p:cNvSpPr/>
          <p:nvPr/>
        </p:nvSpPr>
        <p:spPr>
          <a:xfrm>
            <a:off x="5839882" y="5589152"/>
            <a:ext cx="28850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3" name="TextBox 62"/>
          <p:cNvSpPr txBox="1"/>
          <p:nvPr/>
        </p:nvSpPr>
        <p:spPr>
          <a:xfrm>
            <a:off x="6530313" y="5621814"/>
            <a:ext cx="1616148"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Additional Controls</a:t>
            </a:r>
            <a:endParaRPr lang="en-US" sz="1200" b="1" dirty="0">
              <a:solidFill>
                <a:srgbClr val="FFC000"/>
              </a:solidFill>
              <a:latin typeface="Arial" pitchFamily="34" charset="0"/>
              <a:cs typeface="Arial" pitchFamily="34" charset="0"/>
            </a:endParaRPr>
          </a:p>
        </p:txBody>
      </p:sp>
      <p:sp>
        <p:nvSpPr>
          <p:cNvPr id="65" name="Rectangle 4"/>
          <p:cNvSpPr>
            <a:spLocks noChangeArrowheads="1"/>
          </p:cNvSpPr>
          <p:nvPr/>
        </p:nvSpPr>
        <p:spPr bwMode="auto">
          <a:xfrm>
            <a:off x="6130925" y="5949950"/>
            <a:ext cx="2127505" cy="400110"/>
          </a:xfrm>
          <a:prstGeom prst="rect">
            <a:avLst/>
          </a:prstGeom>
          <a:noFill/>
          <a:ln w="9525">
            <a:noFill/>
            <a:miter lim="800000"/>
            <a:headEnd/>
            <a:tailEnd/>
          </a:ln>
        </p:spPr>
        <p:txBody>
          <a:bodyPr wrap="none">
            <a:spAutoFit/>
          </a:bodyPr>
          <a:lstStyle/>
          <a:p>
            <a:pPr marL="85725" indent="-85725"/>
            <a:r>
              <a:rPr lang="en-US" sz="1000" dirty="0" smtClean="0">
                <a:latin typeface="Arial" pitchFamily="34" charset="0"/>
                <a:cs typeface="Arial" pitchFamily="34" charset="0"/>
              </a:rPr>
              <a:t>Additional custom controls can be</a:t>
            </a:r>
          </a:p>
          <a:p>
            <a:pPr marL="85725" indent="-85725"/>
            <a:r>
              <a:rPr lang="en-US" sz="1000" dirty="0" smtClean="0">
                <a:latin typeface="Arial" pitchFamily="34" charset="0"/>
                <a:cs typeface="Arial" pitchFamily="34" charset="0"/>
              </a:rPr>
              <a:t>added by customers or CTC.</a:t>
            </a:r>
          </a:p>
        </p:txBody>
      </p:sp>
      <p:pic>
        <p:nvPicPr>
          <p:cNvPr id="51" name="Picture 50" descr="tmp.gif"/>
          <p:cNvPicPr>
            <a:picLocks noChangeAspect="1"/>
          </p:cNvPicPr>
          <p:nvPr/>
        </p:nvPicPr>
        <p:blipFill>
          <a:blip r:embed="rId3" cstate="print"/>
          <a:stretch>
            <a:fillRect/>
          </a:stretch>
        </p:blipFill>
        <p:spPr>
          <a:xfrm>
            <a:off x="3086100" y="1704975"/>
            <a:ext cx="2362200" cy="1066800"/>
          </a:xfrm>
          <a:prstGeom prst="rect">
            <a:avLst/>
          </a:prstGeom>
        </p:spPr>
      </p:pic>
      <p:pic>
        <p:nvPicPr>
          <p:cNvPr id="52" name="Picture 51" descr="tmp.gif"/>
          <p:cNvPicPr>
            <a:picLocks noChangeAspect="1"/>
          </p:cNvPicPr>
          <p:nvPr/>
        </p:nvPicPr>
        <p:blipFill>
          <a:blip r:embed="rId4" cstate="print"/>
          <a:stretch>
            <a:fillRect/>
          </a:stretch>
        </p:blipFill>
        <p:spPr>
          <a:xfrm>
            <a:off x="6043613" y="1704975"/>
            <a:ext cx="1701427" cy="1495425"/>
          </a:xfrm>
          <a:prstGeom prst="rect">
            <a:avLst/>
          </a:prstGeom>
          <a:ln>
            <a:solidFill>
              <a:srgbClr val="0070C0"/>
            </a:solidFill>
          </a:ln>
        </p:spPr>
      </p:pic>
      <p:pic>
        <p:nvPicPr>
          <p:cNvPr id="56" name="Picture 55" descr="tmp.gif"/>
          <p:cNvPicPr>
            <a:picLocks noChangeAspect="1"/>
          </p:cNvPicPr>
          <p:nvPr/>
        </p:nvPicPr>
        <p:blipFill>
          <a:blip r:embed="rId5" cstate="print"/>
          <a:stretch>
            <a:fillRect/>
          </a:stretch>
        </p:blipFill>
        <p:spPr>
          <a:xfrm>
            <a:off x="6986587" y="1947862"/>
            <a:ext cx="1781175" cy="1895475"/>
          </a:xfrm>
          <a:prstGeom prst="rect">
            <a:avLst/>
          </a:prstGeom>
          <a:ln>
            <a:solidFill>
              <a:srgbClr val="0070C0"/>
            </a:solidFill>
          </a:ln>
        </p:spPr>
      </p:pic>
      <p:pic>
        <p:nvPicPr>
          <p:cNvPr id="57" name="Picture 56" descr="tmp.gif"/>
          <p:cNvPicPr>
            <a:picLocks noChangeAspect="1"/>
          </p:cNvPicPr>
          <p:nvPr/>
        </p:nvPicPr>
        <p:blipFill>
          <a:blip r:embed="rId6" cstate="print"/>
          <a:stretch>
            <a:fillRect/>
          </a:stretch>
        </p:blipFill>
        <p:spPr>
          <a:xfrm>
            <a:off x="733425" y="3752850"/>
            <a:ext cx="514350" cy="1085850"/>
          </a:xfrm>
          <a:prstGeom prst="rect">
            <a:avLst/>
          </a:prstGeom>
        </p:spPr>
      </p:pic>
      <p:pic>
        <p:nvPicPr>
          <p:cNvPr id="58" name="Picture 57" descr="tmp.gif"/>
          <p:cNvPicPr>
            <a:picLocks noChangeAspect="1"/>
          </p:cNvPicPr>
          <p:nvPr/>
        </p:nvPicPr>
        <p:blipFill>
          <a:blip r:embed="rId7" cstate="print"/>
          <a:stretch>
            <a:fillRect/>
          </a:stretch>
        </p:blipFill>
        <p:spPr>
          <a:xfrm>
            <a:off x="1095375" y="3805237"/>
            <a:ext cx="1428750" cy="238125"/>
          </a:xfrm>
          <a:prstGeom prst="rect">
            <a:avLst/>
          </a:prstGeom>
        </p:spPr>
      </p:pic>
      <p:pic>
        <p:nvPicPr>
          <p:cNvPr id="66" name="Picture 65" descr="tmp.png"/>
          <p:cNvPicPr>
            <a:picLocks noChangeAspect="1"/>
          </p:cNvPicPr>
          <p:nvPr/>
        </p:nvPicPr>
        <p:blipFill>
          <a:blip r:embed="rId8" cstate="print"/>
          <a:stretch>
            <a:fillRect/>
          </a:stretch>
        </p:blipFill>
        <p:spPr>
          <a:xfrm>
            <a:off x="647699" y="1757230"/>
            <a:ext cx="1767037" cy="1562847"/>
          </a:xfrm>
          <a:prstGeom prst="rect">
            <a:avLst/>
          </a:prstGeom>
        </p:spPr>
      </p:pic>
      <p:pic>
        <p:nvPicPr>
          <p:cNvPr id="67" name="Picture 66" descr="tmp.gif"/>
          <p:cNvPicPr>
            <a:picLocks noChangeAspect="1"/>
          </p:cNvPicPr>
          <p:nvPr/>
        </p:nvPicPr>
        <p:blipFill>
          <a:blip r:embed="rId9" cstate="print"/>
          <a:stretch>
            <a:fillRect/>
          </a:stretch>
        </p:blipFill>
        <p:spPr>
          <a:xfrm>
            <a:off x="485775" y="5238750"/>
            <a:ext cx="2185987" cy="1195601"/>
          </a:xfrm>
          <a:prstGeom prst="rect">
            <a:avLst/>
          </a:prstGeom>
        </p:spPr>
      </p:pic>
      <p:sp>
        <p:nvSpPr>
          <p:cNvPr id="68" name="TextBox 67"/>
          <p:cNvSpPr txBox="1"/>
          <p:nvPr/>
        </p:nvSpPr>
        <p:spPr>
          <a:xfrm>
            <a:off x="3748288" y="3240566"/>
            <a:ext cx="1016625"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Map Popup</a:t>
            </a:r>
            <a:endParaRPr lang="en-US" sz="1200" b="1" dirty="0">
              <a:solidFill>
                <a:srgbClr val="FFC000"/>
              </a:solidFill>
              <a:latin typeface="Arial" pitchFamily="34" charset="0"/>
              <a:cs typeface="Arial" pitchFamily="34" charset="0"/>
            </a:endParaRPr>
          </a:p>
        </p:txBody>
      </p:sp>
      <p:sp>
        <p:nvSpPr>
          <p:cNvPr id="25" name="Rectangle 24"/>
          <p:cNvSpPr/>
          <p:nvPr/>
        </p:nvSpPr>
        <p:spPr>
          <a:xfrm>
            <a:off x="401106" y="4956119"/>
            <a:ext cx="2364765"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Rectangle 38"/>
          <p:cNvSpPr/>
          <p:nvPr/>
        </p:nvSpPr>
        <p:spPr>
          <a:xfrm rot="16200000">
            <a:off x="288172" y="4014912"/>
            <a:ext cx="4975982" cy="9144"/>
          </a:xfrm>
          <a:prstGeom prst="rect">
            <a:avLst/>
          </a:prstGeom>
          <a:solidFill>
            <a:schemeClr val="accent1"/>
          </a:solidFill>
          <a:ln w="38100" cap="rnd" cmpd="sng" algn="ctr">
            <a:solidFill>
              <a:schemeClr val="accent3">
                <a:lumMod val="75000"/>
              </a:schemeClr>
            </a:solidFill>
            <a:prstDash val="soli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7" name="TextBox 26"/>
          <p:cNvSpPr txBox="1"/>
          <p:nvPr/>
        </p:nvSpPr>
        <p:spPr>
          <a:xfrm>
            <a:off x="986038" y="4974116"/>
            <a:ext cx="1048685"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Combo Box</a:t>
            </a:r>
            <a:endParaRPr lang="en-US" sz="1200" b="1" dirty="0">
              <a:solidFill>
                <a:srgbClr val="FFC000"/>
              </a:solidFill>
              <a:latin typeface="Arial" pitchFamily="34" charset="0"/>
              <a:cs typeface="Arial" pitchFamily="34" charset="0"/>
            </a:endParaRPr>
          </a:p>
        </p:txBody>
      </p:sp>
      <p:pic>
        <p:nvPicPr>
          <p:cNvPr id="1027" name="Picture 3" descr="C:\WebDesign\ClientTools V15\WebSite\images\SmartClient\CC-MapPopupAddr.gif"/>
          <p:cNvPicPr>
            <a:picLocks noChangeAspect="1" noChangeArrowheads="1"/>
          </p:cNvPicPr>
          <p:nvPr/>
        </p:nvPicPr>
        <p:blipFill>
          <a:blip r:embed="rId10" cstate="print"/>
          <a:srcRect/>
          <a:stretch>
            <a:fillRect/>
          </a:stretch>
        </p:blipFill>
        <p:spPr bwMode="auto">
          <a:xfrm>
            <a:off x="3748089" y="3498537"/>
            <a:ext cx="2005011" cy="630551"/>
          </a:xfrm>
          <a:prstGeom prst="rect">
            <a:avLst/>
          </a:prstGeom>
          <a:noFill/>
        </p:spPr>
      </p:pic>
      <p:pic>
        <p:nvPicPr>
          <p:cNvPr id="1026" name="Picture 2" descr="C:\WebDesign\ClientTools V15\WebSite\images\SmartClient\CC-MapPopup.gif"/>
          <p:cNvPicPr>
            <a:picLocks noChangeAspect="1" noChangeArrowheads="1"/>
          </p:cNvPicPr>
          <p:nvPr/>
        </p:nvPicPr>
        <p:blipFill>
          <a:blip r:embed="rId11" cstate="print"/>
          <a:srcRect/>
          <a:stretch>
            <a:fillRect/>
          </a:stretch>
        </p:blipFill>
        <p:spPr bwMode="auto">
          <a:xfrm>
            <a:off x="2943225" y="4071938"/>
            <a:ext cx="2209800" cy="2200275"/>
          </a:xfrm>
          <a:prstGeom prst="rect">
            <a:avLst/>
          </a:prstGeom>
          <a:noFill/>
        </p:spPr>
      </p:pic>
      <p:sp>
        <p:nvSpPr>
          <p:cNvPr id="29" name="Rectangle 28"/>
          <p:cNvSpPr/>
          <p:nvPr/>
        </p:nvSpPr>
        <p:spPr>
          <a:xfrm>
            <a:off x="5830357" y="4103252"/>
            <a:ext cx="2885018" cy="10800"/>
          </a:xfrm>
          <a:prstGeom prst="rect">
            <a:avLst/>
          </a:prstGeom>
          <a:solidFill>
            <a:schemeClr val="accent1"/>
          </a:solidFill>
          <a:ln w="38100" cap="rnd" cmpd="sng" algn="ctr">
            <a:solidFill>
              <a:schemeClr val="accent3">
                <a:lumMod val="75000"/>
              </a:schemeClr>
            </a:solidFill>
            <a:prstDash val="solid"/>
          </a:ln>
          <a:effectLst>
            <a:outerShdw blurRad="50800" dist="38100" dir="18900000" algn="b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pic>
        <p:nvPicPr>
          <p:cNvPr id="1028" name="Picture 4" descr="C:\WebDesign\ClientTools V15\WebSite\images\SmartClient\CC-CopyFromList.gif"/>
          <p:cNvPicPr>
            <a:picLocks noChangeAspect="1" noChangeArrowheads="1"/>
          </p:cNvPicPr>
          <p:nvPr/>
        </p:nvPicPr>
        <p:blipFill>
          <a:blip r:embed="rId12" cstate="print"/>
          <a:srcRect/>
          <a:stretch>
            <a:fillRect/>
          </a:stretch>
        </p:blipFill>
        <p:spPr bwMode="auto">
          <a:xfrm>
            <a:off x="5903478" y="4405313"/>
            <a:ext cx="2992872" cy="1014411"/>
          </a:xfrm>
          <a:prstGeom prst="rect">
            <a:avLst/>
          </a:prstGeom>
          <a:noFill/>
        </p:spPr>
      </p:pic>
      <p:sp>
        <p:nvSpPr>
          <p:cNvPr id="32" name="TextBox 31"/>
          <p:cNvSpPr txBox="1"/>
          <p:nvPr/>
        </p:nvSpPr>
        <p:spPr>
          <a:xfrm>
            <a:off x="6834388" y="4126391"/>
            <a:ext cx="1271502" cy="276999"/>
          </a:xfrm>
          <a:prstGeom prst="rect">
            <a:avLst/>
          </a:prstGeom>
          <a:noFill/>
        </p:spPr>
        <p:txBody>
          <a:bodyPr wrap="none" rtlCol="0">
            <a:spAutoFit/>
          </a:bodyPr>
          <a:lstStyle/>
          <a:p>
            <a:r>
              <a:rPr lang="en-US" sz="1200" b="1" dirty="0" smtClean="0">
                <a:solidFill>
                  <a:srgbClr val="FFC000"/>
                </a:solidFill>
                <a:latin typeface="Arial" pitchFamily="34" charset="0"/>
                <a:cs typeface="Arial" pitchFamily="34" charset="0"/>
              </a:rPr>
              <a:t>CopyFrom List</a:t>
            </a:r>
            <a:endParaRPr lang="en-US" sz="12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Third Party Controls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11</a:t>
            </a:fld>
            <a:endParaRPr lang="en-US" dirty="0"/>
          </a:p>
        </p:txBody>
      </p:sp>
      <p:grpSp>
        <p:nvGrpSpPr>
          <p:cNvPr id="2" name="Group 20"/>
          <p:cNvGrpSpPr/>
          <p:nvPr/>
        </p:nvGrpSpPr>
        <p:grpSpPr>
          <a:xfrm>
            <a:off x="4972795" y="4685726"/>
            <a:ext cx="3133725" cy="1500859"/>
            <a:chOff x="4772770" y="5047676"/>
            <a:chExt cx="3133725" cy="1500859"/>
          </a:xfrm>
        </p:grpSpPr>
        <p:pic>
          <p:nvPicPr>
            <p:cNvPr id="41" name="Picture 40" descr="COneLogo.gif"/>
            <p:cNvPicPr>
              <a:picLocks noChangeAspect="1"/>
            </p:cNvPicPr>
            <p:nvPr/>
          </p:nvPicPr>
          <p:blipFill>
            <a:blip r:embed="rId3" cstate="print"/>
            <a:stretch>
              <a:fillRect/>
            </a:stretch>
          </p:blipFill>
          <p:spPr>
            <a:xfrm>
              <a:off x="4772770" y="5047676"/>
              <a:ext cx="3133725" cy="609600"/>
            </a:xfrm>
            <a:prstGeom prst="rect">
              <a:avLst/>
            </a:prstGeom>
            <a:effectLst>
              <a:outerShdw blurRad="50800" dist="38100" dir="2700000" algn="tl" rotWithShape="0">
                <a:prstClr val="black">
                  <a:alpha val="40000"/>
                </a:prstClr>
              </a:outerShdw>
            </a:effectLst>
          </p:spPr>
        </p:pic>
        <p:pic>
          <p:nvPicPr>
            <p:cNvPr id="39" name="Picture 38" descr="tmp.png"/>
            <p:cNvPicPr>
              <a:picLocks noChangeAspect="1"/>
            </p:cNvPicPr>
            <p:nvPr/>
          </p:nvPicPr>
          <p:blipFill>
            <a:blip r:embed="rId4" cstate="print"/>
            <a:stretch>
              <a:fillRect/>
            </a:stretch>
          </p:blipFill>
          <p:spPr>
            <a:xfrm>
              <a:off x="5462345" y="5702578"/>
              <a:ext cx="2100506" cy="845957"/>
            </a:xfrm>
            <a:prstGeom prst="rect">
              <a:avLst/>
            </a:prstGeom>
          </p:spPr>
        </p:pic>
      </p:grpSp>
      <p:pic>
        <p:nvPicPr>
          <p:cNvPr id="40" name="Picture 39" descr="jquery-ui-logo.jpg"/>
          <p:cNvPicPr>
            <a:picLocks noChangeAspect="1"/>
          </p:cNvPicPr>
          <p:nvPr/>
        </p:nvPicPr>
        <p:blipFill>
          <a:blip r:embed="rId5" cstate="print"/>
          <a:stretch>
            <a:fillRect/>
          </a:stretch>
        </p:blipFill>
        <p:spPr>
          <a:xfrm>
            <a:off x="3962400" y="3333750"/>
            <a:ext cx="1704974" cy="852487"/>
          </a:xfrm>
          <a:prstGeom prst="rect">
            <a:avLst/>
          </a:prstGeom>
        </p:spPr>
      </p:pic>
      <p:grpSp>
        <p:nvGrpSpPr>
          <p:cNvPr id="3" name="Group 19"/>
          <p:cNvGrpSpPr/>
          <p:nvPr/>
        </p:nvGrpSpPr>
        <p:grpSpPr>
          <a:xfrm>
            <a:off x="1447800" y="1671538"/>
            <a:ext cx="2266950" cy="1553142"/>
            <a:chOff x="1914525" y="1595338"/>
            <a:chExt cx="2266950" cy="1553142"/>
          </a:xfrm>
        </p:grpSpPr>
        <p:pic>
          <p:nvPicPr>
            <p:cNvPr id="47" name="Picture 46" descr="Kendo-UI.png"/>
            <p:cNvPicPr>
              <a:picLocks noChangeAspect="1"/>
            </p:cNvPicPr>
            <p:nvPr/>
          </p:nvPicPr>
          <p:blipFill>
            <a:blip r:embed="rId6" cstate="print"/>
            <a:stretch>
              <a:fillRect/>
            </a:stretch>
          </p:blipFill>
          <p:spPr>
            <a:xfrm>
              <a:off x="1998902" y="2423881"/>
              <a:ext cx="2087323" cy="724599"/>
            </a:xfrm>
            <a:prstGeom prst="rect">
              <a:avLst/>
            </a:prstGeom>
          </p:spPr>
        </p:pic>
        <p:pic>
          <p:nvPicPr>
            <p:cNvPr id="48" name="Picture 47" descr="telerik_logo.jpg"/>
            <p:cNvPicPr>
              <a:picLocks noChangeAspect="1"/>
            </p:cNvPicPr>
            <p:nvPr/>
          </p:nvPicPr>
          <p:blipFill>
            <a:blip r:embed="rId7" cstate="print"/>
            <a:stretch>
              <a:fillRect/>
            </a:stretch>
          </p:blipFill>
          <p:spPr>
            <a:xfrm>
              <a:off x="1914525" y="1595338"/>
              <a:ext cx="2266950" cy="772727"/>
            </a:xfrm>
            <a:prstGeom prst="rect">
              <a:avLst/>
            </a:prstGeom>
          </p:spPr>
        </p:pic>
      </p:grpSp>
      <p:grpSp>
        <p:nvGrpSpPr>
          <p:cNvPr id="4" name="Group 15"/>
          <p:cNvGrpSpPr/>
          <p:nvPr/>
        </p:nvGrpSpPr>
        <p:grpSpPr>
          <a:xfrm>
            <a:off x="5467350" y="2181225"/>
            <a:ext cx="2257425" cy="609600"/>
            <a:chOff x="5686425" y="3533775"/>
            <a:chExt cx="2257425" cy="609600"/>
          </a:xfrm>
        </p:grpSpPr>
        <p:sp>
          <p:nvSpPr>
            <p:cNvPr id="11" name="Rectangle 10"/>
            <p:cNvSpPr/>
            <p:nvPr/>
          </p:nvSpPr>
          <p:spPr>
            <a:xfrm>
              <a:off x="5686425" y="3533775"/>
              <a:ext cx="2257425"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0" name="Picture 2" descr="C:\Users\Niels\Documents\Niels\ClientToolsBusiness\PowerPointSlides\logo_bw.png"/>
            <p:cNvPicPr>
              <a:picLocks noChangeAspect="1" noChangeArrowheads="1"/>
            </p:cNvPicPr>
            <p:nvPr/>
          </p:nvPicPr>
          <p:blipFill>
            <a:blip r:embed="rId8" cstate="print"/>
            <a:srcRect/>
            <a:stretch>
              <a:fillRect/>
            </a:stretch>
          </p:blipFill>
          <p:spPr bwMode="auto">
            <a:xfrm>
              <a:off x="5695950" y="3533775"/>
              <a:ext cx="2228850" cy="590550"/>
            </a:xfrm>
            <a:prstGeom prst="rect">
              <a:avLst/>
            </a:prstGeom>
            <a:noFill/>
          </p:spPr>
        </p:pic>
      </p:grpSp>
      <p:grpSp>
        <p:nvGrpSpPr>
          <p:cNvPr id="5" name="Group 18"/>
          <p:cNvGrpSpPr/>
          <p:nvPr/>
        </p:nvGrpSpPr>
        <p:grpSpPr>
          <a:xfrm>
            <a:off x="857250" y="3981450"/>
            <a:ext cx="2400301" cy="2192785"/>
            <a:chOff x="419100" y="3057525"/>
            <a:chExt cx="2400301" cy="2192785"/>
          </a:xfrm>
        </p:grpSpPr>
        <p:sp>
          <p:nvSpPr>
            <p:cNvPr id="15" name="Rectangle 14"/>
            <p:cNvSpPr/>
            <p:nvPr/>
          </p:nvSpPr>
          <p:spPr>
            <a:xfrm>
              <a:off x="419101" y="3057525"/>
              <a:ext cx="2400300" cy="2076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C:\Users\Niels\Documents\Niels\ClientToolsBusiness\PowerPointSlides\igUI_dwnld_Logo.png"/>
            <p:cNvPicPr>
              <a:picLocks noChangeAspect="1" noChangeArrowheads="1"/>
            </p:cNvPicPr>
            <p:nvPr/>
          </p:nvPicPr>
          <p:blipFill>
            <a:blip r:embed="rId9" cstate="print"/>
            <a:srcRect/>
            <a:stretch>
              <a:fillRect/>
            </a:stretch>
          </p:blipFill>
          <p:spPr bwMode="auto">
            <a:xfrm>
              <a:off x="771524" y="3397250"/>
              <a:ext cx="1844675" cy="1853060"/>
            </a:xfrm>
            <a:prstGeom prst="rect">
              <a:avLst/>
            </a:prstGeom>
            <a:noFill/>
          </p:spPr>
        </p:pic>
        <p:pic>
          <p:nvPicPr>
            <p:cNvPr id="2052" name="Picture 4" descr="C:\Users\Niels\Documents\Niels\ClientToolsBusiness\PowerPointSlides\logo.png"/>
            <p:cNvPicPr>
              <a:picLocks noChangeAspect="1" noChangeArrowheads="1"/>
            </p:cNvPicPr>
            <p:nvPr/>
          </p:nvPicPr>
          <p:blipFill>
            <a:blip r:embed="rId10" cstate="print"/>
            <a:srcRect/>
            <a:stretch>
              <a:fillRect/>
            </a:stretch>
          </p:blipFill>
          <p:spPr bwMode="auto">
            <a:xfrm>
              <a:off x="419100" y="3057525"/>
              <a:ext cx="2381250" cy="400050"/>
            </a:xfrm>
            <a:prstGeom prst="rect">
              <a:avLst/>
            </a:prstGeom>
            <a:noFill/>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3034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Custom Controls </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12</a:t>
            </a:fld>
            <a:endParaRPr lang="en-US" dirty="0"/>
          </a:p>
        </p:txBody>
      </p:sp>
      <p:sp>
        <p:nvSpPr>
          <p:cNvPr id="14" name="Right Arrow 13"/>
          <p:cNvSpPr/>
          <p:nvPr/>
        </p:nvSpPr>
        <p:spPr>
          <a:xfrm rot="5400000">
            <a:off x="1086082" y="3149448"/>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9" name="Right Arrow 18"/>
          <p:cNvSpPr/>
          <p:nvPr/>
        </p:nvSpPr>
        <p:spPr>
          <a:xfrm rot="5400000">
            <a:off x="3905482" y="4006698"/>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35" name="Straight Connector 34"/>
          <p:cNvCxnSpPr/>
          <p:nvPr/>
        </p:nvCxnSpPr>
        <p:spPr>
          <a:xfrm rot="16200000" flipH="1">
            <a:off x="571500" y="4295774"/>
            <a:ext cx="3838575" cy="9525"/>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a:xfrm rot="16200000" flipH="1">
            <a:off x="3733800" y="4314824"/>
            <a:ext cx="3838575" cy="9525"/>
          </a:xfrm>
          <a:prstGeom prst="line">
            <a:avLst/>
          </a:prstGeom>
          <a:ln/>
        </p:spPr>
        <p:style>
          <a:lnRef idx="3">
            <a:schemeClr val="accent1"/>
          </a:lnRef>
          <a:fillRef idx="0">
            <a:schemeClr val="accent1"/>
          </a:fillRef>
          <a:effectRef idx="2">
            <a:schemeClr val="accent1"/>
          </a:effectRef>
          <a:fontRef idx="minor">
            <a:schemeClr val="tx1"/>
          </a:fontRef>
        </p:style>
      </p:cxnSp>
      <p:pic>
        <p:nvPicPr>
          <p:cNvPr id="38" name="Picture 37" descr="ListDemo1.png"/>
          <p:cNvPicPr>
            <a:picLocks noChangeAspect="1"/>
          </p:cNvPicPr>
          <p:nvPr/>
        </p:nvPicPr>
        <p:blipFill>
          <a:blip r:embed="rId3" cstate="print"/>
          <a:stretch>
            <a:fillRect/>
          </a:stretch>
        </p:blipFill>
        <p:spPr>
          <a:xfrm>
            <a:off x="6548215" y="2551634"/>
            <a:ext cx="1643285" cy="941823"/>
          </a:xfrm>
          <a:prstGeom prst="rect">
            <a:avLst/>
          </a:prstGeom>
          <a:effectLst>
            <a:outerShdw blurRad="50800" dist="38100" dir="2700000" algn="tl" rotWithShape="0">
              <a:prstClr val="black">
                <a:alpha val="40000"/>
              </a:prstClr>
            </a:outerShdw>
          </a:effectLst>
        </p:spPr>
      </p:pic>
      <p:sp>
        <p:nvSpPr>
          <p:cNvPr id="41" name="Right Arrow 40"/>
          <p:cNvSpPr/>
          <p:nvPr/>
        </p:nvSpPr>
        <p:spPr>
          <a:xfrm rot="5400000">
            <a:off x="7096357" y="3711423"/>
            <a:ext cx="374572" cy="297456"/>
          </a:xfrm>
          <a:prstGeom prst="rightArrow">
            <a:avLst/>
          </a:prstGeom>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pic>
        <p:nvPicPr>
          <p:cNvPr id="17" name="Picture 16" descr="tmp.png"/>
          <p:cNvPicPr>
            <a:picLocks noChangeAspect="1"/>
          </p:cNvPicPr>
          <p:nvPr/>
        </p:nvPicPr>
        <p:blipFill>
          <a:blip r:embed="rId4" cstate="print"/>
          <a:stretch>
            <a:fillRect/>
          </a:stretch>
        </p:blipFill>
        <p:spPr>
          <a:xfrm>
            <a:off x="457199" y="3614605"/>
            <a:ext cx="1857883" cy="1643195"/>
          </a:xfrm>
          <a:prstGeom prst="rect">
            <a:avLst/>
          </a:prstGeom>
          <a:effectLst>
            <a:outerShdw blurRad="50800" dist="38100" dir="2700000" algn="tl" rotWithShape="0">
              <a:prstClr val="black">
                <a:alpha val="40000"/>
              </a:prstClr>
            </a:outerShdw>
          </a:effectLst>
        </p:spPr>
      </p:pic>
      <p:pic>
        <p:nvPicPr>
          <p:cNvPr id="22" name="Picture 21" descr="tmp.png"/>
          <p:cNvPicPr>
            <a:picLocks noChangeAspect="1"/>
          </p:cNvPicPr>
          <p:nvPr/>
        </p:nvPicPr>
        <p:blipFill>
          <a:blip r:embed="rId5" cstate="print"/>
          <a:stretch>
            <a:fillRect/>
          </a:stretch>
        </p:blipFill>
        <p:spPr>
          <a:xfrm>
            <a:off x="885778" y="2800339"/>
            <a:ext cx="666843" cy="152421"/>
          </a:xfrm>
          <a:prstGeom prst="rect">
            <a:avLst/>
          </a:prstGeom>
          <a:effectLst>
            <a:outerShdw blurRad="50800" dist="38100" dir="2700000" algn="tl" rotWithShape="0">
              <a:prstClr val="black">
                <a:alpha val="40000"/>
              </a:prstClr>
            </a:outerShdw>
          </a:effectLst>
        </p:spPr>
      </p:pic>
      <p:pic>
        <p:nvPicPr>
          <p:cNvPr id="23" name="Picture 22" descr="tmp.gif"/>
          <p:cNvPicPr>
            <a:picLocks noChangeAspect="1"/>
          </p:cNvPicPr>
          <p:nvPr/>
        </p:nvPicPr>
        <p:blipFill>
          <a:blip r:embed="rId6" cstate="print"/>
          <a:stretch>
            <a:fillRect/>
          </a:stretch>
        </p:blipFill>
        <p:spPr>
          <a:xfrm>
            <a:off x="2828925" y="4676775"/>
            <a:ext cx="2362200" cy="1066800"/>
          </a:xfrm>
          <a:prstGeom prst="rect">
            <a:avLst/>
          </a:prstGeom>
          <a:effectLst>
            <a:outerShdw blurRad="50800" dist="38100" dir="2700000" algn="tl" rotWithShape="0">
              <a:prstClr val="black">
                <a:alpha val="40000"/>
              </a:prstClr>
            </a:outerShdw>
          </a:effectLst>
        </p:spPr>
      </p:pic>
      <p:pic>
        <p:nvPicPr>
          <p:cNvPr id="26" name="Picture 25" descr="tmp.png"/>
          <p:cNvPicPr>
            <a:picLocks noChangeAspect="1"/>
          </p:cNvPicPr>
          <p:nvPr/>
        </p:nvPicPr>
        <p:blipFill>
          <a:blip r:embed="rId7" cstate="print"/>
          <a:stretch>
            <a:fillRect/>
          </a:stretch>
        </p:blipFill>
        <p:spPr>
          <a:xfrm>
            <a:off x="2552482" y="2807551"/>
            <a:ext cx="2981543" cy="945367"/>
          </a:xfrm>
          <a:prstGeom prst="rect">
            <a:avLst/>
          </a:prstGeom>
          <a:effectLst>
            <a:outerShdw blurRad="50800" dist="38100" dir="2700000" algn="tl" rotWithShape="0">
              <a:prstClr val="black">
                <a:alpha val="40000"/>
              </a:prstClr>
            </a:outerShdw>
          </a:effectLst>
        </p:spPr>
      </p:pic>
      <p:pic>
        <p:nvPicPr>
          <p:cNvPr id="27" name="Picture 26" descr="tmp.gif"/>
          <p:cNvPicPr>
            <a:picLocks noChangeAspect="1"/>
          </p:cNvPicPr>
          <p:nvPr/>
        </p:nvPicPr>
        <p:blipFill>
          <a:blip r:embed="rId8" cstate="print"/>
          <a:stretch>
            <a:fillRect/>
          </a:stretch>
        </p:blipFill>
        <p:spPr>
          <a:xfrm>
            <a:off x="5767388" y="4743450"/>
            <a:ext cx="1701427" cy="1495425"/>
          </a:xfrm>
          <a:prstGeom prst="rect">
            <a:avLst/>
          </a:prstGeom>
          <a:ln>
            <a:solidFill>
              <a:srgbClr val="0070C0"/>
            </a:solidFill>
          </a:ln>
          <a:effectLst>
            <a:outerShdw blurRad="50800" dist="38100" dir="2700000" algn="tl" rotWithShape="0">
              <a:prstClr val="black">
                <a:alpha val="40000"/>
              </a:prstClr>
            </a:outerShdw>
          </a:effectLst>
        </p:spPr>
      </p:pic>
      <p:pic>
        <p:nvPicPr>
          <p:cNvPr id="28" name="Picture 27" descr="tmp.gif"/>
          <p:cNvPicPr>
            <a:picLocks noChangeAspect="1"/>
          </p:cNvPicPr>
          <p:nvPr/>
        </p:nvPicPr>
        <p:blipFill>
          <a:blip r:embed="rId9" cstate="print"/>
          <a:stretch>
            <a:fillRect/>
          </a:stretch>
        </p:blipFill>
        <p:spPr>
          <a:xfrm>
            <a:off x="7215187" y="4148137"/>
            <a:ext cx="1781175" cy="1895475"/>
          </a:xfrm>
          <a:prstGeom prst="rect">
            <a:avLst/>
          </a:prstGeom>
          <a:ln>
            <a:solidFill>
              <a:srgbClr val="0070C0"/>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80975" y="5694492"/>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Scaling &amp; Alternate Views</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13</a:t>
            </a:fld>
            <a:endParaRPr lang="en-US" dirty="0"/>
          </a:p>
        </p:txBody>
      </p:sp>
      <p:sp>
        <p:nvSpPr>
          <p:cNvPr id="12" name="Title 1"/>
          <p:cNvSpPr txBox="1">
            <a:spLocks/>
          </p:cNvSpPr>
          <p:nvPr/>
        </p:nvSpPr>
        <p:spPr>
          <a:xfrm>
            <a:off x="676275" y="1274891"/>
            <a:ext cx="3695700" cy="1325433"/>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Tablets:</a:t>
            </a:r>
          </a:p>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iPad</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3" name="Title 1"/>
          <p:cNvSpPr txBox="1">
            <a:spLocks/>
          </p:cNvSpPr>
          <p:nvPr/>
        </p:nvSpPr>
        <p:spPr>
          <a:xfrm>
            <a:off x="4638676" y="1274892"/>
            <a:ext cx="4114800" cy="13730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Smart Phones: iPhone</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14" name="Picture 13" descr="iPadScaled.png"/>
          <p:cNvPicPr>
            <a:picLocks noChangeAspect="1"/>
          </p:cNvPicPr>
          <p:nvPr/>
        </p:nvPicPr>
        <p:blipFill>
          <a:blip r:embed="rId3" cstate="print"/>
          <a:stretch>
            <a:fillRect/>
          </a:stretch>
        </p:blipFill>
        <p:spPr>
          <a:xfrm>
            <a:off x="655615" y="2686050"/>
            <a:ext cx="3703704" cy="2847975"/>
          </a:xfrm>
          <a:prstGeom prst="rect">
            <a:avLst/>
          </a:prstGeom>
        </p:spPr>
      </p:pic>
      <p:pic>
        <p:nvPicPr>
          <p:cNvPr id="15" name="Picture 14" descr="iPhoneAlternate.png"/>
          <p:cNvPicPr>
            <a:picLocks noChangeAspect="1"/>
          </p:cNvPicPr>
          <p:nvPr/>
        </p:nvPicPr>
        <p:blipFill>
          <a:blip r:embed="rId4" cstate="print"/>
          <a:stretch>
            <a:fillRect/>
          </a:stretch>
        </p:blipFill>
        <p:spPr>
          <a:xfrm>
            <a:off x="5950346" y="2676525"/>
            <a:ext cx="1469629" cy="28708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47725" y="253536"/>
            <a:ext cx="7839074"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CTC Smart Client </a:t>
            </a: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Benefits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14</a:t>
            </a:fld>
            <a:endParaRPr lang="en-US" dirty="0"/>
          </a:p>
        </p:txBody>
      </p:sp>
      <p:sp>
        <p:nvSpPr>
          <p:cNvPr id="4" name="Content Placeholder 6"/>
          <p:cNvSpPr txBox="1">
            <a:spLocks/>
          </p:cNvSpPr>
          <p:nvPr/>
        </p:nvSpPr>
        <p:spPr>
          <a:xfrm>
            <a:off x="514350" y="1597292"/>
            <a:ext cx="7522607" cy="4070083"/>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One solution targets many devices</a:t>
            </a:r>
          </a:p>
          <a:p>
            <a:pPr marL="749300" lvl="1" indent="-292100">
              <a:buClr>
                <a:schemeClr val="accent1"/>
              </a:buClr>
              <a:buSzPct val="70000"/>
              <a:buFont typeface="Wingdings 2"/>
              <a:buChar char=""/>
              <a:defRPr/>
            </a:pPr>
            <a:r>
              <a:rPr lang="en-AU" dirty="0" smtClean="0"/>
              <a:t>PC’s and MAC’s</a:t>
            </a:r>
          </a:p>
          <a:p>
            <a:pPr marL="749300" lvl="1" indent="-292100">
              <a:buClr>
                <a:schemeClr val="accent1"/>
              </a:buClr>
              <a:buSzPct val="70000"/>
              <a:buFont typeface="Wingdings 2"/>
              <a:buChar char=""/>
              <a:defRPr/>
            </a:pPr>
            <a:r>
              <a:rPr lang="en-AU" dirty="0" smtClean="0"/>
              <a:t>Apple iPads and iPhones</a:t>
            </a:r>
          </a:p>
          <a:p>
            <a:pPr marL="749300" lvl="1" indent="-292100">
              <a:buClr>
                <a:schemeClr val="accent1"/>
              </a:buClr>
              <a:buSzPct val="70000"/>
              <a:buFont typeface="Wingdings 2"/>
              <a:buChar char=""/>
              <a:defRPr/>
            </a:pPr>
            <a:r>
              <a:rPr lang="en-AU" dirty="0" smtClean="0"/>
              <a:t>Android Tablets and Phones</a:t>
            </a:r>
          </a:p>
          <a:p>
            <a:pPr marL="749300" lvl="1" indent="-292100">
              <a:buClr>
                <a:schemeClr val="accent1"/>
              </a:buClr>
              <a:buSzPct val="70000"/>
              <a:buFont typeface="Wingdings 2"/>
              <a:buChar char=""/>
              <a:defRPr/>
            </a:pPr>
            <a:r>
              <a:rPr lang="en-AU" dirty="0" smtClean="0"/>
              <a:t>Windows Tablets and Phones</a:t>
            </a:r>
          </a:p>
          <a:p>
            <a:pPr marL="749300" lvl="1" indent="-292100">
              <a:buClr>
                <a:schemeClr val="accent1"/>
              </a:buClr>
              <a:buSzPct val="70000"/>
              <a:buFont typeface="Wingdings 2"/>
              <a:buChar char=""/>
              <a:defRPr/>
            </a:pP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292100" indent="-292100">
              <a:buClr>
                <a:schemeClr val="accent1"/>
              </a:buClr>
              <a:buSzPct val="70000"/>
              <a:buFont typeface="Wingdings 2"/>
              <a:buChar char=""/>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Use industry</a:t>
            </a:r>
            <a:r>
              <a:rPr kumimoji="0" lang="en-AU" b="0" i="0" u="none" strike="noStrike" kern="1200" cap="none" spc="0" normalizeH="0" noProof="0" dirty="0" smtClean="0">
                <a:ln>
                  <a:noFill/>
                </a:ln>
                <a:solidFill>
                  <a:schemeClr val="tx1"/>
                </a:solidFill>
                <a:effectLst/>
                <a:uLnTx/>
                <a:uFillTx/>
                <a:latin typeface="+mn-lt"/>
                <a:ea typeface="+mn-ea"/>
                <a:cs typeface="+mn-cs"/>
              </a:rPr>
              <a:t> standards</a:t>
            </a:r>
          </a:p>
          <a:p>
            <a:pPr marL="749300" lvl="1" indent="-292100">
              <a:buClr>
                <a:schemeClr val="accent1"/>
              </a:buClr>
              <a:buSzPct val="70000"/>
              <a:buFont typeface="Wingdings 2"/>
              <a:buChar char=""/>
              <a:defRPr/>
            </a:pPr>
            <a:r>
              <a:rPr kumimoji="0" lang="en-AU" b="0" i="0" u="none" strike="noStrike" kern="1200" cap="none" spc="0" normalizeH="0" noProof="0" dirty="0" smtClean="0">
                <a:ln>
                  <a:noFill/>
                </a:ln>
                <a:solidFill>
                  <a:schemeClr val="tx1"/>
                </a:solidFill>
                <a:effectLst/>
                <a:uLnTx/>
                <a:uFillTx/>
                <a:latin typeface="+mn-lt"/>
                <a:ea typeface="+mn-ea"/>
                <a:cs typeface="+mn-cs"/>
              </a:rPr>
              <a:t>HTML 5 + CSS 3 and JavaScript</a:t>
            </a:r>
          </a:p>
          <a:p>
            <a:pPr marL="749300" lvl="1" indent="-292100">
              <a:buClr>
                <a:schemeClr val="accent1"/>
              </a:buClr>
              <a:buSzPct val="70000"/>
              <a:buFont typeface="Wingdings 2"/>
              <a:buChar char=""/>
              <a:defRPr/>
            </a:pPr>
            <a:r>
              <a:rPr kumimoji="0" lang="en-AU" b="0" i="0" u="none" strike="noStrike" kern="1200" cap="none" spc="0" normalizeH="0" baseline="0" noProof="0" dirty="0" smtClean="0">
                <a:ln>
                  <a:noFill/>
                </a:ln>
                <a:solidFill>
                  <a:schemeClr val="tx1"/>
                </a:solidFill>
                <a:effectLst/>
                <a:uLnTx/>
                <a:uFillTx/>
                <a:latin typeface="+mn-lt"/>
                <a:ea typeface="+mn-ea"/>
                <a:cs typeface="+mn-cs"/>
              </a:rPr>
              <a:t>No dependency on proprietary plug-ins</a:t>
            </a:r>
          </a:p>
          <a:p>
            <a:pPr marL="749300" lvl="1" indent="-292100">
              <a:buClr>
                <a:schemeClr val="accent1"/>
              </a:buClr>
              <a:buSzPct val="70000"/>
              <a:buFont typeface="Wingdings 2"/>
              <a:buChar char=""/>
              <a:defRPr/>
            </a:pP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Efficient environment – leading to good end user satisfaction</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749300" lvl="1" indent="-292100">
              <a:buClr>
                <a:schemeClr val="accent1"/>
              </a:buClr>
              <a:buSzPct val="70000"/>
              <a:buFont typeface="Wingdings 2"/>
              <a:buChar char=""/>
              <a:defRPr/>
            </a:pPr>
            <a:r>
              <a:rPr lang="en-AU" dirty="0" smtClean="0"/>
              <a:t>Forms are processed and rendered locally on the Client</a:t>
            </a:r>
          </a:p>
          <a:p>
            <a:pPr marL="749300" lvl="1" indent="-292100">
              <a:buClr>
                <a:schemeClr val="accent1"/>
              </a:buClr>
              <a:buSzPct val="70000"/>
              <a:buFont typeface="Wingdings 2"/>
              <a:buChar char=""/>
              <a:defRPr/>
            </a:pPr>
            <a:r>
              <a:rPr lang="en-AU" dirty="0" smtClean="0"/>
              <a:t>Minimum resources required on Web Server</a:t>
            </a:r>
          </a:p>
          <a:p>
            <a:pPr marL="749300" lvl="1" indent="-292100">
              <a:buClr>
                <a:schemeClr val="accent1"/>
              </a:buClr>
              <a:buSzPct val="70000"/>
              <a:defRPr/>
            </a:pPr>
            <a:endParaRPr lang="en-AU"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Flexible and highly customizable to suit local requirements</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BoxSmartCLientGeneratorShadow.gif"/>
          <p:cNvPicPr>
            <a:picLocks noChangeAspect="1"/>
          </p:cNvPicPr>
          <p:nvPr/>
        </p:nvPicPr>
        <p:blipFill>
          <a:blip r:embed="rId3" cstate="print"/>
          <a:stretch>
            <a:fillRect/>
          </a:stretch>
        </p:blipFill>
        <p:spPr>
          <a:xfrm>
            <a:off x="6960036" y="1595436"/>
            <a:ext cx="1393390" cy="179546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Client References</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15</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957263" y="1849438"/>
            <a:ext cx="2396262" cy="646112"/>
          </a:xfrm>
          <a:prstGeom prst="rect">
            <a:avLst/>
          </a:prstGeom>
          <a:noFill/>
          <a:ln w="9525">
            <a:noFill/>
            <a:miter lim="800000"/>
            <a:headEnd/>
            <a:tailEnd/>
          </a:ln>
        </p:spPr>
      </p:pic>
      <p:pic>
        <p:nvPicPr>
          <p:cNvPr id="10" name="Picture 9" descr="orange_logo_no-shadow-trans.png"/>
          <p:cNvPicPr>
            <a:picLocks noChangeAspect="1"/>
          </p:cNvPicPr>
          <p:nvPr/>
        </p:nvPicPr>
        <p:blipFill>
          <a:blip r:embed="rId4" cstate="print"/>
          <a:stretch>
            <a:fillRect/>
          </a:stretch>
        </p:blipFill>
        <p:spPr>
          <a:xfrm>
            <a:off x="5815012" y="1592494"/>
            <a:ext cx="1138237" cy="1169756"/>
          </a:xfrm>
          <a:prstGeom prst="rect">
            <a:avLst/>
          </a:prstGeom>
        </p:spPr>
      </p:pic>
      <p:pic>
        <p:nvPicPr>
          <p:cNvPr id="11" name="Picture 10" descr="firstlogo.jpg"/>
          <p:cNvPicPr>
            <a:picLocks noChangeAspect="1"/>
          </p:cNvPicPr>
          <p:nvPr/>
        </p:nvPicPr>
        <p:blipFill>
          <a:blip r:embed="rId5" cstate="print"/>
          <a:stretch>
            <a:fillRect/>
          </a:stretch>
        </p:blipFill>
        <p:spPr>
          <a:xfrm>
            <a:off x="970407" y="3319249"/>
            <a:ext cx="2991993" cy="929282"/>
          </a:xfrm>
          <a:prstGeom prst="rect">
            <a:avLst/>
          </a:prstGeom>
        </p:spPr>
      </p:pic>
      <p:pic>
        <p:nvPicPr>
          <p:cNvPr id="12" name="Picture 11" descr="diabeticsupply_teal.jpg"/>
          <p:cNvPicPr>
            <a:picLocks noChangeAspect="1"/>
          </p:cNvPicPr>
          <p:nvPr/>
        </p:nvPicPr>
        <p:blipFill>
          <a:blip r:embed="rId6" cstate="print"/>
          <a:stretch>
            <a:fillRect/>
          </a:stretch>
        </p:blipFill>
        <p:spPr>
          <a:xfrm>
            <a:off x="976312" y="4229100"/>
            <a:ext cx="1876425" cy="2019300"/>
          </a:xfrm>
          <a:prstGeom prst="rect">
            <a:avLst/>
          </a:prstGeom>
        </p:spPr>
      </p:pic>
      <p:pic>
        <p:nvPicPr>
          <p:cNvPr id="13" name="Picture 12" descr="UnitedFireGroupLogo.jpg"/>
          <p:cNvPicPr>
            <a:picLocks noChangeAspect="1"/>
          </p:cNvPicPr>
          <p:nvPr/>
        </p:nvPicPr>
        <p:blipFill>
          <a:blip r:embed="rId7" cstate="print"/>
          <a:stretch>
            <a:fillRect/>
          </a:stretch>
        </p:blipFill>
        <p:spPr>
          <a:xfrm>
            <a:off x="5357812" y="3286125"/>
            <a:ext cx="2449196" cy="723900"/>
          </a:xfrm>
          <a:prstGeom prst="rect">
            <a:avLst/>
          </a:prstGeom>
        </p:spPr>
      </p:pic>
      <p:sp>
        <p:nvSpPr>
          <p:cNvPr id="20" name="TextBox 19"/>
          <p:cNvSpPr txBox="1"/>
          <p:nvPr/>
        </p:nvSpPr>
        <p:spPr>
          <a:xfrm>
            <a:off x="3905250" y="4914900"/>
            <a:ext cx="3562770" cy="923330"/>
          </a:xfrm>
          <a:prstGeom prst="rect">
            <a:avLst/>
          </a:prstGeom>
          <a:solidFill>
            <a:schemeClr val="accent1">
              <a:lumMod val="40000"/>
              <a:lumOff val="60000"/>
            </a:schemeClr>
          </a:solidFill>
          <a:effectLst>
            <a:outerShdw blurRad="50800" dist="38100" dir="2700000" algn="tl" rotWithShape="0">
              <a:prstClr val="black">
                <a:alpha val="40000"/>
              </a:prstClr>
            </a:outerShdw>
          </a:effectLst>
        </p:spPr>
        <p:txBody>
          <a:bodyPr wrap="none" rtlCol="0">
            <a:spAutoFit/>
          </a:bodyPr>
          <a:lstStyle/>
          <a:p>
            <a:r>
              <a:rPr lang="en-AU" dirty="0" smtClean="0">
                <a:solidFill>
                  <a:srgbClr val="0070C0"/>
                </a:solidFill>
              </a:rPr>
              <a:t>McGowan Computer Associates</a:t>
            </a:r>
          </a:p>
          <a:p>
            <a:r>
              <a:rPr lang="en-AU" dirty="0" smtClean="0">
                <a:solidFill>
                  <a:srgbClr val="0070C0"/>
                </a:solidFill>
              </a:rPr>
              <a:t>George McGowan</a:t>
            </a:r>
          </a:p>
          <a:p>
            <a:r>
              <a:rPr lang="en-AU" dirty="0" smtClean="0">
                <a:solidFill>
                  <a:srgbClr val="0070C0"/>
                </a:solidFill>
              </a:rPr>
              <a:t>gmcgowanjr@aol.com</a:t>
            </a:r>
            <a:endParaRPr lang="en-AU" dirty="0">
              <a:solidFill>
                <a:srgbClr val="0070C0"/>
              </a:solidFill>
            </a:endParaRPr>
          </a:p>
        </p:txBody>
      </p:sp>
      <p:sp>
        <p:nvSpPr>
          <p:cNvPr id="22" name="TextBox 21"/>
          <p:cNvSpPr txBox="1"/>
          <p:nvPr/>
        </p:nvSpPr>
        <p:spPr>
          <a:xfrm>
            <a:off x="866775" y="2457450"/>
            <a:ext cx="3319178" cy="369332"/>
          </a:xfrm>
          <a:prstGeom prst="rect">
            <a:avLst/>
          </a:prstGeom>
          <a:noFill/>
        </p:spPr>
        <p:txBody>
          <a:bodyPr wrap="none" rtlCol="0">
            <a:spAutoFit/>
          </a:bodyPr>
          <a:lstStyle/>
          <a:p>
            <a:r>
              <a:rPr lang="en-AU" dirty="0" smtClean="0">
                <a:solidFill>
                  <a:srgbClr val="002060"/>
                </a:solidFill>
              </a:rPr>
              <a:t>Banco República del Uruguay</a:t>
            </a:r>
            <a:endParaRPr lang="en-AU"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Wrapping up…</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16</a:t>
            </a:fld>
            <a:endParaRPr lang="en-US"/>
          </a:p>
        </p:txBody>
      </p:sp>
      <p:sp>
        <p:nvSpPr>
          <p:cNvPr id="4" name="Content Placeholder 2"/>
          <p:cNvSpPr>
            <a:spLocks noGrp="1"/>
          </p:cNvSpPr>
          <p:nvPr>
            <p:ph idx="1"/>
          </p:nvPr>
        </p:nvSpPr>
        <p:spPr>
          <a:xfrm>
            <a:off x="514351" y="1644624"/>
            <a:ext cx="6913083" cy="2731435"/>
          </a:xfrm>
        </p:spPr>
        <p:txBody>
          <a:bodyPr>
            <a:noAutofit/>
          </a:bodyPr>
          <a:lstStyle/>
          <a:p>
            <a:pPr>
              <a:spcBef>
                <a:spcPts val="900"/>
              </a:spcBef>
            </a:pPr>
            <a:r>
              <a:rPr lang="en-US" sz="2400" dirty="0" smtClean="0"/>
              <a:t>More information available online</a:t>
            </a:r>
          </a:p>
          <a:p>
            <a:pPr>
              <a:spcBef>
                <a:spcPts val="900"/>
              </a:spcBef>
            </a:pPr>
            <a:r>
              <a:rPr lang="en-US" sz="2400" dirty="0" smtClean="0"/>
              <a:t>Free trial version available for download</a:t>
            </a:r>
          </a:p>
          <a:p>
            <a:pPr>
              <a:spcBef>
                <a:spcPts val="900"/>
              </a:spcBef>
            </a:pPr>
            <a:r>
              <a:rPr lang="en-US" sz="2400" dirty="0" smtClean="0"/>
              <a:t>Free remote assistance for Proof-Of-Concept projects</a:t>
            </a:r>
            <a:br>
              <a:rPr lang="en-US" sz="2400" dirty="0" smtClean="0"/>
            </a:br>
            <a:r>
              <a:rPr lang="en-US" sz="2400" dirty="0" smtClean="0"/>
              <a:t/>
            </a:r>
            <a:br>
              <a:rPr lang="en-US" sz="2400" dirty="0" smtClean="0"/>
            </a:br>
            <a:r>
              <a:rPr lang="en-US" sz="2400" dirty="0" smtClean="0"/>
              <a:t>Contact:  ngebauer@ClientTools.com.au</a:t>
            </a:r>
          </a:p>
        </p:txBody>
      </p:sp>
      <p:sp>
        <p:nvSpPr>
          <p:cNvPr id="5" name="Title 1"/>
          <p:cNvSpPr txBox="1">
            <a:spLocks/>
          </p:cNvSpPr>
          <p:nvPr/>
        </p:nvSpPr>
        <p:spPr>
          <a:xfrm>
            <a:off x="797463" y="5061081"/>
            <a:ext cx="7327634" cy="678607"/>
          </a:xfrm>
          <a:prstGeom prst="rect">
            <a:avLst/>
          </a:prstGeom>
        </p:spPr>
        <p:txBody>
          <a:bodyPr rIns="91440" anchor="ctr">
            <a:noAutofit/>
            <a:scene3d>
              <a:camera prst="orthographicFront"/>
              <a:lightRig rig="soft" dir="t">
                <a:rot lat="0" lon="0" rev="2400000"/>
              </a:lightRig>
            </a:scene3d>
            <a:sp3d>
              <a:bevelT w="19050" h="12700"/>
            </a:sp3d>
          </a:bodyPr>
          <a:lstStyle/>
          <a:p>
            <a:pPr marL="54864" marR="0" lvl="0" indent="0" algn="l" defTabSz="914400" rtl="0" eaLnBrk="1" fontAlgn="auto" latinLnBrk="0" hangingPunct="1">
              <a:lnSpc>
                <a:spcPct val="100000"/>
              </a:lnSpc>
              <a:spcBef>
                <a:spcPct val="0"/>
              </a:spcBef>
              <a:spcAft>
                <a:spcPts val="0"/>
              </a:spcAft>
              <a:buClrTx/>
              <a:buSzTx/>
              <a:buFontTx/>
              <a:buNone/>
              <a:tabLst/>
              <a:defRPr/>
            </a:pPr>
            <a:r>
              <a:rPr lang="en-US" sz="4000" dirty="0" smtClean="0">
                <a:solidFill>
                  <a:srgbClr val="B54A01"/>
                </a:solidFill>
                <a:effectLst>
                  <a:outerShdw blurRad="38100" dist="25500" dir="5400000" algn="tl" rotWithShape="0">
                    <a:srgbClr val="000000">
                      <a:satMod val="180000"/>
                      <a:alpha val="75000"/>
                    </a:srgbClr>
                  </a:outerShdw>
                </a:effectLst>
                <a:latin typeface="+mj-lt"/>
                <a:ea typeface="+mj-ea"/>
                <a:cs typeface="+mj-cs"/>
              </a:rPr>
              <a:t>www.ClientTools.com.au</a:t>
            </a:r>
            <a:endParaRPr kumimoji="0" lang="en-US" sz="40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7" name="Group 8"/>
          <p:cNvGrpSpPr>
            <a:grpSpLocks noChangeAspect="1"/>
          </p:cNvGrpSpPr>
          <p:nvPr/>
        </p:nvGrpSpPr>
        <p:grpSpPr>
          <a:xfrm>
            <a:off x="7293170" y="1817069"/>
            <a:ext cx="937043" cy="932685"/>
            <a:chOff x="4143372" y="285728"/>
            <a:chExt cx="682625" cy="679450"/>
          </a:xfrm>
          <a:effectLst>
            <a:outerShdw blurRad="50800" dist="38100" dir="2700000" algn="tl" rotWithShape="0">
              <a:prstClr val="black">
                <a:alpha val="40000"/>
              </a:prstClr>
            </a:outerShdw>
          </a:effectLst>
        </p:grpSpPr>
        <p:pic>
          <p:nvPicPr>
            <p:cNvPr id="8"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9"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10"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spect="1"/>
          </p:cNvSpPr>
          <p:nvPr/>
        </p:nvSpPr>
        <p:spPr>
          <a:xfrm>
            <a:off x="3657600" y="1047750"/>
            <a:ext cx="1819274" cy="1819274"/>
          </a:xfrm>
          <a:prstGeom prst="ellipse">
            <a:avLst/>
          </a:prstGeom>
          <a:gradFill flip="none" rotWithShape="1">
            <a:gsLst>
              <a:gs pos="0">
                <a:schemeClr val="accent5">
                  <a:shade val="58000"/>
                  <a:satMod val="150000"/>
                </a:schemeClr>
              </a:gs>
              <a:gs pos="72000">
                <a:schemeClr val="accent5">
                  <a:tint val="90000"/>
                  <a:satMod val="135000"/>
                </a:schemeClr>
              </a:gs>
              <a:gs pos="100000">
                <a:schemeClr val="accent5">
                  <a:tint val="80000"/>
                  <a:satMod val="155000"/>
                </a:schemeClr>
              </a:gs>
            </a:gsLst>
            <a:lin ang="2700000" scaled="1"/>
            <a:tileRect/>
          </a:gradFill>
          <a:scene3d>
            <a:camera prst="orthographicFront" fov="0">
              <a:rot lat="0" lon="0" rev="0"/>
            </a:camera>
            <a:lightRig rig="soft" dir="tl">
              <a:rot lat="0" lon="0" rev="20000000"/>
            </a:lightRig>
          </a:scene3d>
          <a:sp3d prstMaterial="matte">
            <a:bevelT w="63500" h="63500" prst="softRoun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a:p>
        </p:txBody>
      </p:sp>
      <p:sp>
        <p:nvSpPr>
          <p:cNvPr id="18" name="Slide Number Placeholder 17"/>
          <p:cNvSpPr>
            <a:spLocks noGrp="1"/>
          </p:cNvSpPr>
          <p:nvPr>
            <p:ph type="sldNum" sz="quarter" idx="12"/>
          </p:nvPr>
        </p:nvSpPr>
        <p:spPr/>
        <p:txBody>
          <a:bodyPr/>
          <a:lstStyle/>
          <a:p>
            <a:fld id="{F3A0A0BA-DD78-4A37-8551-C21259D5916B}" type="slidenum">
              <a:rPr lang="en-US" smtClean="0"/>
              <a:pPr/>
              <a:t>17</a:t>
            </a:fld>
            <a:endParaRPr lang="en-US"/>
          </a:p>
        </p:txBody>
      </p:sp>
      <p:grpSp>
        <p:nvGrpSpPr>
          <p:cNvPr id="4" name="Group 8"/>
          <p:cNvGrpSpPr>
            <a:grpSpLocks noChangeAspect="1"/>
          </p:cNvGrpSpPr>
          <p:nvPr/>
        </p:nvGrpSpPr>
        <p:grpSpPr>
          <a:xfrm>
            <a:off x="4102295" y="1493219"/>
            <a:ext cx="937043" cy="932685"/>
            <a:chOff x="4143372" y="285728"/>
            <a:chExt cx="682625" cy="679450"/>
          </a:xfrm>
          <a:effectLst>
            <a:outerShdw blurRad="50800" dist="38100" dir="2700000" algn="tl" rotWithShape="0">
              <a:prstClr val="black">
                <a:alpha val="40000"/>
              </a:prstClr>
            </a:outerShdw>
          </a:effectLst>
        </p:grpSpPr>
        <p:pic>
          <p:nvPicPr>
            <p:cNvPr id="5"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7"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8"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sp>
        <p:nvSpPr>
          <p:cNvPr id="10" name="Title 1"/>
          <p:cNvSpPr txBox="1">
            <a:spLocks/>
          </p:cNvSpPr>
          <p:nvPr/>
        </p:nvSpPr>
        <p:spPr>
          <a:xfrm>
            <a:off x="171450" y="5069251"/>
            <a:ext cx="8791575" cy="678607"/>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rgbClr val="B54A01"/>
                </a:solidFill>
                <a:effectLst>
                  <a:outerShdw blurRad="38100" dist="25500" dir="5400000" algn="tl" rotWithShape="0">
                    <a:srgbClr val="000000">
                      <a:satMod val="180000"/>
                      <a:alpha val="75000"/>
                    </a:srgbClr>
                  </a:outerShdw>
                </a:effectLst>
                <a:latin typeface="+mj-lt"/>
                <a:ea typeface="+mj-ea"/>
                <a:cs typeface="+mj-cs"/>
              </a:rPr>
              <a:t>www.ClientTools.com.au</a:t>
            </a:r>
            <a:endParaRPr kumimoji="0" lang="en-US" sz="32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mj-lt"/>
              <a:ea typeface="+mj-ea"/>
              <a:cs typeface="+mj-cs"/>
            </a:endParaRPr>
          </a:p>
        </p:txBody>
      </p:sp>
      <p:grpSp>
        <p:nvGrpSpPr>
          <p:cNvPr id="11" name="Group 10"/>
          <p:cNvGrpSpPr/>
          <p:nvPr/>
        </p:nvGrpSpPr>
        <p:grpSpPr>
          <a:xfrm>
            <a:off x="2098253" y="3083575"/>
            <a:ext cx="4935557" cy="1429439"/>
            <a:chOff x="2060153" y="1159525"/>
            <a:chExt cx="4935557" cy="1429439"/>
          </a:xfrm>
        </p:grpSpPr>
        <p:sp>
          <p:nvSpPr>
            <p:cNvPr id="12" name="Title 1"/>
            <p:cNvSpPr txBox="1">
              <a:spLocks/>
            </p:cNvSpPr>
            <p:nvPr/>
          </p:nvSpPr>
          <p:spPr>
            <a:xfrm>
              <a:off x="2192067" y="1773716"/>
              <a:ext cx="4682480" cy="815248"/>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rPr>
                <a:t>Consultancy</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13" name="Title 1"/>
            <p:cNvSpPr txBox="1">
              <a:spLocks/>
            </p:cNvSpPr>
            <p:nvPr/>
          </p:nvSpPr>
          <p:spPr>
            <a:xfrm>
              <a:off x="2060153" y="1159525"/>
              <a:ext cx="2599981"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Client</a:t>
              </a:r>
              <a:endParaRPr kumimoji="0" lang="en-US" sz="5400" b="0" i="0" u="none" strike="noStrike" kern="1200" cap="none" spc="0" normalizeH="0" baseline="0" noProof="0" dirty="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sp>
          <p:nvSpPr>
            <p:cNvPr id="14" name="Title 1"/>
            <p:cNvSpPr txBox="1">
              <a:spLocks/>
            </p:cNvSpPr>
            <p:nvPr/>
          </p:nvSpPr>
          <p:spPr>
            <a:xfrm>
              <a:off x="4693201" y="1159527"/>
              <a:ext cx="2302509" cy="887775"/>
            </a:xfrm>
            <a:prstGeom prst="rect">
              <a:avLst/>
            </a:prstGeom>
          </p:spPr>
          <p:txBody>
            <a:bodyPr lIns="45720" rIns="228600" anchor="t">
              <a:noAutofit/>
              <a:scene3d>
                <a:camera prst="orthographicFront"/>
                <a:lightRig rig="soft" dir="t">
                  <a:rot lat="0" lon="0" rev="2400000"/>
                </a:lightRig>
              </a:scene3d>
              <a:sp3d>
                <a:bevelT w="19050" h="127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B54A01"/>
                  </a:solidFill>
                  <a:effectLst>
                    <a:outerShdw blurRad="38100" dist="25500" dir="5400000" algn="tl" rotWithShape="0">
                      <a:srgbClr val="000000">
                        <a:satMod val="180000"/>
                        <a:alpha val="75000"/>
                      </a:srgbClr>
                    </a:outerShdw>
                  </a:effectLst>
                  <a:uLnTx/>
                  <a:uFillTx/>
                  <a:latin typeface="Elephant" pitchFamily="18" charset="0"/>
                  <a:ea typeface="+mj-ea"/>
                  <a:cs typeface="+mj-cs"/>
                </a:rPr>
                <a:t>Tools</a:t>
              </a:r>
              <a:endParaRPr kumimoji="0" lang="en-US" sz="5400" b="0" i="0" u="none" strike="noStrike" kern="1200" cap="none" spc="0" normalizeH="0" baseline="0" noProof="0" dirty="0">
                <a:ln>
                  <a:noFill/>
                </a:ln>
                <a:solidFill>
                  <a:srgbClr val="69704C"/>
                </a:solidFill>
                <a:effectLst>
                  <a:outerShdw blurRad="38100" dist="25500" dir="5400000" algn="tl" rotWithShape="0">
                    <a:srgbClr val="000000">
                      <a:satMod val="180000"/>
                      <a:alpha val="75000"/>
                    </a:srgbClr>
                  </a:outerShdw>
                </a:effectLst>
                <a:uLnTx/>
                <a:uFillTx/>
                <a:latin typeface="Elephant" pitchFamily="18" charset="0"/>
                <a:ea typeface="+mj-ea"/>
                <a:cs typeface="+mj-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5303"/>
            <a:ext cx="6450376" cy="3834422"/>
          </a:xfrm>
        </p:spPr>
        <p:txBody>
          <a:bodyPr>
            <a:normAutofit/>
          </a:bodyPr>
          <a:lstStyle/>
          <a:p>
            <a:r>
              <a:rPr lang="en-US" sz="2200" dirty="0" smtClean="0"/>
              <a:t>Specializes in client interface solutions to customers using EAE and AB Suite systems</a:t>
            </a:r>
          </a:p>
          <a:p>
            <a:endParaRPr lang="en-US" sz="1600" dirty="0" smtClean="0"/>
          </a:p>
          <a:p>
            <a:r>
              <a:rPr lang="en-US" sz="2200" dirty="0" smtClean="0"/>
              <a:t>The company aim is to  provide products and services that add value to EAE and AB Suite by enriching the End User Interface capabilities</a:t>
            </a:r>
          </a:p>
          <a:p>
            <a:endParaRPr lang="en-US" sz="1600" dirty="0" smtClean="0"/>
          </a:p>
          <a:p>
            <a:r>
              <a:rPr lang="en-US" sz="2200" dirty="0" smtClean="0"/>
              <a:t>Founded May 2007</a:t>
            </a:r>
          </a:p>
          <a:p>
            <a:endParaRPr lang="en-US" sz="1600" dirty="0" smtClean="0"/>
          </a:p>
          <a:p>
            <a:r>
              <a:rPr lang="en-US" sz="2200" dirty="0" smtClean="0"/>
              <a:t>Located in Adelaide, South Australia</a:t>
            </a:r>
          </a:p>
        </p:txBody>
      </p:sp>
      <p:sp>
        <p:nvSpPr>
          <p:cNvPr id="4" name="Title 1"/>
          <p:cNvSpPr>
            <a:spLocks noGrp="1"/>
          </p:cNvSpPr>
          <p:nvPr>
            <p:ph type="title"/>
          </p:nvPr>
        </p:nvSpPr>
        <p:spPr>
          <a:xfrm>
            <a:off x="457200" y="253536"/>
            <a:ext cx="8229600" cy="1143000"/>
          </a:xfrm>
        </p:spPr>
        <p:txBody>
          <a:bodyPr anchor="ctr"/>
          <a:lstStyle/>
          <a:p>
            <a:pPr algn="l"/>
            <a:r>
              <a:rPr lang="en-US" dirty="0" smtClean="0">
                <a:solidFill>
                  <a:srgbClr val="B54A01"/>
                </a:solidFill>
                <a:latin typeface="Elephant" pitchFamily="18" charset="0"/>
              </a:rPr>
              <a:t>Client Tools </a:t>
            </a:r>
            <a:r>
              <a:rPr lang="en-US" dirty="0" smtClean="0">
                <a:solidFill>
                  <a:srgbClr val="69704C"/>
                </a:solidFill>
                <a:latin typeface="Elephant" pitchFamily="18" charset="0"/>
              </a:rPr>
              <a:t>Consultancy</a:t>
            </a:r>
            <a:endParaRPr lang="en-US" dirty="0">
              <a:solidFill>
                <a:srgbClr val="69704C"/>
              </a:solidFill>
              <a:latin typeface="Elephant" pitchFamily="18" charset="0"/>
            </a:endParaRPr>
          </a:p>
        </p:txBody>
      </p:sp>
      <p:sp>
        <p:nvSpPr>
          <p:cNvPr id="6" name="Slide Number Placeholder 5"/>
          <p:cNvSpPr>
            <a:spLocks noGrp="1"/>
          </p:cNvSpPr>
          <p:nvPr>
            <p:ph type="sldNum" sz="quarter" idx="11"/>
          </p:nvPr>
        </p:nvSpPr>
        <p:spPr/>
        <p:txBody>
          <a:bodyPr/>
          <a:lstStyle/>
          <a:p>
            <a:fld id="{F3A0A0BA-DD78-4A37-8551-C21259D5916B}" type="slidenum">
              <a:rPr lang="en-US" smtClean="0"/>
              <a:pPr/>
              <a:t>2</a:t>
            </a:fld>
            <a:endParaRPr lang="en-US" dirty="0"/>
          </a:p>
        </p:txBody>
      </p:sp>
      <p:grpSp>
        <p:nvGrpSpPr>
          <p:cNvPr id="8" name="Group 7"/>
          <p:cNvGrpSpPr>
            <a:grpSpLocks noChangeAspect="1"/>
          </p:cNvGrpSpPr>
          <p:nvPr/>
        </p:nvGrpSpPr>
        <p:grpSpPr>
          <a:xfrm>
            <a:off x="7017745" y="1701050"/>
            <a:ext cx="937043" cy="932685"/>
            <a:chOff x="4143372" y="285728"/>
            <a:chExt cx="682625" cy="679450"/>
          </a:xfrm>
          <a:effectLst>
            <a:outerShdw blurRad="50800" dist="38100" dir="2700000" algn="tl" rotWithShape="0">
              <a:prstClr val="black">
                <a:alpha val="40000"/>
              </a:prstClr>
            </a:outerShdw>
          </a:effectLst>
        </p:grpSpPr>
        <p:pic>
          <p:nvPicPr>
            <p:cNvPr id="9" name="Picture 58" descr="C-Grey-Logo"/>
            <p:cNvPicPr>
              <a:picLocks noChangeAspect="1" noChangeArrowheads="1"/>
            </p:cNvPicPr>
            <p:nvPr/>
          </p:nvPicPr>
          <p:blipFill>
            <a:blip r:embed="rId3" cstate="print"/>
            <a:srcRect/>
            <a:stretch>
              <a:fillRect/>
            </a:stretch>
          </p:blipFill>
          <p:spPr bwMode="auto">
            <a:xfrm>
              <a:off x="4366678" y="472313"/>
              <a:ext cx="459319" cy="492865"/>
            </a:xfrm>
            <a:prstGeom prst="rect">
              <a:avLst/>
            </a:prstGeom>
            <a:noFill/>
            <a:ln w="9525">
              <a:noFill/>
              <a:miter lim="800000"/>
              <a:headEnd/>
              <a:tailEnd/>
            </a:ln>
          </p:spPr>
        </p:pic>
        <p:pic>
          <p:nvPicPr>
            <p:cNvPr id="10" name="Picture 59" descr="T-OrangeX3D"/>
            <p:cNvPicPr>
              <a:picLocks noChangeAspect="1" noChangeArrowheads="1"/>
            </p:cNvPicPr>
            <p:nvPr/>
          </p:nvPicPr>
          <p:blipFill>
            <a:blip r:embed="rId4" cstate="print"/>
            <a:srcRect/>
            <a:stretch>
              <a:fillRect/>
            </a:stretch>
          </p:blipFill>
          <p:spPr bwMode="auto">
            <a:xfrm>
              <a:off x="4265010" y="285728"/>
              <a:ext cx="423010" cy="394292"/>
            </a:xfrm>
            <a:prstGeom prst="rect">
              <a:avLst/>
            </a:prstGeom>
            <a:noFill/>
            <a:ln w="9525">
              <a:noFill/>
              <a:miter lim="800000"/>
              <a:headEnd/>
              <a:tailEnd/>
            </a:ln>
          </p:spPr>
        </p:pic>
        <p:pic>
          <p:nvPicPr>
            <p:cNvPr id="11" name="Picture 60" descr="C-OrangeX3D"/>
            <p:cNvPicPr>
              <a:picLocks noChangeAspect="1" noChangeArrowheads="1"/>
            </p:cNvPicPr>
            <p:nvPr/>
          </p:nvPicPr>
          <p:blipFill>
            <a:blip r:embed="rId5" cstate="print"/>
            <a:srcRect/>
            <a:stretch>
              <a:fillRect/>
            </a:stretch>
          </p:blipFill>
          <p:spPr bwMode="auto">
            <a:xfrm>
              <a:off x="4143372" y="511059"/>
              <a:ext cx="395777" cy="415415"/>
            </a:xfrm>
            <a:prstGeom prst="rect">
              <a:avLst/>
            </a:prstGeom>
            <a:noFill/>
            <a:ln w="9525">
              <a:noFill/>
              <a:miter lim="800000"/>
              <a:headEnd/>
              <a:tailEnd/>
            </a:ln>
          </p:spPr>
        </p:pic>
      </p:grpSp>
      <p:pic>
        <p:nvPicPr>
          <p:cNvPr id="12" name="Picture 11" descr="Map-Australia.jpg"/>
          <p:cNvPicPr>
            <a:picLocks noChangeAspect="1"/>
          </p:cNvPicPr>
          <p:nvPr/>
        </p:nvPicPr>
        <p:blipFill>
          <a:blip r:embed="rId6" cstate="print"/>
          <a:stretch>
            <a:fillRect/>
          </a:stretch>
        </p:blipFill>
        <p:spPr>
          <a:xfrm>
            <a:off x="5972177" y="3617552"/>
            <a:ext cx="2668385" cy="2306782"/>
          </a:xfrm>
          <a:prstGeom prst="rect">
            <a:avLst/>
          </a:prstGeom>
        </p:spPr>
      </p:pic>
      <p:sp>
        <p:nvSpPr>
          <p:cNvPr id="13" name="Oval 12"/>
          <p:cNvSpPr>
            <a:spLocks noChangeAspect="1"/>
          </p:cNvSpPr>
          <p:nvPr/>
        </p:nvSpPr>
        <p:spPr>
          <a:xfrm>
            <a:off x="7496174" y="5200650"/>
            <a:ext cx="219076" cy="2190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4" name="Picture 23" descr="BoxSilverlightGeneratorShadow.gif"/>
          <p:cNvPicPr>
            <a:picLocks noChangeAspect="1"/>
          </p:cNvPicPr>
          <p:nvPr/>
        </p:nvPicPr>
        <p:blipFill>
          <a:blip r:embed="rId7" cstate="print"/>
          <a:stretch>
            <a:fillRect/>
          </a:stretch>
        </p:blipFill>
        <p:spPr>
          <a:xfrm>
            <a:off x="1655260" y="5090067"/>
            <a:ext cx="962025" cy="1238250"/>
          </a:xfrm>
          <a:prstGeom prst="rect">
            <a:avLst/>
          </a:prstGeom>
        </p:spPr>
      </p:pic>
      <p:pic>
        <p:nvPicPr>
          <p:cNvPr id="25" name="Picture 24" descr="BoxWPFGeneratorShadow.gif"/>
          <p:cNvPicPr>
            <a:picLocks noChangeAspect="1"/>
          </p:cNvPicPr>
          <p:nvPr/>
        </p:nvPicPr>
        <p:blipFill>
          <a:blip r:embed="rId8" cstate="print"/>
          <a:stretch>
            <a:fillRect/>
          </a:stretch>
        </p:blipFill>
        <p:spPr>
          <a:xfrm>
            <a:off x="2721943" y="5086351"/>
            <a:ext cx="947738" cy="1228725"/>
          </a:xfrm>
          <a:prstGeom prst="rect">
            <a:avLst/>
          </a:prstGeom>
        </p:spPr>
      </p:pic>
      <p:pic>
        <p:nvPicPr>
          <p:cNvPr id="16" name="Picture 15" descr="BoxASPNETWebFormsGeneratorShadow.gif"/>
          <p:cNvPicPr>
            <a:picLocks noChangeAspect="1"/>
          </p:cNvPicPr>
          <p:nvPr/>
        </p:nvPicPr>
        <p:blipFill>
          <a:blip r:embed="rId9" cstate="print"/>
          <a:stretch>
            <a:fillRect/>
          </a:stretch>
        </p:blipFill>
        <p:spPr>
          <a:xfrm>
            <a:off x="3767721" y="5082168"/>
            <a:ext cx="952500" cy="1238250"/>
          </a:xfrm>
          <a:prstGeom prst="rect">
            <a:avLst/>
          </a:prstGeom>
        </p:spPr>
      </p:pic>
      <p:pic>
        <p:nvPicPr>
          <p:cNvPr id="26" name="Picture 25" descr="BoxWCFGeneratorShadow.gif"/>
          <p:cNvPicPr>
            <a:picLocks noChangeAspect="1"/>
          </p:cNvPicPr>
          <p:nvPr/>
        </p:nvPicPr>
        <p:blipFill>
          <a:blip r:embed="rId10" cstate="print"/>
          <a:stretch>
            <a:fillRect/>
          </a:stretch>
        </p:blipFill>
        <p:spPr>
          <a:xfrm>
            <a:off x="4816282" y="5084260"/>
            <a:ext cx="947738" cy="1228725"/>
          </a:xfrm>
          <a:prstGeom prst="rect">
            <a:avLst/>
          </a:prstGeom>
        </p:spPr>
      </p:pic>
      <p:pic>
        <p:nvPicPr>
          <p:cNvPr id="17" name="Picture 16" descr="BoxSmartCLientGeneratorShadow.gif"/>
          <p:cNvPicPr>
            <a:picLocks noChangeAspect="1"/>
          </p:cNvPicPr>
          <p:nvPr/>
        </p:nvPicPr>
        <p:blipFill>
          <a:blip r:embed="rId11" cstate="print"/>
          <a:stretch>
            <a:fillRect/>
          </a:stretch>
        </p:blipFill>
        <p:spPr>
          <a:xfrm>
            <a:off x="590551" y="5091112"/>
            <a:ext cx="962025" cy="1233488"/>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108849" y="3438386"/>
            <a:ext cx="3987401" cy="3095764"/>
            <a:chOff x="3937399" y="3457436"/>
            <a:chExt cx="3987401" cy="3095764"/>
          </a:xfrm>
        </p:grpSpPr>
        <p:pic>
          <p:nvPicPr>
            <p:cNvPr id="20" name="Picture 19" descr="tmp.png"/>
            <p:cNvPicPr>
              <a:picLocks noChangeAspect="1"/>
            </p:cNvPicPr>
            <p:nvPr/>
          </p:nvPicPr>
          <p:blipFill>
            <a:blip r:embed="rId3" cstate="print"/>
            <a:stretch>
              <a:fillRect/>
            </a:stretch>
          </p:blipFill>
          <p:spPr>
            <a:xfrm>
              <a:off x="3937399" y="3457436"/>
              <a:ext cx="3987401" cy="3095764"/>
            </a:xfrm>
            <a:prstGeom prst="rect">
              <a:avLst/>
            </a:prstGeom>
          </p:spPr>
        </p:pic>
        <p:pic>
          <p:nvPicPr>
            <p:cNvPr id="21" name="Picture 20" descr="tmp.png"/>
            <p:cNvPicPr>
              <a:picLocks noChangeAspect="1"/>
            </p:cNvPicPr>
            <p:nvPr/>
          </p:nvPicPr>
          <p:blipFill>
            <a:blip r:embed="rId4" cstate="print"/>
            <a:stretch>
              <a:fillRect/>
            </a:stretch>
          </p:blipFill>
          <p:spPr>
            <a:xfrm>
              <a:off x="4105274" y="3648074"/>
              <a:ext cx="3653239" cy="2257426"/>
            </a:xfrm>
            <a:prstGeom prst="rect">
              <a:avLst/>
            </a:prstGeom>
          </p:spPr>
        </p:pic>
      </p:grpSp>
      <p:sp>
        <p:nvSpPr>
          <p:cNvPr id="2" name="Title 1"/>
          <p:cNvSpPr>
            <a:spLocks noGrp="1"/>
          </p:cNvSpPr>
          <p:nvPr>
            <p:ph type="title"/>
          </p:nvPr>
        </p:nvSpPr>
        <p:spPr/>
        <p:txBody>
          <a:bodyPr anchor="b"/>
          <a:lstStyle/>
          <a:p>
            <a:r>
              <a:rPr lang="en-AU" dirty="0" smtClean="0">
                <a:solidFill>
                  <a:schemeClr val="tx2"/>
                </a:solidFill>
              </a:rPr>
              <a:t>Agenda</a:t>
            </a:r>
            <a:endParaRPr lang="en-AU" dirty="0">
              <a:solidFill>
                <a:schemeClr val="tx2"/>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3</a:t>
            </a:fld>
            <a:endParaRPr lang="en-US" dirty="0"/>
          </a:p>
        </p:txBody>
      </p:sp>
      <p:sp>
        <p:nvSpPr>
          <p:cNvPr id="6" name="Content Placeholder 2"/>
          <p:cNvSpPr txBox="1">
            <a:spLocks/>
          </p:cNvSpPr>
          <p:nvPr/>
        </p:nvSpPr>
        <p:spPr>
          <a:xfrm>
            <a:off x="457200" y="1503046"/>
            <a:ext cx="7315199" cy="4320980"/>
          </a:xfrm>
          <a:prstGeom prst="rect">
            <a:avLst/>
          </a:prstGeom>
        </p:spPr>
        <p:txBody>
          <a:bodyPr>
            <a:normAutofit lnSpcReduction="10000"/>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effectLst/>
                <a:uLnTx/>
                <a:uFillTx/>
                <a:latin typeface="+mn-lt"/>
                <a:ea typeface="+mn-ea"/>
                <a:cs typeface="+mn-cs"/>
              </a:rPr>
              <a:t>The CTC Smart Client Environment</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Smart Client Landscape</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Generate Environment</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Runtime Architecture</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effectLst/>
                <a:uLnTx/>
                <a:uFillTx/>
                <a:latin typeface="+mn-lt"/>
                <a:ea typeface="+mn-ea"/>
                <a:cs typeface="+mn-cs"/>
              </a:rPr>
              <a:t>Demonstrations</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Smart Client UI</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Custom Controls</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Copy From Grid</a:t>
            </a:r>
          </a:p>
          <a:p>
            <a:pPr marL="640080" marR="0" lvl="1" indent="-228600" algn="l" defTabSz="914400" rtl="0" eaLnBrk="1" fontAlgn="auto" latinLnBrk="0" hangingPunct="1">
              <a:lnSpc>
                <a:spcPct val="100000"/>
              </a:lnSpc>
              <a:spcBef>
                <a:spcPts val="400"/>
              </a:spcBef>
              <a:spcAft>
                <a:spcPts val="0"/>
              </a:spcAft>
              <a:buClr>
                <a:schemeClr val="accent2"/>
              </a:buClr>
              <a:buSzPct val="90000"/>
              <a:buFontTx/>
              <a:buChar char="•"/>
              <a:tabLst/>
              <a:defRPr/>
            </a:pPr>
            <a:r>
              <a:rPr kumimoji="0" lang="en-AU" sz="2600" b="0" i="0" u="none" strike="noStrike" kern="1200" cap="none" spc="0" normalizeH="0" baseline="0" noProof="0" dirty="0" smtClean="0">
                <a:ln>
                  <a:noFill/>
                </a:ln>
                <a:effectLst/>
                <a:uLnTx/>
                <a:uFillTx/>
                <a:latin typeface="+mn-lt"/>
                <a:ea typeface="+mn-ea"/>
                <a:cs typeface="+mn-cs"/>
              </a:rPr>
              <a:t>Smart Devices</a:t>
            </a:r>
          </a:p>
          <a:p>
            <a:pPr marL="822960" marR="0" lvl="2" indent="-192024" algn="l" defTabSz="914400" rtl="0" eaLnBrk="1" fontAlgn="auto" latinLnBrk="0" hangingPunct="1">
              <a:lnSpc>
                <a:spcPct val="100000"/>
              </a:lnSpc>
              <a:spcBef>
                <a:spcPts val="400"/>
              </a:spcBef>
              <a:spcAft>
                <a:spcPts val="0"/>
              </a:spcAft>
              <a:buClr>
                <a:schemeClr val="accent3"/>
              </a:buClr>
              <a:buSzPct val="100000"/>
              <a:buFont typeface="Wingdings 2"/>
              <a:buChar char=""/>
              <a:tabLst/>
              <a:defRPr/>
            </a:pPr>
            <a:r>
              <a:rPr kumimoji="0" lang="en-AU" sz="2300" b="0" i="0" u="none" strike="noStrike" kern="1200" cap="none" spc="0" normalizeH="0" baseline="0" noProof="0" dirty="0" smtClean="0">
                <a:ln>
                  <a:noFill/>
                </a:ln>
                <a:effectLst/>
                <a:uLnTx/>
                <a:uFillTx/>
                <a:latin typeface="+mn-lt"/>
                <a:ea typeface="+mn-ea"/>
                <a:cs typeface="+mn-cs"/>
              </a:rPr>
              <a:t>PC – iPad - iPhone</a:t>
            </a:r>
          </a:p>
        </p:txBody>
      </p:sp>
      <p:sp>
        <p:nvSpPr>
          <p:cNvPr id="7" name="Content Placeholder 2"/>
          <p:cNvSpPr>
            <a:spLocks noGrp="1"/>
          </p:cNvSpPr>
          <p:nvPr>
            <p:ph idx="1"/>
          </p:nvPr>
        </p:nvSpPr>
        <p:spPr>
          <a:xfrm>
            <a:off x="457200" y="1503046"/>
            <a:ext cx="7315199" cy="4320980"/>
          </a:xfrm>
        </p:spPr>
        <p:txBody>
          <a:bodyPr>
            <a:normAutofit lnSpcReduction="10000"/>
          </a:bodyPr>
          <a:lstStyle/>
          <a:p>
            <a:r>
              <a:rPr lang="en-AU" dirty="0" smtClean="0">
                <a:solidFill>
                  <a:srgbClr val="FF0000"/>
                </a:solidFill>
              </a:rPr>
              <a:t>The CTC Smart Client Environment</a:t>
            </a:r>
          </a:p>
          <a:p>
            <a:pPr lvl="1"/>
            <a:r>
              <a:rPr lang="en-AU" dirty="0" smtClean="0">
                <a:solidFill>
                  <a:srgbClr val="FF0000"/>
                </a:solidFill>
              </a:rPr>
              <a:t>Smart Client Landscape</a:t>
            </a:r>
          </a:p>
          <a:p>
            <a:pPr lvl="1"/>
            <a:r>
              <a:rPr lang="en-AU" dirty="0" smtClean="0">
                <a:solidFill>
                  <a:srgbClr val="FF0000"/>
                </a:solidFill>
              </a:rPr>
              <a:t>Generate Environment</a:t>
            </a:r>
          </a:p>
          <a:p>
            <a:pPr lvl="1"/>
            <a:r>
              <a:rPr lang="en-AU" dirty="0" smtClean="0">
                <a:solidFill>
                  <a:srgbClr val="FF0000"/>
                </a:solidFill>
              </a:rPr>
              <a:t>Runtime Architecture</a:t>
            </a:r>
          </a:p>
          <a:p>
            <a:r>
              <a:rPr lang="en-AU" dirty="0" smtClean="0">
                <a:solidFill>
                  <a:schemeClr val="tx1">
                    <a:lumMod val="50000"/>
                    <a:lumOff val="50000"/>
                  </a:schemeClr>
                </a:solidFill>
              </a:rPr>
              <a:t>Demonstrations</a:t>
            </a:r>
          </a:p>
          <a:p>
            <a:pPr lvl="1"/>
            <a:r>
              <a:rPr lang="en-AU" dirty="0" smtClean="0">
                <a:solidFill>
                  <a:schemeClr val="tx1">
                    <a:lumMod val="50000"/>
                    <a:lumOff val="50000"/>
                  </a:schemeClr>
                </a:solidFill>
              </a:rPr>
              <a:t>Smart Client UI</a:t>
            </a:r>
          </a:p>
          <a:p>
            <a:pPr lvl="1"/>
            <a:r>
              <a:rPr lang="en-AU" dirty="0" smtClean="0">
                <a:solidFill>
                  <a:schemeClr val="tx1">
                    <a:lumMod val="50000"/>
                    <a:lumOff val="50000"/>
                  </a:schemeClr>
                </a:solidFill>
              </a:rPr>
              <a:t>Custom Controls</a:t>
            </a:r>
          </a:p>
          <a:p>
            <a:pPr lvl="1"/>
            <a:r>
              <a:rPr lang="en-AU" dirty="0" smtClean="0">
                <a:solidFill>
                  <a:schemeClr val="tx1">
                    <a:lumMod val="50000"/>
                    <a:lumOff val="50000"/>
                  </a:schemeClr>
                </a:solidFill>
              </a:rPr>
              <a:t>Copy From Grid</a:t>
            </a:r>
          </a:p>
          <a:p>
            <a:pPr lvl="1"/>
            <a:r>
              <a:rPr lang="en-AU" dirty="0" smtClean="0">
                <a:solidFill>
                  <a:schemeClr val="tx1">
                    <a:lumMod val="50000"/>
                    <a:lumOff val="50000"/>
                  </a:schemeClr>
                </a:solidFill>
              </a:rPr>
              <a:t>Smart Devices</a:t>
            </a:r>
          </a:p>
          <a:p>
            <a:pPr lvl="2"/>
            <a:r>
              <a:rPr lang="en-AU" dirty="0" smtClean="0">
                <a:solidFill>
                  <a:schemeClr val="tx1">
                    <a:lumMod val="50000"/>
                    <a:lumOff val="50000"/>
                  </a:schemeClr>
                </a:solidFill>
              </a:rPr>
              <a:t>PC – iPad - iPhone</a:t>
            </a:r>
          </a:p>
        </p:txBody>
      </p:sp>
      <p:pic>
        <p:nvPicPr>
          <p:cNvPr id="17" name="Picture 16" descr="tmp.png"/>
          <p:cNvPicPr>
            <a:picLocks noChangeAspect="1"/>
          </p:cNvPicPr>
          <p:nvPr/>
        </p:nvPicPr>
        <p:blipFill>
          <a:blip r:embed="rId5" cstate="print"/>
          <a:stretch>
            <a:fillRect/>
          </a:stretch>
        </p:blipFill>
        <p:spPr>
          <a:xfrm>
            <a:off x="5172076" y="2213144"/>
            <a:ext cx="3829050" cy="2512382"/>
          </a:xfrm>
          <a:prstGeom prst="rect">
            <a:avLst/>
          </a:prstGeom>
        </p:spPr>
      </p:pic>
      <p:pic>
        <p:nvPicPr>
          <p:cNvPr id="18" name="Picture 17" descr="tmp.png"/>
          <p:cNvPicPr>
            <a:picLocks noChangeAspect="1"/>
          </p:cNvPicPr>
          <p:nvPr/>
        </p:nvPicPr>
        <p:blipFill>
          <a:blip r:embed="rId6" cstate="print"/>
          <a:stretch>
            <a:fillRect/>
          </a:stretch>
        </p:blipFill>
        <p:spPr>
          <a:xfrm>
            <a:off x="7386395" y="3962400"/>
            <a:ext cx="1333843" cy="26055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3A0A0BA-DD78-4A37-8551-C21259D5916B}" type="slidenum">
              <a:rPr lang="en-US" smtClean="0"/>
              <a:pPr/>
              <a:t>4</a:t>
            </a:fld>
            <a:endParaRPr lang="en-US" dirty="0"/>
          </a:p>
        </p:txBody>
      </p:sp>
      <p:sp>
        <p:nvSpPr>
          <p:cNvPr id="11" name="Title 77"/>
          <p:cNvSpPr txBox="1">
            <a:spLocks/>
          </p:cNvSpPr>
          <p:nvPr/>
        </p:nvSpPr>
        <p:spPr>
          <a:xfrm>
            <a:off x="457200" y="-89364"/>
            <a:ext cx="8229600" cy="641814"/>
          </a:xfrm>
          <a:prstGeom prst="rect">
            <a:avLst/>
          </a:prstGeom>
        </p:spPr>
        <p:txBody>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n-AU" sz="46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Smart Client Landscape</a:t>
            </a:r>
            <a:endParaRPr kumimoji="0" lang="en-AU" sz="46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pic>
        <p:nvPicPr>
          <p:cNvPr id="13" name="Picture 2" descr="C:\Users\Niels\Documents\Niels\ClientToolsBusiness\Unite 2012\Images\GalaxyNote.png"/>
          <p:cNvPicPr>
            <a:picLocks noChangeAspect="1" noChangeArrowheads="1"/>
          </p:cNvPicPr>
          <p:nvPr/>
        </p:nvPicPr>
        <p:blipFill>
          <a:blip r:embed="rId3" cstate="print"/>
          <a:srcRect/>
          <a:stretch>
            <a:fillRect/>
          </a:stretch>
        </p:blipFill>
        <p:spPr bwMode="auto">
          <a:xfrm>
            <a:off x="6762750" y="1784350"/>
            <a:ext cx="781050" cy="1355828"/>
          </a:xfrm>
          <a:prstGeom prst="rect">
            <a:avLst/>
          </a:prstGeom>
          <a:noFill/>
        </p:spPr>
      </p:pic>
      <p:pic>
        <p:nvPicPr>
          <p:cNvPr id="14" name="Picture 4" descr="C:\Users\Niels\Documents\Niels\ClientToolsBusiness\Unite 2012\Images\iPad.png"/>
          <p:cNvPicPr>
            <a:picLocks noChangeAspect="1" noChangeArrowheads="1"/>
          </p:cNvPicPr>
          <p:nvPr/>
        </p:nvPicPr>
        <p:blipFill>
          <a:blip r:embed="rId4" cstate="print"/>
          <a:srcRect/>
          <a:stretch>
            <a:fillRect/>
          </a:stretch>
        </p:blipFill>
        <p:spPr bwMode="auto">
          <a:xfrm>
            <a:off x="3598167" y="883066"/>
            <a:ext cx="1211958" cy="1545809"/>
          </a:xfrm>
          <a:prstGeom prst="rect">
            <a:avLst/>
          </a:prstGeom>
          <a:noFill/>
        </p:spPr>
      </p:pic>
      <p:pic>
        <p:nvPicPr>
          <p:cNvPr id="15" name="Picture 5" descr="C:\Users\Niels\Documents\Niels\ClientToolsBusiness\Unite 2012\Images\iPhone.png"/>
          <p:cNvPicPr>
            <a:picLocks noChangeAspect="1" noChangeArrowheads="1"/>
          </p:cNvPicPr>
          <p:nvPr/>
        </p:nvPicPr>
        <p:blipFill>
          <a:blip r:embed="rId5" cstate="print"/>
          <a:srcRect/>
          <a:stretch>
            <a:fillRect/>
          </a:stretch>
        </p:blipFill>
        <p:spPr bwMode="auto">
          <a:xfrm>
            <a:off x="7327900" y="1681163"/>
            <a:ext cx="700088" cy="1362075"/>
          </a:xfrm>
          <a:prstGeom prst="rect">
            <a:avLst/>
          </a:prstGeom>
          <a:noFill/>
        </p:spPr>
      </p:pic>
      <p:pic>
        <p:nvPicPr>
          <p:cNvPr id="16" name="Picture 6" descr="C:\Users\Niels\Documents\Niels\ClientToolsBusiness\Unite 2012\Images\Nokia-Lumia-Phone.png"/>
          <p:cNvPicPr>
            <a:picLocks noChangeAspect="1" noChangeArrowheads="1"/>
          </p:cNvPicPr>
          <p:nvPr/>
        </p:nvPicPr>
        <p:blipFill>
          <a:blip r:embed="rId6" cstate="print"/>
          <a:srcRect/>
          <a:stretch>
            <a:fillRect/>
          </a:stretch>
        </p:blipFill>
        <p:spPr bwMode="auto">
          <a:xfrm>
            <a:off x="7957515" y="1857375"/>
            <a:ext cx="777690" cy="1476375"/>
          </a:xfrm>
          <a:prstGeom prst="rect">
            <a:avLst/>
          </a:prstGeom>
          <a:noFill/>
        </p:spPr>
      </p:pic>
      <p:pic>
        <p:nvPicPr>
          <p:cNvPr id="17" name="Picture 3" descr="C:\Users\Niels\Documents\Niels\ClientToolsBusiness\Unite 2012\Images\GalaxyTablet.png"/>
          <p:cNvPicPr>
            <a:picLocks noChangeAspect="1" noChangeArrowheads="1"/>
          </p:cNvPicPr>
          <p:nvPr/>
        </p:nvPicPr>
        <p:blipFill>
          <a:blip r:embed="rId7" cstate="print"/>
          <a:srcRect/>
          <a:stretch>
            <a:fillRect/>
          </a:stretch>
        </p:blipFill>
        <p:spPr bwMode="auto">
          <a:xfrm>
            <a:off x="4538664" y="1014414"/>
            <a:ext cx="1684378" cy="1147762"/>
          </a:xfrm>
          <a:prstGeom prst="rect">
            <a:avLst/>
          </a:prstGeom>
          <a:noFill/>
        </p:spPr>
      </p:pic>
      <p:pic>
        <p:nvPicPr>
          <p:cNvPr id="18" name="Picture 7" descr="C:\Users\Niels\Documents\Niels\ClientToolsBusiness\Unite 2012\Images\mac-5.png"/>
          <p:cNvPicPr>
            <a:picLocks noChangeAspect="1" noChangeArrowheads="1"/>
          </p:cNvPicPr>
          <p:nvPr/>
        </p:nvPicPr>
        <p:blipFill>
          <a:blip r:embed="rId8" cstate="print"/>
          <a:srcRect/>
          <a:stretch>
            <a:fillRect/>
          </a:stretch>
        </p:blipFill>
        <p:spPr bwMode="auto">
          <a:xfrm>
            <a:off x="-171450" y="1855605"/>
            <a:ext cx="2365375" cy="2236969"/>
          </a:xfrm>
          <a:prstGeom prst="rect">
            <a:avLst/>
          </a:prstGeom>
          <a:noFill/>
        </p:spPr>
      </p:pic>
      <p:pic>
        <p:nvPicPr>
          <p:cNvPr id="19" name="Picture 8" descr="C:\Users\Niels\Documents\Niels\ClientToolsBusiness\Unite 2012\Images\pc.png"/>
          <p:cNvPicPr>
            <a:picLocks noChangeAspect="1" noChangeArrowheads="1"/>
          </p:cNvPicPr>
          <p:nvPr/>
        </p:nvPicPr>
        <p:blipFill>
          <a:blip r:embed="rId9" cstate="print"/>
          <a:srcRect/>
          <a:stretch>
            <a:fillRect/>
          </a:stretch>
        </p:blipFill>
        <p:spPr bwMode="auto">
          <a:xfrm>
            <a:off x="1412875" y="1673699"/>
            <a:ext cx="1739900" cy="1358425"/>
          </a:xfrm>
          <a:prstGeom prst="rect">
            <a:avLst/>
          </a:prstGeom>
          <a:noFill/>
        </p:spPr>
      </p:pic>
      <p:sp>
        <p:nvSpPr>
          <p:cNvPr id="30" name="TextBox 29"/>
          <p:cNvSpPr txBox="1"/>
          <p:nvPr/>
        </p:nvSpPr>
        <p:spPr>
          <a:xfrm>
            <a:off x="266700" y="1266825"/>
            <a:ext cx="2116285" cy="369332"/>
          </a:xfrm>
          <a:prstGeom prst="rect">
            <a:avLst/>
          </a:prstGeom>
          <a:noFill/>
        </p:spPr>
        <p:txBody>
          <a:bodyPr wrap="none" rtlCol="0">
            <a:spAutoFit/>
          </a:bodyPr>
          <a:lstStyle/>
          <a:p>
            <a:r>
              <a:rPr lang="en-AU" dirty="0" smtClean="0"/>
              <a:t>Desktops/Laptops</a:t>
            </a:r>
            <a:endParaRPr lang="en-AU" dirty="0"/>
          </a:p>
        </p:txBody>
      </p:sp>
      <p:sp>
        <p:nvSpPr>
          <p:cNvPr id="31" name="TextBox 30"/>
          <p:cNvSpPr txBox="1"/>
          <p:nvPr/>
        </p:nvSpPr>
        <p:spPr>
          <a:xfrm>
            <a:off x="6924675" y="1323975"/>
            <a:ext cx="1626023" cy="369332"/>
          </a:xfrm>
          <a:prstGeom prst="rect">
            <a:avLst/>
          </a:prstGeom>
          <a:noFill/>
        </p:spPr>
        <p:txBody>
          <a:bodyPr wrap="none" rtlCol="0">
            <a:spAutoFit/>
          </a:bodyPr>
          <a:lstStyle/>
          <a:p>
            <a:r>
              <a:rPr lang="en-AU" dirty="0" smtClean="0"/>
              <a:t>Smart Phones</a:t>
            </a:r>
            <a:endParaRPr lang="en-AU" dirty="0"/>
          </a:p>
        </p:txBody>
      </p:sp>
      <p:sp>
        <p:nvSpPr>
          <p:cNvPr id="32" name="TextBox 31"/>
          <p:cNvSpPr txBox="1"/>
          <p:nvPr/>
        </p:nvSpPr>
        <p:spPr>
          <a:xfrm>
            <a:off x="4543425" y="542925"/>
            <a:ext cx="952248" cy="369332"/>
          </a:xfrm>
          <a:prstGeom prst="rect">
            <a:avLst/>
          </a:prstGeom>
          <a:noFill/>
        </p:spPr>
        <p:txBody>
          <a:bodyPr wrap="none" rtlCol="0">
            <a:spAutoFit/>
          </a:bodyPr>
          <a:lstStyle/>
          <a:p>
            <a:r>
              <a:rPr lang="en-AU" dirty="0" smtClean="0"/>
              <a:t>Tablets</a:t>
            </a:r>
            <a:endParaRPr lang="en-AU" dirty="0"/>
          </a:p>
        </p:txBody>
      </p:sp>
      <p:grpSp>
        <p:nvGrpSpPr>
          <p:cNvPr id="49" name="Group 48"/>
          <p:cNvGrpSpPr/>
          <p:nvPr/>
        </p:nvGrpSpPr>
        <p:grpSpPr>
          <a:xfrm>
            <a:off x="304800" y="1997523"/>
            <a:ext cx="8743950" cy="1688652"/>
            <a:chOff x="304800" y="1997523"/>
            <a:chExt cx="8743950" cy="1688652"/>
          </a:xfrm>
        </p:grpSpPr>
        <p:pic>
          <p:nvPicPr>
            <p:cNvPr id="29" name="Picture 16" descr="C:\Users\Niels\Documents\Niels\ClientToolsBusiness\Unite 2012\Images\MSWindows.png"/>
            <p:cNvPicPr>
              <a:picLocks noChangeAspect="1" noChangeArrowheads="1"/>
            </p:cNvPicPr>
            <p:nvPr/>
          </p:nvPicPr>
          <p:blipFill>
            <a:blip r:embed="rId10" cstate="print"/>
            <a:srcRect/>
            <a:stretch>
              <a:fillRect/>
            </a:stretch>
          </p:blipFill>
          <p:spPr bwMode="auto">
            <a:xfrm>
              <a:off x="1825625" y="1997523"/>
              <a:ext cx="822325" cy="532952"/>
            </a:xfrm>
            <a:prstGeom prst="rect">
              <a:avLst/>
            </a:prstGeom>
            <a:noFill/>
          </p:spPr>
        </p:pic>
        <p:pic>
          <p:nvPicPr>
            <p:cNvPr id="20" name="Picture 10" descr="C:\Users\Niels\Documents\Niels\ClientToolsBusiness\Unite 2012\Images\ios_icon.png"/>
            <p:cNvPicPr>
              <a:picLocks noChangeAspect="1" noChangeArrowheads="1"/>
            </p:cNvPicPr>
            <p:nvPr/>
          </p:nvPicPr>
          <p:blipFill>
            <a:blip r:embed="rId11" cstate="print"/>
            <a:srcRect/>
            <a:stretch>
              <a:fillRect/>
            </a:stretch>
          </p:blipFill>
          <p:spPr bwMode="auto">
            <a:xfrm>
              <a:off x="7437577" y="3152775"/>
              <a:ext cx="430072" cy="276225"/>
            </a:xfrm>
            <a:prstGeom prst="rect">
              <a:avLst/>
            </a:prstGeom>
            <a:noFill/>
          </p:spPr>
        </p:pic>
        <p:pic>
          <p:nvPicPr>
            <p:cNvPr id="21" name="Picture 11" descr="C:\Users\Niels\Documents\Niels\ClientToolsBusiness\Unite 2012\Images\windows_phone_logo2.png"/>
            <p:cNvPicPr>
              <a:picLocks noChangeAspect="1" noChangeArrowheads="1"/>
            </p:cNvPicPr>
            <p:nvPr/>
          </p:nvPicPr>
          <p:blipFill>
            <a:blip r:embed="rId12" cstate="print"/>
            <a:srcRect/>
            <a:stretch>
              <a:fillRect/>
            </a:stretch>
          </p:blipFill>
          <p:spPr bwMode="auto">
            <a:xfrm>
              <a:off x="7951974" y="3371850"/>
              <a:ext cx="1096776" cy="257175"/>
            </a:xfrm>
            <a:prstGeom prst="rect">
              <a:avLst/>
            </a:prstGeom>
            <a:noFill/>
          </p:spPr>
        </p:pic>
        <p:grpSp>
          <p:nvGrpSpPr>
            <p:cNvPr id="22" name="Group 21"/>
            <p:cNvGrpSpPr/>
            <p:nvPr/>
          </p:nvGrpSpPr>
          <p:grpSpPr>
            <a:xfrm>
              <a:off x="6665120" y="3076575"/>
              <a:ext cx="697706" cy="542924"/>
              <a:chOff x="4283869" y="5070738"/>
              <a:chExt cx="821531" cy="653786"/>
            </a:xfrm>
          </p:grpSpPr>
          <p:pic>
            <p:nvPicPr>
              <p:cNvPr id="23" name="Picture 13" descr="C:\Users\Niels\Documents\Niels\ClientToolsBusiness\Unite 2012\Images\android-mascot.png"/>
              <p:cNvPicPr>
                <a:picLocks noChangeAspect="1" noChangeArrowheads="1"/>
              </p:cNvPicPr>
              <p:nvPr/>
            </p:nvPicPr>
            <p:blipFill>
              <a:blip r:embed="rId13" cstate="print"/>
              <a:srcRect/>
              <a:stretch>
                <a:fillRect/>
              </a:stretch>
            </p:blipFill>
            <p:spPr bwMode="auto">
              <a:xfrm>
                <a:off x="4479925" y="5070738"/>
                <a:ext cx="434975" cy="504561"/>
              </a:xfrm>
              <a:prstGeom prst="rect">
                <a:avLst/>
              </a:prstGeom>
              <a:noFill/>
            </p:spPr>
          </p:pic>
          <p:pic>
            <p:nvPicPr>
              <p:cNvPr id="24" name="Picture 14" descr="C:\Users\Niels\Documents\Niels\ClientToolsBusiness\Unite 2012\Images\Android-logo.png"/>
              <p:cNvPicPr>
                <a:picLocks noChangeAspect="1" noChangeArrowheads="1"/>
              </p:cNvPicPr>
              <p:nvPr/>
            </p:nvPicPr>
            <p:blipFill>
              <a:blip r:embed="rId14" cstate="print"/>
              <a:srcRect/>
              <a:stretch>
                <a:fillRect/>
              </a:stretch>
            </p:blipFill>
            <p:spPr bwMode="auto">
              <a:xfrm>
                <a:off x="4283869" y="5609221"/>
                <a:ext cx="821531" cy="115303"/>
              </a:xfrm>
              <a:prstGeom prst="rect">
                <a:avLst/>
              </a:prstGeom>
              <a:noFill/>
            </p:spPr>
          </p:pic>
        </p:grpSp>
        <p:grpSp>
          <p:nvGrpSpPr>
            <p:cNvPr id="25" name="Group 24"/>
            <p:cNvGrpSpPr/>
            <p:nvPr/>
          </p:nvGrpSpPr>
          <p:grpSpPr>
            <a:xfrm>
              <a:off x="4750595" y="2038350"/>
              <a:ext cx="697706" cy="542924"/>
              <a:chOff x="4283869" y="5070738"/>
              <a:chExt cx="821531" cy="653786"/>
            </a:xfrm>
          </p:grpSpPr>
          <p:pic>
            <p:nvPicPr>
              <p:cNvPr id="26" name="Picture 13" descr="C:\Users\Niels\Documents\Niels\ClientToolsBusiness\Unite 2012\Images\android-mascot.png"/>
              <p:cNvPicPr>
                <a:picLocks noChangeAspect="1" noChangeArrowheads="1"/>
              </p:cNvPicPr>
              <p:nvPr/>
            </p:nvPicPr>
            <p:blipFill>
              <a:blip r:embed="rId13" cstate="print"/>
              <a:srcRect/>
              <a:stretch>
                <a:fillRect/>
              </a:stretch>
            </p:blipFill>
            <p:spPr bwMode="auto">
              <a:xfrm>
                <a:off x="4479925" y="5070738"/>
                <a:ext cx="434975" cy="504561"/>
              </a:xfrm>
              <a:prstGeom prst="rect">
                <a:avLst/>
              </a:prstGeom>
              <a:noFill/>
            </p:spPr>
          </p:pic>
          <p:pic>
            <p:nvPicPr>
              <p:cNvPr id="27" name="Picture 14" descr="C:\Users\Niels\Documents\Niels\ClientToolsBusiness\Unite 2012\Images\Android-logo.png"/>
              <p:cNvPicPr>
                <a:picLocks noChangeAspect="1" noChangeArrowheads="1"/>
              </p:cNvPicPr>
              <p:nvPr/>
            </p:nvPicPr>
            <p:blipFill>
              <a:blip r:embed="rId14" cstate="print"/>
              <a:srcRect/>
              <a:stretch>
                <a:fillRect/>
              </a:stretch>
            </p:blipFill>
            <p:spPr bwMode="auto">
              <a:xfrm>
                <a:off x="4283869" y="5609221"/>
                <a:ext cx="821531" cy="115303"/>
              </a:xfrm>
              <a:prstGeom prst="rect">
                <a:avLst/>
              </a:prstGeom>
              <a:noFill/>
            </p:spPr>
          </p:pic>
        </p:grpSp>
        <p:pic>
          <p:nvPicPr>
            <p:cNvPr id="28" name="Picture 10" descr="C:\Users\Niels\Documents\Niels\ClientToolsBusiness\Unite 2012\Images\ios_icon.png"/>
            <p:cNvPicPr>
              <a:picLocks noChangeAspect="1" noChangeArrowheads="1"/>
            </p:cNvPicPr>
            <p:nvPr/>
          </p:nvPicPr>
          <p:blipFill>
            <a:blip r:embed="rId11" cstate="print"/>
            <a:srcRect/>
            <a:stretch>
              <a:fillRect/>
            </a:stretch>
          </p:blipFill>
          <p:spPr bwMode="auto">
            <a:xfrm>
              <a:off x="4199077" y="2438400"/>
              <a:ext cx="430072" cy="276225"/>
            </a:xfrm>
            <a:prstGeom prst="rect">
              <a:avLst/>
            </a:prstGeom>
            <a:noFill/>
          </p:spPr>
        </p:pic>
        <p:pic>
          <p:nvPicPr>
            <p:cNvPr id="33" name="Picture 17" descr="C:\Users\Niels\Documents\Niels\ClientToolsBusiness\Unite 2012\Images\Mac-OS Logo with Text.png"/>
            <p:cNvPicPr>
              <a:picLocks noChangeAspect="1" noChangeArrowheads="1"/>
            </p:cNvPicPr>
            <p:nvPr/>
          </p:nvPicPr>
          <p:blipFill>
            <a:blip r:embed="rId15" cstate="print"/>
            <a:srcRect/>
            <a:stretch>
              <a:fillRect/>
            </a:stretch>
          </p:blipFill>
          <p:spPr bwMode="auto">
            <a:xfrm>
              <a:off x="304800" y="3233738"/>
              <a:ext cx="478769" cy="452437"/>
            </a:xfrm>
            <a:prstGeom prst="rect">
              <a:avLst/>
            </a:prstGeom>
            <a:noFill/>
          </p:spPr>
        </p:pic>
        <p:pic>
          <p:nvPicPr>
            <p:cNvPr id="34" name="Picture 18" descr="C:\Users\Niels\Documents\Niels\ClientToolsBusiness\Unite 2012\Images\Windows_Phone_logo.png"/>
            <p:cNvPicPr>
              <a:picLocks noChangeAspect="1" noChangeArrowheads="1"/>
            </p:cNvPicPr>
            <p:nvPr/>
          </p:nvPicPr>
          <p:blipFill>
            <a:blip r:embed="rId16" cstate="print"/>
            <a:srcRect/>
            <a:stretch>
              <a:fillRect/>
            </a:stretch>
          </p:blipFill>
          <p:spPr bwMode="auto">
            <a:xfrm>
              <a:off x="5572125" y="2216944"/>
              <a:ext cx="504825" cy="378619"/>
            </a:xfrm>
            <a:prstGeom prst="rect">
              <a:avLst/>
            </a:prstGeom>
            <a:noFill/>
          </p:spPr>
        </p:pic>
      </p:grpSp>
      <p:grpSp>
        <p:nvGrpSpPr>
          <p:cNvPr id="53" name="Group 52"/>
          <p:cNvGrpSpPr/>
          <p:nvPr/>
        </p:nvGrpSpPr>
        <p:grpSpPr>
          <a:xfrm>
            <a:off x="812801" y="2562224"/>
            <a:ext cx="7807324" cy="1660525"/>
            <a:chOff x="812801" y="2562224"/>
            <a:chExt cx="7807324" cy="1660525"/>
          </a:xfrm>
        </p:grpSpPr>
        <p:pic>
          <p:nvPicPr>
            <p:cNvPr id="35" name="Picture 20" descr="C:\Users\Niels\Documents\Niels\ClientToolsBusiness\Unite 2012\Images\firefox-logo.png"/>
            <p:cNvPicPr>
              <a:picLocks noChangeAspect="1" noChangeArrowheads="1"/>
            </p:cNvPicPr>
            <p:nvPr/>
          </p:nvPicPr>
          <p:blipFill>
            <a:blip r:embed="rId17" cstate="print"/>
            <a:srcRect/>
            <a:stretch>
              <a:fillRect/>
            </a:stretch>
          </p:blipFill>
          <p:spPr bwMode="auto">
            <a:xfrm>
              <a:off x="1781176" y="3419474"/>
              <a:ext cx="533399" cy="533399"/>
            </a:xfrm>
            <a:prstGeom prst="rect">
              <a:avLst/>
            </a:prstGeom>
            <a:noFill/>
          </p:spPr>
        </p:pic>
        <p:pic>
          <p:nvPicPr>
            <p:cNvPr id="36" name="Picture 21" descr="C:\Users\Niels\Documents\Niels\ClientToolsBusiness\Unite 2012\Images\safari-logo.png"/>
            <p:cNvPicPr>
              <a:picLocks noChangeAspect="1" noChangeArrowheads="1"/>
            </p:cNvPicPr>
            <p:nvPr/>
          </p:nvPicPr>
          <p:blipFill>
            <a:blip r:embed="rId18" cstate="print"/>
            <a:srcRect/>
            <a:stretch>
              <a:fillRect/>
            </a:stretch>
          </p:blipFill>
          <p:spPr bwMode="auto">
            <a:xfrm>
              <a:off x="812801" y="3546654"/>
              <a:ext cx="596900" cy="676095"/>
            </a:xfrm>
            <a:prstGeom prst="rect">
              <a:avLst/>
            </a:prstGeom>
            <a:noFill/>
          </p:spPr>
        </p:pic>
        <p:pic>
          <p:nvPicPr>
            <p:cNvPr id="37" name="Picture 21" descr="C:\Users\Niels\Documents\Niels\ClientToolsBusiness\Unite 2012\Images\safari-logo.png"/>
            <p:cNvPicPr>
              <a:picLocks noChangeAspect="1" noChangeArrowheads="1"/>
            </p:cNvPicPr>
            <p:nvPr/>
          </p:nvPicPr>
          <p:blipFill>
            <a:blip r:embed="rId19" cstate="print"/>
            <a:srcRect/>
            <a:stretch>
              <a:fillRect/>
            </a:stretch>
          </p:blipFill>
          <p:spPr bwMode="auto">
            <a:xfrm>
              <a:off x="3803651" y="2562224"/>
              <a:ext cx="465313" cy="527049"/>
            </a:xfrm>
            <a:prstGeom prst="rect">
              <a:avLst/>
            </a:prstGeom>
            <a:noFill/>
          </p:spPr>
        </p:pic>
        <p:pic>
          <p:nvPicPr>
            <p:cNvPr id="38" name="Picture 21" descr="C:\Users\Niels\Documents\Niels\ClientToolsBusiness\Unite 2012\Images\safari-logo.png"/>
            <p:cNvPicPr>
              <a:picLocks noChangeAspect="1" noChangeArrowheads="1"/>
            </p:cNvPicPr>
            <p:nvPr/>
          </p:nvPicPr>
          <p:blipFill>
            <a:blip r:embed="rId20" cstate="print"/>
            <a:srcRect/>
            <a:stretch>
              <a:fillRect/>
            </a:stretch>
          </p:blipFill>
          <p:spPr bwMode="auto">
            <a:xfrm>
              <a:off x="7461251" y="3445578"/>
              <a:ext cx="425449" cy="481896"/>
            </a:xfrm>
            <a:prstGeom prst="rect">
              <a:avLst/>
            </a:prstGeom>
            <a:noFill/>
          </p:spPr>
        </p:pic>
        <p:pic>
          <p:nvPicPr>
            <p:cNvPr id="39" name="Picture 24" descr="C:\Users\Niels\Documents\Niels\ClientToolsBusiness\Unite 2012\Images\chrome-logo.png"/>
            <p:cNvPicPr>
              <a:picLocks noChangeAspect="1" noChangeArrowheads="1"/>
            </p:cNvPicPr>
            <p:nvPr/>
          </p:nvPicPr>
          <p:blipFill>
            <a:blip r:embed="rId21" cstate="print"/>
            <a:srcRect/>
            <a:stretch>
              <a:fillRect/>
            </a:stretch>
          </p:blipFill>
          <p:spPr bwMode="auto">
            <a:xfrm>
              <a:off x="2390776" y="3368081"/>
              <a:ext cx="619124" cy="546694"/>
            </a:xfrm>
            <a:prstGeom prst="rect">
              <a:avLst/>
            </a:prstGeom>
            <a:noFill/>
          </p:spPr>
        </p:pic>
        <p:pic>
          <p:nvPicPr>
            <p:cNvPr id="40" name="Picture 24" descr="C:\Users\Niels\Documents\Niels\ClientToolsBusiness\Unite 2012\Images\chrome-logo.png"/>
            <p:cNvPicPr>
              <a:picLocks noChangeAspect="1" noChangeArrowheads="1"/>
            </p:cNvPicPr>
            <p:nvPr/>
          </p:nvPicPr>
          <p:blipFill>
            <a:blip r:embed="rId22" cstate="print"/>
            <a:srcRect/>
            <a:stretch>
              <a:fillRect/>
            </a:stretch>
          </p:blipFill>
          <p:spPr bwMode="auto">
            <a:xfrm>
              <a:off x="4829176" y="2581274"/>
              <a:ext cx="571708" cy="504825"/>
            </a:xfrm>
            <a:prstGeom prst="rect">
              <a:avLst/>
            </a:prstGeom>
            <a:noFill/>
          </p:spPr>
        </p:pic>
        <p:pic>
          <p:nvPicPr>
            <p:cNvPr id="41" name="Picture 24" descr="C:\Users\Niels\Documents\Niels\ClientToolsBusiness\Unite 2012\Images\chrome-logo.png"/>
            <p:cNvPicPr>
              <a:picLocks noChangeAspect="1" noChangeArrowheads="1"/>
            </p:cNvPicPr>
            <p:nvPr/>
          </p:nvPicPr>
          <p:blipFill>
            <a:blip r:embed="rId23" cstate="print"/>
            <a:srcRect/>
            <a:stretch>
              <a:fillRect/>
            </a:stretch>
          </p:blipFill>
          <p:spPr bwMode="auto">
            <a:xfrm>
              <a:off x="6781801" y="3646639"/>
              <a:ext cx="476250" cy="420535"/>
            </a:xfrm>
            <a:prstGeom prst="rect">
              <a:avLst/>
            </a:prstGeom>
            <a:noFill/>
          </p:spPr>
        </p:pic>
        <p:pic>
          <p:nvPicPr>
            <p:cNvPr id="42" name="Picture 25" descr="C:\Users\Niels\Documents\Niels\ClientToolsBusiness\Unite 2012\Images\ie9-logo.png"/>
            <p:cNvPicPr>
              <a:picLocks noChangeAspect="1" noChangeArrowheads="1"/>
            </p:cNvPicPr>
            <p:nvPr/>
          </p:nvPicPr>
          <p:blipFill>
            <a:blip r:embed="rId24" cstate="print"/>
            <a:srcRect/>
            <a:stretch>
              <a:fillRect/>
            </a:stretch>
          </p:blipFill>
          <p:spPr bwMode="auto">
            <a:xfrm>
              <a:off x="2057400" y="2867024"/>
              <a:ext cx="581025" cy="581025"/>
            </a:xfrm>
            <a:prstGeom prst="rect">
              <a:avLst/>
            </a:prstGeom>
            <a:noFill/>
          </p:spPr>
        </p:pic>
        <p:pic>
          <p:nvPicPr>
            <p:cNvPr id="43" name="Picture 25" descr="C:\Users\Niels\Documents\Niels\ClientToolsBusiness\Unite 2012\Images\ie9-logo.png"/>
            <p:cNvPicPr>
              <a:picLocks noChangeAspect="1" noChangeArrowheads="1"/>
            </p:cNvPicPr>
            <p:nvPr/>
          </p:nvPicPr>
          <p:blipFill>
            <a:blip r:embed="rId25" cstate="print"/>
            <a:srcRect/>
            <a:stretch>
              <a:fillRect/>
            </a:stretch>
          </p:blipFill>
          <p:spPr bwMode="auto">
            <a:xfrm>
              <a:off x="5562600" y="2686049"/>
              <a:ext cx="485775" cy="485775"/>
            </a:xfrm>
            <a:prstGeom prst="rect">
              <a:avLst/>
            </a:prstGeom>
            <a:noFill/>
          </p:spPr>
        </p:pic>
        <p:pic>
          <p:nvPicPr>
            <p:cNvPr id="44" name="Picture 25" descr="C:\Users\Niels\Documents\Niels\ClientToolsBusiness\Unite 2012\Images\ie9-logo.png"/>
            <p:cNvPicPr>
              <a:picLocks noChangeAspect="1" noChangeArrowheads="1"/>
            </p:cNvPicPr>
            <p:nvPr/>
          </p:nvPicPr>
          <p:blipFill>
            <a:blip r:embed="rId26" cstate="print"/>
            <a:srcRect/>
            <a:stretch>
              <a:fillRect/>
            </a:stretch>
          </p:blipFill>
          <p:spPr bwMode="auto">
            <a:xfrm>
              <a:off x="8172450" y="3590924"/>
              <a:ext cx="447675" cy="447675"/>
            </a:xfrm>
            <a:prstGeom prst="rect">
              <a:avLst/>
            </a:prstGeom>
            <a:noFill/>
          </p:spPr>
        </p:pic>
      </p:grpSp>
      <p:pic>
        <p:nvPicPr>
          <p:cNvPr id="2050" name="Picture 2" descr="C:\Users\Niels\Documents\Niels\ClientToolsBusiness\Unite 2012\Images\JQuery_logo_svg.png"/>
          <p:cNvPicPr>
            <a:picLocks noChangeAspect="1" noChangeArrowheads="1"/>
          </p:cNvPicPr>
          <p:nvPr/>
        </p:nvPicPr>
        <p:blipFill>
          <a:blip r:embed="rId27" cstate="print"/>
          <a:srcRect/>
          <a:stretch>
            <a:fillRect/>
          </a:stretch>
        </p:blipFill>
        <p:spPr bwMode="auto">
          <a:xfrm>
            <a:off x="5572125" y="5115068"/>
            <a:ext cx="1457325" cy="357045"/>
          </a:xfrm>
          <a:prstGeom prst="rect">
            <a:avLst/>
          </a:prstGeom>
          <a:noFill/>
        </p:spPr>
      </p:pic>
      <p:grpSp>
        <p:nvGrpSpPr>
          <p:cNvPr id="59" name="Group 58"/>
          <p:cNvGrpSpPr/>
          <p:nvPr/>
        </p:nvGrpSpPr>
        <p:grpSpPr>
          <a:xfrm>
            <a:off x="3095625" y="3133724"/>
            <a:ext cx="2971800" cy="1762125"/>
            <a:chOff x="3257550" y="3076574"/>
            <a:chExt cx="2971800" cy="1762125"/>
          </a:xfrm>
        </p:grpSpPr>
        <p:sp>
          <p:nvSpPr>
            <p:cNvPr id="48" name="Oval 47"/>
            <p:cNvSpPr/>
            <p:nvPr/>
          </p:nvSpPr>
          <p:spPr>
            <a:xfrm>
              <a:off x="3257550" y="3076574"/>
              <a:ext cx="2971800" cy="176212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5" name="Picture 26" descr="C:\Users\Niels\Documents\Niels\ClientToolsBusiness\Unite 2012\Images\html5Logo.png"/>
            <p:cNvPicPr>
              <a:picLocks noChangeAspect="1" noChangeArrowheads="1"/>
            </p:cNvPicPr>
            <p:nvPr/>
          </p:nvPicPr>
          <p:blipFill>
            <a:blip r:embed="rId28" cstate="print"/>
            <a:srcRect/>
            <a:stretch>
              <a:fillRect/>
            </a:stretch>
          </p:blipFill>
          <p:spPr bwMode="auto">
            <a:xfrm>
              <a:off x="3689350" y="3286125"/>
              <a:ext cx="1092200" cy="1092200"/>
            </a:xfrm>
            <a:prstGeom prst="rect">
              <a:avLst/>
            </a:prstGeom>
            <a:noFill/>
          </p:spPr>
        </p:pic>
        <p:sp>
          <p:nvSpPr>
            <p:cNvPr id="47" name="TextBox 46"/>
            <p:cNvSpPr txBox="1"/>
            <p:nvPr/>
          </p:nvSpPr>
          <p:spPr>
            <a:xfrm>
              <a:off x="4048125" y="4391025"/>
              <a:ext cx="1383071" cy="338554"/>
            </a:xfrm>
            <a:prstGeom prst="rect">
              <a:avLst/>
            </a:prstGeom>
            <a:noFill/>
          </p:spPr>
          <p:txBody>
            <a:bodyPr wrap="none" rtlCol="0">
              <a:spAutoFit/>
            </a:bodyPr>
            <a:lstStyle/>
            <a:p>
              <a:r>
                <a:rPr lang="en-AU" sz="1600" dirty="0" smtClean="0">
                  <a:latin typeface="Arial Black" pitchFamily="34" charset="0"/>
                </a:rPr>
                <a:t>JavaScript</a:t>
              </a:r>
              <a:endParaRPr lang="en-AU" sz="1600" dirty="0">
                <a:latin typeface="Arial Black" pitchFamily="34" charset="0"/>
              </a:endParaRPr>
            </a:p>
          </p:txBody>
        </p:sp>
        <p:grpSp>
          <p:nvGrpSpPr>
            <p:cNvPr id="57" name="Group 56"/>
            <p:cNvGrpSpPr/>
            <p:nvPr/>
          </p:nvGrpSpPr>
          <p:grpSpPr>
            <a:xfrm>
              <a:off x="4772273" y="3181350"/>
              <a:ext cx="990352" cy="1257052"/>
              <a:chOff x="4848473" y="3181350"/>
              <a:chExt cx="990352" cy="1257052"/>
            </a:xfrm>
          </p:grpSpPr>
          <p:sp>
            <p:nvSpPr>
              <p:cNvPr id="51" name="TextBox 50"/>
              <p:cNvSpPr txBox="1"/>
              <p:nvPr/>
            </p:nvSpPr>
            <p:spPr>
              <a:xfrm>
                <a:off x="4914900" y="3181350"/>
                <a:ext cx="851515" cy="369332"/>
              </a:xfrm>
              <a:prstGeom prst="rect">
                <a:avLst/>
              </a:prstGeom>
              <a:noFill/>
            </p:spPr>
            <p:txBody>
              <a:bodyPr wrap="none" rtlCol="0">
                <a:spAutoFit/>
              </a:bodyPr>
              <a:lstStyle/>
              <a:p>
                <a:r>
                  <a:rPr lang="en-AU" dirty="0" smtClean="0">
                    <a:latin typeface="Arial Black" pitchFamily="34" charset="0"/>
                  </a:rPr>
                  <a:t>CSS3</a:t>
                </a:r>
                <a:endParaRPr lang="en-AU" dirty="0">
                  <a:latin typeface="Arial Black" pitchFamily="34" charset="0"/>
                </a:endParaRPr>
              </a:p>
            </p:txBody>
          </p:sp>
          <p:pic>
            <p:nvPicPr>
              <p:cNvPr id="56" name="Picture 55" descr="CSS3-Logo.png"/>
              <p:cNvPicPr>
                <a:picLocks noChangeAspect="1"/>
              </p:cNvPicPr>
              <p:nvPr/>
            </p:nvPicPr>
            <p:blipFill>
              <a:blip r:embed="rId29" cstate="print"/>
              <a:stretch>
                <a:fillRect/>
              </a:stretch>
            </p:blipFill>
            <p:spPr>
              <a:xfrm>
                <a:off x="4848473" y="3448050"/>
                <a:ext cx="990352" cy="990352"/>
              </a:xfrm>
              <a:prstGeom prst="rect">
                <a:avLst/>
              </a:prstGeom>
            </p:spPr>
          </p:pic>
        </p:grpSp>
        <p:sp>
          <p:nvSpPr>
            <p:cNvPr id="58" name="TextBox 57"/>
            <p:cNvSpPr txBox="1"/>
            <p:nvPr/>
          </p:nvSpPr>
          <p:spPr>
            <a:xfrm>
              <a:off x="4572000" y="3686175"/>
              <a:ext cx="338554" cy="369332"/>
            </a:xfrm>
            <a:prstGeom prst="rect">
              <a:avLst/>
            </a:prstGeom>
            <a:noFill/>
          </p:spPr>
          <p:txBody>
            <a:bodyPr wrap="none" rtlCol="0">
              <a:spAutoFit/>
            </a:bodyPr>
            <a:lstStyle/>
            <a:p>
              <a:r>
                <a:rPr lang="en-AU" dirty="0" smtClean="0">
                  <a:latin typeface="Arial Black" pitchFamily="34" charset="0"/>
                </a:rPr>
                <a:t>+</a:t>
              </a:r>
              <a:endParaRPr lang="en-AU" dirty="0">
                <a:latin typeface="Arial Black" pitchFamily="34" charset="0"/>
              </a:endParaRPr>
            </a:p>
          </p:txBody>
        </p:sp>
      </p:grpSp>
      <p:grpSp>
        <p:nvGrpSpPr>
          <p:cNvPr id="52" name="Group 51"/>
          <p:cNvGrpSpPr/>
          <p:nvPr/>
        </p:nvGrpSpPr>
        <p:grpSpPr>
          <a:xfrm>
            <a:off x="4000501" y="4972050"/>
            <a:ext cx="1192529" cy="1847850"/>
            <a:chOff x="4000501" y="4972050"/>
            <a:chExt cx="1192529" cy="1847850"/>
          </a:xfrm>
        </p:grpSpPr>
        <p:sp>
          <p:nvSpPr>
            <p:cNvPr id="46" name="Up Arrow 45"/>
            <p:cNvSpPr/>
            <p:nvPr/>
          </p:nvSpPr>
          <p:spPr>
            <a:xfrm>
              <a:off x="4000501" y="4972050"/>
              <a:ext cx="1162050" cy="333375"/>
            </a:xfrm>
            <a:prstGeom prst="upArrow">
              <a:avLst>
                <a:gd name="adj1" fmla="val 50000"/>
                <a:gd name="adj2" fmla="val 6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0" name="Picture 49" descr="BoxSmartCLientGeneratorShadow.gif"/>
            <p:cNvPicPr>
              <a:picLocks noChangeAspect="1"/>
            </p:cNvPicPr>
            <p:nvPr/>
          </p:nvPicPr>
          <p:blipFill>
            <a:blip r:embed="rId30" cstate="print"/>
            <a:stretch>
              <a:fillRect/>
            </a:stretch>
          </p:blipFill>
          <p:spPr>
            <a:xfrm>
              <a:off x="4038600" y="5339715"/>
              <a:ext cx="1154430" cy="148018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ppt_x"/>
                                          </p:val>
                                        </p:tav>
                                        <p:tav tm="100000">
                                          <p:val>
                                            <p:strVal val="#ppt_x"/>
                                          </p:val>
                                        </p:tav>
                                      </p:tavLst>
                                    </p:anim>
                                    <p:anim calcmode="lin" valueType="num">
                                      <p:cBhvr additive="base">
                                        <p:cTn id="20" dur="10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lstStyle/>
          <a:p>
            <a:r>
              <a:rPr lang="en-AU" dirty="0" smtClean="0"/>
              <a:t>Generate Environment</a:t>
            </a:r>
            <a:endParaRPr lang="en-AU" dirty="0"/>
          </a:p>
        </p:txBody>
      </p:sp>
      <p:sp>
        <p:nvSpPr>
          <p:cNvPr id="2" name="Slide Number Placeholder 1"/>
          <p:cNvSpPr>
            <a:spLocks noGrp="1"/>
          </p:cNvSpPr>
          <p:nvPr>
            <p:ph type="sldNum" sz="quarter" idx="11"/>
          </p:nvPr>
        </p:nvSpPr>
        <p:spPr/>
        <p:txBody>
          <a:bodyPr/>
          <a:lstStyle/>
          <a:p>
            <a:fld id="{F3A0A0BA-DD78-4A37-8551-C21259D5916B}" type="slidenum">
              <a:rPr lang="en-US" smtClean="0"/>
              <a:pPr/>
              <a:t>5</a:t>
            </a:fld>
            <a:endParaRPr lang="en-US" dirty="0"/>
          </a:p>
        </p:txBody>
      </p:sp>
      <p:cxnSp>
        <p:nvCxnSpPr>
          <p:cNvPr id="7" name="Straight Arrow Connector 6"/>
          <p:cNvCxnSpPr>
            <a:endCxn id="22" idx="1"/>
          </p:cNvCxnSpPr>
          <p:nvPr/>
        </p:nvCxnSpPr>
        <p:spPr>
          <a:xfrm rot="16200000" flipH="1">
            <a:off x="6610497" y="5677833"/>
            <a:ext cx="368300" cy="476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flipV="1">
            <a:off x="5446426" y="4902339"/>
            <a:ext cx="493713"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3523514" y="4902339"/>
            <a:ext cx="227013" cy="15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337119" y="4167326"/>
            <a:ext cx="206375" cy="1588"/>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rot="5400000">
            <a:off x="2837400" y="4839816"/>
            <a:ext cx="1391912" cy="7200"/>
          </a:xfrm>
          <a:prstGeom prst="line">
            <a:avLst/>
          </a:prstGeom>
          <a:ln/>
        </p:spPr>
        <p:style>
          <a:lnRef idx="3">
            <a:schemeClr val="accent1"/>
          </a:lnRef>
          <a:fillRef idx="0">
            <a:schemeClr val="accent1"/>
          </a:fillRef>
          <a:effectRef idx="2">
            <a:schemeClr val="accent1"/>
          </a:effectRef>
          <a:fontRef idx="minor">
            <a:schemeClr val="tx1"/>
          </a:fontRef>
        </p:style>
      </p:cxnSp>
      <p:sp>
        <p:nvSpPr>
          <p:cNvPr id="12" name="Flowchart: Magnetic Disk 11"/>
          <p:cNvSpPr/>
          <p:nvPr/>
        </p:nvSpPr>
        <p:spPr>
          <a:xfrm>
            <a:off x="486716" y="3743464"/>
            <a:ext cx="639762" cy="860425"/>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 name="Flowchart: Magnetic Disk 12"/>
          <p:cNvSpPr/>
          <p:nvPr/>
        </p:nvSpPr>
        <p:spPr>
          <a:xfrm>
            <a:off x="496241" y="5126176"/>
            <a:ext cx="639762" cy="858838"/>
          </a:xfrm>
          <a:prstGeom prst="flowChartMagneticDisk">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4" name="TextBox 9"/>
          <p:cNvSpPr txBox="1">
            <a:spLocks noChangeArrowheads="1"/>
          </p:cNvSpPr>
          <p:nvPr/>
        </p:nvSpPr>
        <p:spPr bwMode="auto">
          <a:xfrm>
            <a:off x="299391" y="3211212"/>
            <a:ext cx="1106487" cy="584200"/>
          </a:xfrm>
          <a:prstGeom prst="rect">
            <a:avLst/>
          </a:prstGeom>
          <a:noFill/>
          <a:ln w="9525">
            <a:noFill/>
            <a:miter lim="800000"/>
            <a:headEnd/>
            <a:tailEnd/>
          </a:ln>
        </p:spPr>
        <p:txBody>
          <a:bodyPr wrap="none">
            <a:spAutoFit/>
          </a:bodyPr>
          <a:lstStyle/>
          <a:p>
            <a:r>
              <a:rPr lang="en-US" sz="1600" dirty="0">
                <a:latin typeface="Rockwell" pitchFamily="18" charset="0"/>
              </a:rPr>
              <a:t>EAE</a:t>
            </a:r>
          </a:p>
          <a:p>
            <a:r>
              <a:rPr lang="en-US" sz="1600" dirty="0">
                <a:latin typeface="Rockwell" pitchFamily="18" charset="0"/>
              </a:rPr>
              <a:t>Model DB</a:t>
            </a:r>
          </a:p>
        </p:txBody>
      </p:sp>
      <p:sp>
        <p:nvSpPr>
          <p:cNvPr id="15" name="TextBox 10"/>
          <p:cNvSpPr txBox="1">
            <a:spLocks noChangeArrowheads="1"/>
          </p:cNvSpPr>
          <p:nvPr/>
        </p:nvSpPr>
        <p:spPr bwMode="auto">
          <a:xfrm>
            <a:off x="320028" y="5962350"/>
            <a:ext cx="1106488" cy="585787"/>
          </a:xfrm>
          <a:prstGeom prst="rect">
            <a:avLst/>
          </a:prstGeom>
          <a:noFill/>
          <a:ln w="9525">
            <a:noFill/>
            <a:miter lim="800000"/>
            <a:headEnd/>
            <a:tailEnd/>
          </a:ln>
        </p:spPr>
        <p:txBody>
          <a:bodyPr wrap="none">
            <a:spAutoFit/>
          </a:bodyPr>
          <a:lstStyle/>
          <a:p>
            <a:r>
              <a:rPr lang="en-US" sz="1600" dirty="0">
                <a:latin typeface="Rockwell" pitchFamily="18" charset="0"/>
              </a:rPr>
              <a:t>AB Suite</a:t>
            </a:r>
          </a:p>
          <a:p>
            <a:r>
              <a:rPr lang="en-US" sz="1600" dirty="0">
                <a:latin typeface="Rockwell" pitchFamily="18" charset="0"/>
              </a:rPr>
              <a:t>Model DB</a:t>
            </a:r>
          </a:p>
        </p:txBody>
      </p:sp>
      <p:sp>
        <p:nvSpPr>
          <p:cNvPr id="16" name="Rounded Rectangle 11"/>
          <p:cNvSpPr/>
          <p:nvPr/>
        </p:nvSpPr>
        <p:spPr bwMode="auto">
          <a:xfrm>
            <a:off x="1655116" y="3711714"/>
            <a:ext cx="1697037"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2"/>
          <p:cNvSpPr txBox="1">
            <a:spLocks noChangeArrowheads="1"/>
          </p:cNvSpPr>
          <p:nvPr/>
        </p:nvSpPr>
        <p:spPr bwMode="auto">
          <a:xfrm>
            <a:off x="1774496" y="3842081"/>
            <a:ext cx="1456440" cy="646331"/>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EAE</a:t>
            </a:r>
          </a:p>
          <a:p>
            <a:r>
              <a:rPr lang="en-US" dirty="0">
                <a:solidFill>
                  <a:srgbClr val="FFFFFF"/>
                </a:solidFill>
                <a:latin typeface="Rockwell" pitchFamily="18" charset="0"/>
              </a:rPr>
              <a:t>Developer</a:t>
            </a:r>
          </a:p>
        </p:txBody>
      </p:sp>
      <p:sp>
        <p:nvSpPr>
          <p:cNvPr id="20" name="Rounded Rectangle 15"/>
          <p:cNvSpPr/>
          <p:nvPr/>
        </p:nvSpPr>
        <p:spPr bwMode="auto">
          <a:xfrm>
            <a:off x="3756966" y="4446689"/>
            <a:ext cx="1697037" cy="91443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1" name="TextBox 16"/>
          <p:cNvSpPr txBox="1">
            <a:spLocks noChangeArrowheads="1"/>
          </p:cNvSpPr>
          <p:nvPr/>
        </p:nvSpPr>
        <p:spPr bwMode="auto">
          <a:xfrm>
            <a:off x="3832266" y="4430626"/>
            <a:ext cx="1537422" cy="923367"/>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CE</a:t>
            </a:r>
          </a:p>
          <a:p>
            <a:r>
              <a:rPr lang="en-US" dirty="0">
                <a:solidFill>
                  <a:srgbClr val="FFFFFF"/>
                </a:solidFill>
                <a:latin typeface="Rockwell" pitchFamily="18" charset="0"/>
              </a:rPr>
              <a:t>Generate</a:t>
            </a:r>
          </a:p>
          <a:p>
            <a:r>
              <a:rPr lang="en-US" dirty="0">
                <a:solidFill>
                  <a:srgbClr val="FFFFFF"/>
                </a:solidFill>
                <a:latin typeface="Rockwell" pitchFamily="18" charset="0"/>
              </a:rPr>
              <a:t>Environment</a:t>
            </a:r>
          </a:p>
        </p:txBody>
      </p:sp>
      <p:sp>
        <p:nvSpPr>
          <p:cNvPr id="22" name="Flowchart: Magnetic Disk 21"/>
          <p:cNvSpPr/>
          <p:nvPr/>
        </p:nvSpPr>
        <p:spPr>
          <a:xfrm>
            <a:off x="6476353" y="5864364"/>
            <a:ext cx="639763" cy="860425"/>
          </a:xfrm>
          <a:prstGeom prst="flowChartMagneticDisk">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23" name="TextBox 24"/>
          <p:cNvSpPr txBox="1">
            <a:spLocks noChangeArrowheads="1"/>
          </p:cNvSpPr>
          <p:nvPr/>
        </p:nvSpPr>
        <p:spPr bwMode="auto">
          <a:xfrm>
            <a:off x="5141825" y="6029464"/>
            <a:ext cx="1366080" cy="646331"/>
          </a:xfrm>
          <a:prstGeom prst="rect">
            <a:avLst/>
          </a:prstGeom>
          <a:noFill/>
          <a:ln w="9525">
            <a:noFill/>
            <a:miter lim="800000"/>
            <a:headEnd/>
            <a:tailEnd/>
          </a:ln>
        </p:spPr>
        <p:txBody>
          <a:bodyPr wrap="none">
            <a:spAutoFit/>
          </a:bodyPr>
          <a:lstStyle/>
          <a:p>
            <a:r>
              <a:rPr lang="en-US" dirty="0">
                <a:latin typeface="Rockwell" pitchFamily="18" charset="0"/>
              </a:rPr>
              <a:t>Generated</a:t>
            </a:r>
          </a:p>
          <a:p>
            <a:r>
              <a:rPr lang="en-US" dirty="0" smtClean="0">
                <a:latin typeface="Rockwell" pitchFamily="18" charset="0"/>
              </a:rPr>
              <a:t>Solution</a:t>
            </a:r>
            <a:endParaRPr lang="en-US" dirty="0">
              <a:latin typeface="Rockwell" pitchFamily="18" charset="0"/>
            </a:endParaRPr>
          </a:p>
        </p:txBody>
      </p:sp>
      <p:cxnSp>
        <p:nvCxnSpPr>
          <p:cNvPr id="24" name="Straight Connector 23"/>
          <p:cNvCxnSpPr/>
          <p:nvPr/>
        </p:nvCxnSpPr>
        <p:spPr>
          <a:xfrm flipV="1">
            <a:off x="1132917" y="4169562"/>
            <a:ext cx="506390" cy="4115"/>
          </a:xfrm>
          <a:prstGeom prst="line">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142442" y="5555595"/>
            <a:ext cx="496865" cy="4885"/>
          </a:xfrm>
          <a:prstGeom prst="line">
            <a:avLst/>
          </a:prstGeom>
          <a:ln>
            <a:headEnd type="triangle"/>
            <a:tailEnd type="triangle"/>
          </a:ln>
        </p:spPr>
        <p:style>
          <a:lnRef idx="3">
            <a:schemeClr val="accent1"/>
          </a:lnRef>
          <a:fillRef idx="0">
            <a:schemeClr val="accent1"/>
          </a:fillRef>
          <a:effectRef idx="2">
            <a:schemeClr val="accent1"/>
          </a:effectRef>
          <a:fontRef idx="minor">
            <a:schemeClr val="tx1"/>
          </a:fontRef>
        </p:style>
      </p:cxnSp>
      <p:grpSp>
        <p:nvGrpSpPr>
          <p:cNvPr id="52" name="Group 51"/>
          <p:cNvGrpSpPr/>
          <p:nvPr/>
        </p:nvGrpSpPr>
        <p:grpSpPr>
          <a:xfrm>
            <a:off x="5941267" y="4598782"/>
            <a:ext cx="1697037" cy="914344"/>
            <a:chOff x="6122242" y="4313032"/>
            <a:chExt cx="1697037" cy="914344"/>
          </a:xfrm>
        </p:grpSpPr>
        <p:sp>
          <p:nvSpPr>
            <p:cNvPr id="30" name="Rounded Rectangle 29"/>
            <p:cNvSpPr/>
            <p:nvPr/>
          </p:nvSpPr>
          <p:spPr bwMode="auto">
            <a:xfrm>
              <a:off x="6122242" y="4313032"/>
              <a:ext cx="1697037" cy="914344"/>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2" name="TextBox 20"/>
            <p:cNvSpPr txBox="1">
              <a:spLocks noChangeArrowheads="1"/>
            </p:cNvSpPr>
            <p:nvPr/>
          </p:nvSpPr>
          <p:spPr bwMode="auto">
            <a:xfrm>
              <a:off x="6244480" y="4412785"/>
              <a:ext cx="1427054" cy="646331"/>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Plug-In</a:t>
              </a:r>
            </a:p>
            <a:p>
              <a:r>
                <a:rPr lang="en-US" dirty="0" smtClean="0">
                  <a:solidFill>
                    <a:srgbClr val="FFFFFF"/>
                  </a:solidFill>
                  <a:latin typeface="Rockwell" pitchFamily="18" charset="0"/>
                </a:rPr>
                <a:t>Generators</a:t>
              </a:r>
              <a:endParaRPr lang="en-US" dirty="0">
                <a:solidFill>
                  <a:srgbClr val="FFFFFF"/>
                </a:solidFill>
                <a:latin typeface="Rockwell" pitchFamily="18" charset="0"/>
              </a:endParaRPr>
            </a:p>
          </p:txBody>
        </p:sp>
      </p:grpSp>
      <p:cxnSp>
        <p:nvCxnSpPr>
          <p:cNvPr id="6" name="Straight Connector 5"/>
          <p:cNvCxnSpPr/>
          <p:nvPr/>
        </p:nvCxnSpPr>
        <p:spPr>
          <a:xfrm flipV="1">
            <a:off x="3340518" y="5552969"/>
            <a:ext cx="206818" cy="1834"/>
          </a:xfrm>
          <a:prstGeom prst="line">
            <a:avLst/>
          </a:prstGeom>
          <a:ln/>
        </p:spPr>
        <p:style>
          <a:lnRef idx="3">
            <a:schemeClr val="accent1"/>
          </a:lnRef>
          <a:fillRef idx="0">
            <a:schemeClr val="accent1"/>
          </a:fillRef>
          <a:effectRef idx="2">
            <a:schemeClr val="accent1"/>
          </a:effectRef>
          <a:fontRef idx="minor">
            <a:schemeClr val="tx1"/>
          </a:fontRef>
        </p:style>
      </p:cxnSp>
      <p:sp>
        <p:nvSpPr>
          <p:cNvPr id="18" name="Rounded Rectangle 17"/>
          <p:cNvSpPr/>
          <p:nvPr/>
        </p:nvSpPr>
        <p:spPr bwMode="auto">
          <a:xfrm>
            <a:off x="1653528" y="5097601"/>
            <a:ext cx="1697038"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4"/>
          <p:cNvSpPr txBox="1">
            <a:spLocks noChangeArrowheads="1"/>
          </p:cNvSpPr>
          <p:nvPr/>
        </p:nvSpPr>
        <p:spPr bwMode="auto">
          <a:xfrm>
            <a:off x="1761888" y="5227967"/>
            <a:ext cx="1469297" cy="646331"/>
          </a:xfrm>
          <a:prstGeom prst="rect">
            <a:avLst/>
          </a:prstGeom>
          <a:noFill/>
          <a:ln w="9525">
            <a:noFill/>
            <a:miter lim="800000"/>
            <a:headEnd/>
            <a:tailEnd/>
          </a:ln>
        </p:spPr>
        <p:txBody>
          <a:bodyPr>
            <a:spAutoFit/>
          </a:bodyPr>
          <a:lstStyle/>
          <a:p>
            <a:r>
              <a:rPr lang="en-US" dirty="0">
                <a:solidFill>
                  <a:srgbClr val="FFFFFF"/>
                </a:solidFill>
                <a:latin typeface="Rockwell" pitchFamily="18" charset="0"/>
              </a:rPr>
              <a:t>AB Suite</a:t>
            </a:r>
          </a:p>
          <a:p>
            <a:r>
              <a:rPr lang="en-US" dirty="0">
                <a:solidFill>
                  <a:srgbClr val="FFFFFF"/>
                </a:solidFill>
                <a:latin typeface="Rockwell" pitchFamily="18" charset="0"/>
              </a:rPr>
              <a:t>Developer</a:t>
            </a:r>
          </a:p>
        </p:txBody>
      </p:sp>
      <p:grpSp>
        <p:nvGrpSpPr>
          <p:cNvPr id="87" name="Group 86"/>
          <p:cNvGrpSpPr/>
          <p:nvPr/>
        </p:nvGrpSpPr>
        <p:grpSpPr>
          <a:xfrm>
            <a:off x="5941267" y="1495966"/>
            <a:ext cx="2653007" cy="4121935"/>
            <a:chOff x="5950792" y="1476916"/>
            <a:chExt cx="2653007" cy="4121935"/>
          </a:xfrm>
        </p:grpSpPr>
        <p:grpSp>
          <p:nvGrpSpPr>
            <p:cNvPr id="54" name="Group 3"/>
            <p:cNvGrpSpPr/>
            <p:nvPr/>
          </p:nvGrpSpPr>
          <p:grpSpPr>
            <a:xfrm>
              <a:off x="6905173" y="3669253"/>
              <a:ext cx="1698626" cy="937546"/>
              <a:chOff x="6683375" y="3863975"/>
              <a:chExt cx="1698626" cy="937546"/>
            </a:xfrm>
          </p:grpSpPr>
          <p:sp>
            <p:nvSpPr>
              <p:cNvPr id="76" name="Rounded Rectangle 4"/>
              <p:cNvSpPr/>
              <p:nvPr/>
            </p:nvSpPr>
            <p:spPr>
              <a:xfrm>
                <a:off x="6685403" y="3887121"/>
                <a:ext cx="1696598" cy="914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77" name="TextBox 82"/>
              <p:cNvSpPr txBox="1">
                <a:spLocks noChangeArrowheads="1"/>
              </p:cNvSpPr>
              <p:nvPr/>
            </p:nvSpPr>
            <p:spPr bwMode="auto">
              <a:xfrm>
                <a:off x="6683375" y="3863975"/>
                <a:ext cx="1601788" cy="260350"/>
              </a:xfrm>
              <a:prstGeom prst="rect">
                <a:avLst/>
              </a:prstGeom>
              <a:noFill/>
              <a:ln w="9525">
                <a:noFill/>
                <a:miter lim="800000"/>
                <a:headEnd/>
                <a:tailEnd/>
              </a:ln>
            </p:spPr>
            <p:txBody>
              <a:bodyPr>
                <a:spAutoFit/>
              </a:bodyPr>
              <a:lstStyle/>
              <a:p>
                <a:r>
                  <a:rPr lang="en-US" sz="1100" dirty="0">
                    <a:solidFill>
                      <a:srgbClr val="FFFFFF"/>
                    </a:solidFill>
                    <a:latin typeface="Rockwell" pitchFamily="18" charset="0"/>
                  </a:rPr>
                  <a:t>Plug-In      Generators</a:t>
                </a:r>
              </a:p>
            </p:txBody>
          </p:sp>
        </p:grpSp>
        <p:sp>
          <p:nvSpPr>
            <p:cNvPr id="55" name="Flowchart: Magnetic Disk 6"/>
            <p:cNvSpPr/>
            <p:nvPr/>
          </p:nvSpPr>
          <p:spPr>
            <a:xfrm>
              <a:off x="7230611" y="2699291"/>
              <a:ext cx="639762" cy="858837"/>
            </a:xfrm>
            <a:prstGeom prst="flowChartMagneticDisk">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grpSp>
          <p:nvGrpSpPr>
            <p:cNvPr id="56" name="Group 7"/>
            <p:cNvGrpSpPr/>
            <p:nvPr/>
          </p:nvGrpSpPr>
          <p:grpSpPr>
            <a:xfrm>
              <a:off x="6651318" y="3861980"/>
              <a:ext cx="1801502" cy="951861"/>
              <a:chOff x="6634240" y="3872454"/>
              <a:chExt cx="1801502" cy="951861"/>
            </a:xfrm>
          </p:grpSpPr>
          <p:sp>
            <p:nvSpPr>
              <p:cNvPr id="74" name="Rounded Rectangle 73"/>
              <p:cNvSpPr/>
              <p:nvPr/>
            </p:nvSpPr>
            <p:spPr bwMode="auto">
              <a:xfrm>
                <a:off x="6689658" y="3909971"/>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5" name="TextBox 20"/>
              <p:cNvSpPr txBox="1">
                <a:spLocks noChangeArrowheads="1"/>
              </p:cNvSpPr>
              <p:nvPr/>
            </p:nvSpPr>
            <p:spPr bwMode="auto">
              <a:xfrm>
                <a:off x="6634240" y="3872454"/>
                <a:ext cx="1801502"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ASP.NET Generator</a:t>
                </a:r>
                <a:endParaRPr lang="en-US" sz="1050" dirty="0">
                  <a:solidFill>
                    <a:srgbClr val="FFFFFF"/>
                  </a:solidFill>
                  <a:latin typeface="Rockwell" pitchFamily="18" charset="0"/>
                </a:endParaRPr>
              </a:p>
            </p:txBody>
          </p:sp>
        </p:grpSp>
        <p:sp>
          <p:nvSpPr>
            <p:cNvPr id="57" name="Rounded Rectangle 56"/>
            <p:cNvSpPr/>
            <p:nvPr/>
          </p:nvSpPr>
          <p:spPr bwMode="auto">
            <a:xfrm>
              <a:off x="6695623" y="1476916"/>
              <a:ext cx="1695450" cy="914400"/>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58" name="TextBox 22"/>
            <p:cNvSpPr txBox="1">
              <a:spLocks noChangeArrowheads="1"/>
            </p:cNvSpPr>
            <p:nvPr/>
          </p:nvSpPr>
          <p:spPr bwMode="auto">
            <a:xfrm>
              <a:off x="6759844" y="1574231"/>
              <a:ext cx="1545851" cy="646331"/>
            </a:xfrm>
            <a:prstGeom prst="rect">
              <a:avLst/>
            </a:prstGeom>
            <a:noFill/>
            <a:ln w="9525">
              <a:noFill/>
              <a:miter lim="800000"/>
              <a:headEnd/>
              <a:tailEnd/>
            </a:ln>
          </p:spPr>
          <p:txBody>
            <a:bodyPr wrap="none">
              <a:spAutoFit/>
            </a:bodyPr>
            <a:lstStyle/>
            <a:p>
              <a:r>
                <a:rPr lang="en-US" dirty="0">
                  <a:solidFill>
                    <a:srgbClr val="FFFFFF"/>
                  </a:solidFill>
                  <a:latin typeface="Rockwell" pitchFamily="18" charset="0"/>
                </a:rPr>
                <a:t>CTC</a:t>
              </a:r>
            </a:p>
            <a:p>
              <a:r>
                <a:rPr lang="en-US" dirty="0">
                  <a:solidFill>
                    <a:srgbClr val="FFFFFF"/>
                  </a:solidFill>
                  <a:latin typeface="Rockwell" pitchFamily="18" charset="0"/>
                </a:rPr>
                <a:t>Configurator</a:t>
              </a:r>
            </a:p>
          </p:txBody>
        </p:sp>
        <p:sp>
          <p:nvSpPr>
            <p:cNvPr id="59" name="TextBox 23"/>
            <p:cNvSpPr txBox="1">
              <a:spLocks noChangeArrowheads="1"/>
            </p:cNvSpPr>
            <p:nvPr/>
          </p:nvSpPr>
          <p:spPr bwMode="auto">
            <a:xfrm>
              <a:off x="6301923" y="2656428"/>
              <a:ext cx="1017588" cy="923925"/>
            </a:xfrm>
            <a:prstGeom prst="rect">
              <a:avLst/>
            </a:prstGeom>
            <a:noFill/>
            <a:ln w="9525">
              <a:noFill/>
              <a:miter lim="800000"/>
              <a:headEnd/>
              <a:tailEnd/>
            </a:ln>
          </p:spPr>
          <p:txBody>
            <a:bodyPr wrap="none">
              <a:spAutoFit/>
            </a:bodyPr>
            <a:lstStyle/>
            <a:p>
              <a:r>
                <a:rPr lang="en-US" dirty="0">
                  <a:latin typeface="Rockwell" pitchFamily="18" charset="0"/>
                </a:rPr>
                <a:t>CTC</a:t>
              </a:r>
            </a:p>
            <a:p>
              <a:r>
                <a:rPr lang="en-US" dirty="0">
                  <a:latin typeface="Rockwell" pitchFamily="18" charset="0"/>
                </a:rPr>
                <a:t>Config</a:t>
              </a:r>
            </a:p>
            <a:p>
              <a:r>
                <a:rPr lang="en-US" dirty="0">
                  <a:latin typeface="Rockwell" pitchFamily="18" charset="0"/>
                </a:rPr>
                <a:t>XML DB</a:t>
              </a:r>
            </a:p>
          </p:txBody>
        </p:sp>
        <p:cxnSp>
          <p:nvCxnSpPr>
            <p:cNvPr id="60" name="Straight Arrow Connector 13"/>
            <p:cNvCxnSpPr/>
            <p:nvPr/>
          </p:nvCxnSpPr>
          <p:spPr>
            <a:xfrm rot="16200000" flipH="1">
              <a:off x="7395710" y="2545304"/>
              <a:ext cx="307975"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rot="16200000" flipH="1">
              <a:off x="7391742" y="3725609"/>
              <a:ext cx="317500" cy="15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2" name="Rounded Rectangle 15"/>
            <p:cNvSpPr/>
            <p:nvPr/>
          </p:nvSpPr>
          <p:spPr bwMode="auto">
            <a:xfrm>
              <a:off x="6514617" y="4089632"/>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63" name="TextBox 20"/>
            <p:cNvSpPr txBox="1">
              <a:spLocks noChangeArrowheads="1"/>
            </p:cNvSpPr>
            <p:nvPr/>
          </p:nvSpPr>
          <p:spPr bwMode="auto">
            <a:xfrm>
              <a:off x="6441768" y="4052480"/>
              <a:ext cx="2033510"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WCF Services Generator</a:t>
              </a:r>
              <a:endParaRPr lang="en-US" sz="1050" dirty="0">
                <a:solidFill>
                  <a:srgbClr val="FFFFFF"/>
                </a:solidFill>
                <a:latin typeface="Rockwell" pitchFamily="18" charset="0"/>
              </a:endParaRPr>
            </a:p>
          </p:txBody>
        </p:sp>
        <p:grpSp>
          <p:nvGrpSpPr>
            <p:cNvPr id="64" name="Group 25"/>
            <p:cNvGrpSpPr/>
            <p:nvPr/>
          </p:nvGrpSpPr>
          <p:grpSpPr>
            <a:xfrm>
              <a:off x="6254619" y="4264244"/>
              <a:ext cx="2033510" cy="951496"/>
              <a:chOff x="1169611" y="3848951"/>
              <a:chExt cx="2033510" cy="951496"/>
            </a:xfrm>
          </p:grpSpPr>
          <p:sp>
            <p:nvSpPr>
              <p:cNvPr id="72" name="Rounded Rectangle 71"/>
              <p:cNvSpPr/>
              <p:nvPr/>
            </p:nvSpPr>
            <p:spPr bwMode="auto">
              <a:xfrm>
                <a:off x="1251985" y="3886103"/>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73" name="TextBox 20"/>
              <p:cNvSpPr txBox="1">
                <a:spLocks noChangeArrowheads="1"/>
              </p:cNvSpPr>
              <p:nvPr/>
            </p:nvSpPr>
            <p:spPr bwMode="auto">
              <a:xfrm>
                <a:off x="1169611" y="3848951"/>
                <a:ext cx="2033510" cy="261610"/>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WPF Client Generator</a:t>
                </a:r>
                <a:endParaRPr lang="en-US" sz="1050" dirty="0">
                  <a:solidFill>
                    <a:srgbClr val="FFFFFF"/>
                  </a:solidFill>
                  <a:latin typeface="Rockwell" pitchFamily="18" charset="0"/>
                </a:endParaRPr>
              </a:p>
            </p:txBody>
          </p:sp>
        </p:grpSp>
        <p:sp>
          <p:nvSpPr>
            <p:cNvPr id="66" name="Rounded Rectangle 65"/>
            <p:cNvSpPr/>
            <p:nvPr/>
          </p:nvSpPr>
          <p:spPr bwMode="auto">
            <a:xfrm>
              <a:off x="6150817" y="4503532"/>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grpSp>
          <p:nvGrpSpPr>
            <p:cNvPr id="79" name="Group 60"/>
            <p:cNvGrpSpPr/>
            <p:nvPr/>
          </p:nvGrpSpPr>
          <p:grpSpPr>
            <a:xfrm>
              <a:off x="5950792" y="4684507"/>
              <a:ext cx="1697037" cy="914344"/>
              <a:chOff x="6488014" y="4100106"/>
              <a:chExt cx="1697037" cy="914344"/>
            </a:xfrm>
          </p:grpSpPr>
          <p:sp>
            <p:nvSpPr>
              <p:cNvPr id="80" name="Rounded Rectangle 79"/>
              <p:cNvSpPr/>
              <p:nvPr/>
            </p:nvSpPr>
            <p:spPr bwMode="auto">
              <a:xfrm>
                <a:off x="6488014" y="4100106"/>
                <a:ext cx="1697037" cy="914344"/>
              </a:xfrm>
              <a:prstGeom prst="roundRect">
                <a:avLst/>
              </a:prstGeom>
              <a:gradFill flip="none" rotWithShape="1">
                <a:gsLst>
                  <a:gs pos="0">
                    <a:srgbClr val="B44500">
                      <a:shade val="30000"/>
                      <a:satMod val="115000"/>
                    </a:srgbClr>
                  </a:gs>
                  <a:gs pos="50000">
                    <a:srgbClr val="B44500">
                      <a:shade val="67500"/>
                      <a:satMod val="115000"/>
                    </a:srgbClr>
                  </a:gs>
                  <a:gs pos="100000">
                    <a:srgbClr val="B44500">
                      <a:shade val="100000"/>
                      <a:satMod val="115000"/>
                    </a:srgbClr>
                  </a:gs>
                </a:gsLst>
                <a:lin ang="16200000" scaled="1"/>
                <a:tileRec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grpSp>
            <p:nvGrpSpPr>
              <p:cNvPr id="81" name="Group 50"/>
              <p:cNvGrpSpPr/>
              <p:nvPr/>
            </p:nvGrpSpPr>
            <p:grpSpPr>
              <a:xfrm>
                <a:off x="6610252" y="4148196"/>
                <a:ext cx="1537444" cy="795394"/>
                <a:chOff x="236748" y="572482"/>
                <a:chExt cx="1537444" cy="795394"/>
              </a:xfrm>
            </p:grpSpPr>
            <p:sp>
              <p:nvSpPr>
                <p:cNvPr id="82" name="TextBox 20"/>
                <p:cNvSpPr txBox="1">
                  <a:spLocks noChangeArrowheads="1"/>
                </p:cNvSpPr>
                <p:nvPr/>
              </p:nvSpPr>
              <p:spPr bwMode="auto">
                <a:xfrm>
                  <a:off x="236748" y="572482"/>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CTC</a:t>
                  </a:r>
                  <a:endParaRPr lang="en-US" dirty="0">
                    <a:solidFill>
                      <a:srgbClr val="FFFFFF"/>
                    </a:solidFill>
                    <a:latin typeface="Rockwell" pitchFamily="18" charset="0"/>
                  </a:endParaRPr>
                </a:p>
              </p:txBody>
            </p:sp>
            <p:sp>
              <p:nvSpPr>
                <p:cNvPr id="83" name="TextBox 20"/>
                <p:cNvSpPr txBox="1">
                  <a:spLocks noChangeArrowheads="1"/>
                </p:cNvSpPr>
                <p:nvPr/>
              </p:nvSpPr>
              <p:spPr bwMode="auto">
                <a:xfrm>
                  <a:off x="241029" y="786079"/>
                  <a:ext cx="1533163" cy="369332"/>
                </a:xfrm>
                <a:prstGeom prst="rect">
                  <a:avLst/>
                </a:prstGeom>
                <a:noFill/>
                <a:ln w="9525">
                  <a:noFill/>
                  <a:miter lim="800000"/>
                  <a:headEnd/>
                  <a:tailEnd/>
                </a:ln>
              </p:spPr>
              <p:txBody>
                <a:bodyPr wrap="square">
                  <a:spAutoFit/>
                </a:bodyPr>
                <a:lstStyle/>
                <a:p>
                  <a:r>
                    <a:rPr lang="en-US" dirty="0" smtClean="0">
                      <a:solidFill>
                        <a:srgbClr val="FFFFFF"/>
                      </a:solidFill>
                      <a:latin typeface="Rockwell" pitchFamily="18" charset="0"/>
                    </a:rPr>
                    <a:t>Smart Client</a:t>
                  </a:r>
                  <a:endParaRPr lang="en-US" dirty="0">
                    <a:solidFill>
                      <a:srgbClr val="FFFFFF"/>
                    </a:solidFill>
                    <a:latin typeface="Rockwell" pitchFamily="18" charset="0"/>
                  </a:endParaRPr>
                </a:p>
              </p:txBody>
            </p:sp>
            <p:sp>
              <p:nvSpPr>
                <p:cNvPr id="84" name="TextBox 20"/>
                <p:cNvSpPr txBox="1">
                  <a:spLocks noChangeArrowheads="1"/>
                </p:cNvSpPr>
                <p:nvPr/>
              </p:nvSpPr>
              <p:spPr bwMode="auto">
                <a:xfrm>
                  <a:off x="238287" y="998544"/>
                  <a:ext cx="1427054" cy="369332"/>
                </a:xfrm>
                <a:prstGeom prst="rect">
                  <a:avLst/>
                </a:prstGeom>
                <a:noFill/>
                <a:ln w="9525">
                  <a:noFill/>
                  <a:miter lim="800000"/>
                  <a:headEnd/>
                  <a:tailEnd/>
                </a:ln>
              </p:spPr>
              <p:txBody>
                <a:bodyPr>
                  <a:spAutoFit/>
                </a:bodyPr>
                <a:lstStyle/>
                <a:p>
                  <a:r>
                    <a:rPr lang="en-US" dirty="0" smtClean="0">
                      <a:solidFill>
                        <a:srgbClr val="FFFFFF"/>
                      </a:solidFill>
                      <a:latin typeface="Rockwell" pitchFamily="18" charset="0"/>
                    </a:rPr>
                    <a:t>Generator</a:t>
                  </a:r>
                  <a:endParaRPr lang="en-US" dirty="0">
                    <a:solidFill>
                      <a:srgbClr val="FFFFFF"/>
                    </a:solidFill>
                    <a:latin typeface="Rockwell" pitchFamily="18" charset="0"/>
                  </a:endParaRPr>
                </a:p>
              </p:txBody>
            </p:sp>
          </p:grpSp>
        </p:grpSp>
        <p:sp>
          <p:nvSpPr>
            <p:cNvPr id="86" name="TextBox 20"/>
            <p:cNvSpPr txBox="1">
              <a:spLocks noChangeArrowheads="1"/>
            </p:cNvSpPr>
            <p:nvPr/>
          </p:nvSpPr>
          <p:spPr bwMode="auto">
            <a:xfrm>
              <a:off x="6083169" y="4464269"/>
              <a:ext cx="2033510" cy="253916"/>
            </a:xfrm>
            <a:prstGeom prst="rect">
              <a:avLst/>
            </a:prstGeom>
            <a:noFill/>
            <a:ln w="9525">
              <a:noFill/>
              <a:miter lim="800000"/>
              <a:headEnd/>
              <a:tailEnd/>
            </a:ln>
          </p:spPr>
          <p:txBody>
            <a:bodyPr wrap="square">
              <a:spAutoFit/>
            </a:bodyPr>
            <a:lstStyle/>
            <a:p>
              <a:r>
                <a:rPr lang="en-US" sz="1050" dirty="0" smtClean="0">
                  <a:solidFill>
                    <a:srgbClr val="FFFFFF"/>
                  </a:solidFill>
                  <a:latin typeface="Rockwell" pitchFamily="18" charset="0"/>
                </a:rPr>
                <a:t>CTC Silverlight Generator</a:t>
              </a:r>
              <a:endParaRPr lang="en-US" sz="1050" dirty="0">
                <a:solidFill>
                  <a:srgbClr val="FFFFFF"/>
                </a:solidFill>
                <a:latin typeface="Rockwell"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72222E-6 1.48148E-6 L 0.10539 -0.12801 " pathEditMode="relative" rAng="0" ptsTypes="AA">
                                      <p:cBhvr>
                                        <p:cTn id="6" dur="2000" fill="hold"/>
                                        <p:tgtEl>
                                          <p:spTgt spid="52"/>
                                        </p:tgtEl>
                                        <p:attrNameLst>
                                          <p:attrName>ppt_x</p:attrName>
                                          <p:attrName>ppt_y</p:attrName>
                                        </p:attrNameLst>
                                      </p:cBhvr>
                                      <p:rCtr x="53" y="-64"/>
                                    </p:animMotion>
                                  </p:childTnLst>
                                </p:cTn>
                              </p:par>
                            </p:childTnLst>
                          </p:cTn>
                        </p:par>
                        <p:par>
                          <p:cTn id="7" fill="hold">
                            <p:stCondLst>
                              <p:cond delay="2000"/>
                            </p:stCondLst>
                            <p:childTnLst>
                              <p:par>
                                <p:cTn id="8" presetID="2" presetClass="entr" presetSubtype="2"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1000" fill="hold"/>
                                        <p:tgtEl>
                                          <p:spTgt spid="87"/>
                                        </p:tgtEl>
                                        <p:attrNameLst>
                                          <p:attrName>ppt_x</p:attrName>
                                        </p:attrNameLst>
                                      </p:cBhvr>
                                      <p:tavLst>
                                        <p:tav tm="0">
                                          <p:val>
                                            <p:strVal val="1+#ppt_w/2"/>
                                          </p:val>
                                        </p:tav>
                                        <p:tav tm="100000">
                                          <p:val>
                                            <p:strVal val="#ppt_x"/>
                                          </p:val>
                                        </p:tav>
                                      </p:tavLst>
                                    </p:anim>
                                    <p:anim calcmode="lin" valueType="num">
                                      <p:cBhvr additive="base">
                                        <p:cTn id="11" dur="10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2425" y="43986"/>
            <a:ext cx="8515350" cy="660864"/>
          </a:xfrm>
          <a:prstGeom prst="rect">
            <a:avLst/>
          </a:prstGeom>
        </p:spPr>
        <p:txBody>
          <a:bodyPr rIns="91440" anchor="ctr">
            <a:no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rPr>
              <a:t>Runtime Architecture of</a:t>
            </a:r>
          </a:p>
          <a:p>
            <a:pPr marL="54864" marR="0" lvl="0" indent="0" algn="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rPr>
              <a:t>Generated Smart</a:t>
            </a:r>
            <a:r>
              <a:rPr kumimoji="0" lang="en-US" sz="2400" b="0" i="0" u="none" strike="noStrike" kern="1200" cap="none" spc="0" normalizeH="0" noProof="0" dirty="0" smtClean="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rPr>
              <a:t> Client</a:t>
            </a:r>
            <a:r>
              <a:rPr kumimoji="0" lang="en-US" sz="2400" b="0" i="0" u="none" strike="noStrike" kern="1200" cap="none" spc="0" normalizeH="0" baseline="0" noProof="0" dirty="0" smtClean="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rPr>
              <a:t> Application</a:t>
            </a:r>
            <a:endParaRPr kumimoji="0" lang="en-US" sz="24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6</a:t>
            </a:fld>
            <a:endParaRPr lang="en-US" dirty="0"/>
          </a:p>
        </p:txBody>
      </p:sp>
      <p:grpSp>
        <p:nvGrpSpPr>
          <p:cNvPr id="153" name="Group 152"/>
          <p:cNvGrpSpPr/>
          <p:nvPr/>
        </p:nvGrpSpPr>
        <p:grpSpPr>
          <a:xfrm>
            <a:off x="314325" y="2686050"/>
            <a:ext cx="8010525" cy="3936231"/>
            <a:chOff x="314325" y="2686050"/>
            <a:chExt cx="8010525" cy="3936231"/>
          </a:xfrm>
        </p:grpSpPr>
        <p:sp>
          <p:nvSpPr>
            <p:cNvPr id="22" name="Left Arrow 21"/>
            <p:cNvSpPr/>
            <p:nvPr/>
          </p:nvSpPr>
          <p:spPr>
            <a:xfrm>
              <a:off x="1943101" y="6096000"/>
              <a:ext cx="3790950" cy="266699"/>
            </a:xfrm>
            <a:prstGeom prst="left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23" name="Rectangle 22"/>
            <p:cNvSpPr/>
            <p:nvPr/>
          </p:nvSpPr>
          <p:spPr>
            <a:xfrm>
              <a:off x="314326" y="3505200"/>
              <a:ext cx="3451682" cy="195262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4" name="Freeform 23"/>
            <p:cNvSpPr/>
            <p:nvPr/>
          </p:nvSpPr>
          <p:spPr>
            <a:xfrm>
              <a:off x="314325" y="2686050"/>
              <a:ext cx="3448050" cy="814338"/>
            </a:xfrm>
            <a:custGeom>
              <a:avLst/>
              <a:gdLst>
                <a:gd name="connsiteX0" fmla="*/ 0 w 2647950"/>
                <a:gd name="connsiteY0" fmla="*/ 1371600 h 1371600"/>
                <a:gd name="connsiteX1" fmla="*/ 2647950 w 2647950"/>
                <a:gd name="connsiteY1" fmla="*/ 1371600 h 1371600"/>
                <a:gd name="connsiteX2" fmla="*/ 1000125 w 2647950"/>
                <a:gd name="connsiteY2" fmla="*/ 0 h 1371600"/>
                <a:gd name="connsiteX3" fmla="*/ 514350 w 2647950"/>
                <a:gd name="connsiteY3" fmla="*/ 0 h 1371600"/>
                <a:gd name="connsiteX4" fmla="*/ 0 w 2647950"/>
                <a:gd name="connsiteY4" fmla="*/ 1371600 h 1371600"/>
                <a:gd name="connsiteX0" fmla="*/ 0 w 2647950"/>
                <a:gd name="connsiteY0" fmla="*/ 1371600 h 1371600"/>
                <a:gd name="connsiteX1" fmla="*/ 2647950 w 2647950"/>
                <a:gd name="connsiteY1" fmla="*/ 1371600 h 1371600"/>
                <a:gd name="connsiteX2" fmla="*/ 1175680 w 2647950"/>
                <a:gd name="connsiteY2" fmla="*/ 10313 h 1371600"/>
                <a:gd name="connsiteX3" fmla="*/ 514350 w 2647950"/>
                <a:gd name="connsiteY3" fmla="*/ 0 h 1371600"/>
                <a:gd name="connsiteX4" fmla="*/ 0 w 2647950"/>
                <a:gd name="connsiteY4" fmla="*/ 1371600 h 1371600"/>
                <a:gd name="connsiteX0" fmla="*/ 0 w 2647950"/>
                <a:gd name="connsiteY0" fmla="*/ 1361287 h 1361287"/>
                <a:gd name="connsiteX1" fmla="*/ 2647950 w 2647950"/>
                <a:gd name="connsiteY1" fmla="*/ 1361287 h 1361287"/>
                <a:gd name="connsiteX2" fmla="*/ 1175680 w 2647950"/>
                <a:gd name="connsiteY2" fmla="*/ 0 h 1361287"/>
                <a:gd name="connsiteX3" fmla="*/ 638701 w 2647950"/>
                <a:gd name="connsiteY3" fmla="*/ 0 h 1361287"/>
                <a:gd name="connsiteX4" fmla="*/ 0 w 2647950"/>
                <a:gd name="connsiteY4" fmla="*/ 1361287 h 1361287"/>
                <a:gd name="connsiteX0" fmla="*/ 0 w 2647950"/>
                <a:gd name="connsiteY0" fmla="*/ 1361287 h 1361287"/>
                <a:gd name="connsiteX1" fmla="*/ 2647950 w 2647950"/>
                <a:gd name="connsiteY1" fmla="*/ 1361287 h 1361287"/>
                <a:gd name="connsiteX2" fmla="*/ 1175680 w 2647950"/>
                <a:gd name="connsiteY2" fmla="*/ 0 h 1361287"/>
                <a:gd name="connsiteX3" fmla="*/ 624072 w 2647950"/>
                <a:gd name="connsiteY3" fmla="*/ 10313 h 1361287"/>
                <a:gd name="connsiteX4" fmla="*/ 0 w 2647950"/>
                <a:gd name="connsiteY4" fmla="*/ 1361287 h 1361287"/>
                <a:gd name="connsiteX0" fmla="*/ 0 w 2647950"/>
                <a:gd name="connsiteY0" fmla="*/ 1392225 h 1392225"/>
                <a:gd name="connsiteX1" fmla="*/ 2647950 w 2647950"/>
                <a:gd name="connsiteY1" fmla="*/ 1392225 h 1392225"/>
                <a:gd name="connsiteX2" fmla="*/ 1175680 w 2647950"/>
                <a:gd name="connsiteY2" fmla="*/ 30938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1139106 w 2647950"/>
                <a:gd name="connsiteY2" fmla="*/ 30938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1153735 w 2647950"/>
                <a:gd name="connsiteY2" fmla="*/ 41251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1178313 w 2647950"/>
                <a:gd name="connsiteY2" fmla="*/ 422411 h 1392225"/>
                <a:gd name="connsiteX3" fmla="*/ 638702 w 2647950"/>
                <a:gd name="connsiteY3" fmla="*/ 0 h 1392225"/>
                <a:gd name="connsiteX4" fmla="*/ 0 w 2647950"/>
                <a:gd name="connsiteY4" fmla="*/ 1392225 h 1392225"/>
                <a:gd name="connsiteX0" fmla="*/ 0 w 2647950"/>
                <a:gd name="connsiteY0" fmla="*/ 969814 h 969814"/>
                <a:gd name="connsiteX1" fmla="*/ 2647950 w 2647950"/>
                <a:gd name="connsiteY1" fmla="*/ 969814 h 969814"/>
                <a:gd name="connsiteX2" fmla="*/ 1178313 w 2647950"/>
                <a:gd name="connsiteY2" fmla="*/ 0 h 969814"/>
                <a:gd name="connsiteX3" fmla="*/ 621146 w 2647950"/>
                <a:gd name="connsiteY3" fmla="*/ 18150 h 969814"/>
                <a:gd name="connsiteX4" fmla="*/ 0 w 2647950"/>
                <a:gd name="connsiteY4" fmla="*/ 969814 h 969814"/>
                <a:gd name="connsiteX0" fmla="*/ 0 w 2647950"/>
                <a:gd name="connsiteY0" fmla="*/ 951664 h 951664"/>
                <a:gd name="connsiteX1" fmla="*/ 2647950 w 2647950"/>
                <a:gd name="connsiteY1" fmla="*/ 951664 h 951664"/>
                <a:gd name="connsiteX2" fmla="*/ 1153735 w 2647950"/>
                <a:gd name="connsiteY2" fmla="*/ 110553 h 951664"/>
                <a:gd name="connsiteX3" fmla="*/ 621146 w 2647950"/>
                <a:gd name="connsiteY3" fmla="*/ 0 h 951664"/>
                <a:gd name="connsiteX4" fmla="*/ 0 w 2647950"/>
                <a:gd name="connsiteY4" fmla="*/ 951664 h 951664"/>
                <a:gd name="connsiteX0" fmla="*/ 0 w 2647950"/>
                <a:gd name="connsiteY0" fmla="*/ 862562 h 862562"/>
                <a:gd name="connsiteX1" fmla="*/ 2647950 w 2647950"/>
                <a:gd name="connsiteY1" fmla="*/ 862562 h 862562"/>
                <a:gd name="connsiteX2" fmla="*/ 1153735 w 2647950"/>
                <a:gd name="connsiteY2" fmla="*/ 21451 h 862562"/>
                <a:gd name="connsiteX3" fmla="*/ 617635 w 2647950"/>
                <a:gd name="connsiteY3" fmla="*/ 0 h 862562"/>
                <a:gd name="connsiteX4" fmla="*/ 0 w 2647950"/>
                <a:gd name="connsiteY4" fmla="*/ 862562 h 862562"/>
                <a:gd name="connsiteX0" fmla="*/ 0 w 2647950"/>
                <a:gd name="connsiteY0" fmla="*/ 862562 h 862562"/>
                <a:gd name="connsiteX1" fmla="*/ 2647950 w 2647950"/>
                <a:gd name="connsiteY1" fmla="*/ 862562 h 862562"/>
                <a:gd name="connsiteX2" fmla="*/ 1139691 w 2647950"/>
                <a:gd name="connsiteY2" fmla="*/ 120454 h 862562"/>
                <a:gd name="connsiteX3" fmla="*/ 617635 w 2647950"/>
                <a:gd name="connsiteY3" fmla="*/ 0 h 862562"/>
                <a:gd name="connsiteX4" fmla="*/ 0 w 2647950"/>
                <a:gd name="connsiteY4" fmla="*/ 862562 h 862562"/>
                <a:gd name="connsiteX0" fmla="*/ 0 w 2647950"/>
                <a:gd name="connsiteY0" fmla="*/ 877412 h 877412"/>
                <a:gd name="connsiteX1" fmla="*/ 2647950 w 2647950"/>
                <a:gd name="connsiteY1" fmla="*/ 877412 h 877412"/>
                <a:gd name="connsiteX2" fmla="*/ 1139691 w 2647950"/>
                <a:gd name="connsiteY2" fmla="*/ 135304 h 877412"/>
                <a:gd name="connsiteX3" fmla="*/ 628169 w 2647950"/>
                <a:gd name="connsiteY3" fmla="*/ 0 h 877412"/>
                <a:gd name="connsiteX4" fmla="*/ 0 w 2647950"/>
                <a:gd name="connsiteY4" fmla="*/ 877412 h 877412"/>
                <a:gd name="connsiteX0" fmla="*/ 0 w 2647950"/>
                <a:gd name="connsiteY0" fmla="*/ 877412 h 877412"/>
                <a:gd name="connsiteX1" fmla="*/ 2647950 w 2647950"/>
                <a:gd name="connsiteY1" fmla="*/ 877412 h 877412"/>
                <a:gd name="connsiteX2" fmla="*/ 1160758 w 2647950"/>
                <a:gd name="connsiteY2" fmla="*/ 85803 h 877412"/>
                <a:gd name="connsiteX3" fmla="*/ 628169 w 2647950"/>
                <a:gd name="connsiteY3" fmla="*/ 0 h 877412"/>
                <a:gd name="connsiteX4" fmla="*/ 0 w 2647950"/>
                <a:gd name="connsiteY4" fmla="*/ 877412 h 877412"/>
                <a:gd name="connsiteX0" fmla="*/ 0 w 2647950"/>
                <a:gd name="connsiteY0" fmla="*/ 872462 h 872462"/>
                <a:gd name="connsiteX1" fmla="*/ 2647950 w 2647950"/>
                <a:gd name="connsiteY1" fmla="*/ 872462 h 872462"/>
                <a:gd name="connsiteX2" fmla="*/ 1160758 w 2647950"/>
                <a:gd name="connsiteY2" fmla="*/ 80853 h 872462"/>
                <a:gd name="connsiteX3" fmla="*/ 607103 w 2647950"/>
                <a:gd name="connsiteY3" fmla="*/ 0 h 872462"/>
                <a:gd name="connsiteX4" fmla="*/ 0 w 2647950"/>
                <a:gd name="connsiteY4" fmla="*/ 872462 h 872462"/>
                <a:gd name="connsiteX0" fmla="*/ 0 w 2647950"/>
                <a:gd name="connsiteY0" fmla="*/ 862149 h 862149"/>
                <a:gd name="connsiteX1" fmla="*/ 2647950 w 2647950"/>
                <a:gd name="connsiteY1" fmla="*/ 862149 h 862149"/>
                <a:gd name="connsiteX2" fmla="*/ 1160758 w 2647950"/>
                <a:gd name="connsiteY2" fmla="*/ 70540 h 862149"/>
                <a:gd name="connsiteX3" fmla="*/ 614418 w 2647950"/>
                <a:gd name="connsiteY3" fmla="*/ 0 h 862149"/>
                <a:gd name="connsiteX4" fmla="*/ 0 w 2647950"/>
                <a:gd name="connsiteY4" fmla="*/ 862149 h 862149"/>
                <a:gd name="connsiteX0" fmla="*/ 0 w 2647950"/>
                <a:gd name="connsiteY0" fmla="*/ 841523 h 841523"/>
                <a:gd name="connsiteX1" fmla="*/ 2647950 w 2647950"/>
                <a:gd name="connsiteY1" fmla="*/ 841523 h 841523"/>
                <a:gd name="connsiteX2" fmla="*/ 1160758 w 2647950"/>
                <a:gd name="connsiteY2" fmla="*/ 49914 h 841523"/>
                <a:gd name="connsiteX3" fmla="*/ 614418 w 2647950"/>
                <a:gd name="connsiteY3" fmla="*/ 0 h 841523"/>
                <a:gd name="connsiteX4" fmla="*/ 0 w 2647950"/>
                <a:gd name="connsiteY4" fmla="*/ 841523 h 841523"/>
                <a:gd name="connsiteX0" fmla="*/ 0 w 2647950"/>
                <a:gd name="connsiteY0" fmla="*/ 866908 h 866908"/>
                <a:gd name="connsiteX1" fmla="*/ 2647950 w 2647950"/>
                <a:gd name="connsiteY1" fmla="*/ 866908 h 866908"/>
                <a:gd name="connsiteX2" fmla="*/ 1160758 w 2647950"/>
                <a:gd name="connsiteY2" fmla="*/ 75299 h 866908"/>
                <a:gd name="connsiteX3" fmla="*/ 614418 w 2647950"/>
                <a:gd name="connsiteY3" fmla="*/ 0 h 866908"/>
                <a:gd name="connsiteX4" fmla="*/ 0 w 2647950"/>
                <a:gd name="connsiteY4" fmla="*/ 866908 h 866908"/>
                <a:gd name="connsiteX0" fmla="*/ 0 w 2647950"/>
                <a:gd name="connsiteY0" fmla="*/ 866908 h 866908"/>
                <a:gd name="connsiteX1" fmla="*/ 2647950 w 2647950"/>
                <a:gd name="connsiteY1" fmla="*/ 866908 h 866908"/>
                <a:gd name="connsiteX2" fmla="*/ 1160758 w 2647950"/>
                <a:gd name="connsiteY2" fmla="*/ 66836 h 866908"/>
                <a:gd name="connsiteX3" fmla="*/ 614418 w 2647950"/>
                <a:gd name="connsiteY3" fmla="*/ 0 h 866908"/>
                <a:gd name="connsiteX4" fmla="*/ 0 w 2647950"/>
                <a:gd name="connsiteY4" fmla="*/ 866908 h 866908"/>
                <a:gd name="connsiteX0" fmla="*/ 0 w 2647950"/>
                <a:gd name="connsiteY0" fmla="*/ 877221 h 877221"/>
                <a:gd name="connsiteX1" fmla="*/ 2647950 w 2647950"/>
                <a:gd name="connsiteY1" fmla="*/ 877221 h 877221"/>
                <a:gd name="connsiteX2" fmla="*/ 1160758 w 2647950"/>
                <a:gd name="connsiteY2" fmla="*/ 77149 h 877221"/>
                <a:gd name="connsiteX3" fmla="*/ 490067 w 2647950"/>
                <a:gd name="connsiteY3" fmla="*/ 0 h 877221"/>
                <a:gd name="connsiteX4" fmla="*/ 0 w 2647950"/>
                <a:gd name="connsiteY4" fmla="*/ 877221 h 877221"/>
                <a:gd name="connsiteX0" fmla="*/ 0 w 2647950"/>
                <a:gd name="connsiteY0" fmla="*/ 877221 h 877221"/>
                <a:gd name="connsiteX1" fmla="*/ 2647950 w 2647950"/>
                <a:gd name="connsiteY1" fmla="*/ 877221 h 877221"/>
                <a:gd name="connsiteX2" fmla="*/ 934000 w 2647950"/>
                <a:gd name="connsiteY2" fmla="*/ 159651 h 877221"/>
                <a:gd name="connsiteX3" fmla="*/ 490067 w 2647950"/>
                <a:gd name="connsiteY3" fmla="*/ 0 h 877221"/>
                <a:gd name="connsiteX4" fmla="*/ 0 w 2647950"/>
                <a:gd name="connsiteY4" fmla="*/ 877221 h 877221"/>
                <a:gd name="connsiteX0" fmla="*/ 0 w 2647950"/>
                <a:gd name="connsiteY0" fmla="*/ 877221 h 877221"/>
                <a:gd name="connsiteX1" fmla="*/ 2647950 w 2647950"/>
                <a:gd name="connsiteY1" fmla="*/ 877221 h 877221"/>
                <a:gd name="connsiteX2" fmla="*/ 934000 w 2647950"/>
                <a:gd name="connsiteY2" fmla="*/ 159651 h 877221"/>
                <a:gd name="connsiteX3" fmla="*/ 490067 w 2647950"/>
                <a:gd name="connsiteY3" fmla="*/ 0 h 877221"/>
                <a:gd name="connsiteX4" fmla="*/ 0 w 2647950"/>
                <a:gd name="connsiteY4" fmla="*/ 877221 h 877221"/>
                <a:gd name="connsiteX0" fmla="*/ 0 w 2647950"/>
                <a:gd name="connsiteY0" fmla="*/ 884227 h 884227"/>
                <a:gd name="connsiteX1" fmla="*/ 2647950 w 2647950"/>
                <a:gd name="connsiteY1" fmla="*/ 884227 h 884227"/>
                <a:gd name="connsiteX2" fmla="*/ 934000 w 2647950"/>
                <a:gd name="connsiteY2" fmla="*/ 135719 h 884227"/>
                <a:gd name="connsiteX3" fmla="*/ 490067 w 2647950"/>
                <a:gd name="connsiteY3" fmla="*/ 7006 h 884227"/>
                <a:gd name="connsiteX4" fmla="*/ 0 w 2647950"/>
                <a:gd name="connsiteY4" fmla="*/ 884227 h 884227"/>
                <a:gd name="connsiteX0" fmla="*/ 0 w 2647950"/>
                <a:gd name="connsiteY0" fmla="*/ 877221 h 877221"/>
                <a:gd name="connsiteX1" fmla="*/ 2647950 w 2647950"/>
                <a:gd name="connsiteY1" fmla="*/ 877221 h 877221"/>
                <a:gd name="connsiteX2" fmla="*/ 934000 w 2647950"/>
                <a:gd name="connsiteY2" fmla="*/ 128713 h 877221"/>
                <a:gd name="connsiteX3" fmla="*/ 490067 w 2647950"/>
                <a:gd name="connsiteY3" fmla="*/ 0 h 877221"/>
                <a:gd name="connsiteX4" fmla="*/ 0 w 2647950"/>
                <a:gd name="connsiteY4" fmla="*/ 877221 h 877221"/>
                <a:gd name="connsiteX0" fmla="*/ 0 w 2647950"/>
                <a:gd name="connsiteY0" fmla="*/ 877221 h 877221"/>
                <a:gd name="connsiteX1" fmla="*/ 2647950 w 2647950"/>
                <a:gd name="connsiteY1" fmla="*/ 877221 h 877221"/>
                <a:gd name="connsiteX2" fmla="*/ 490067 w 2647950"/>
                <a:gd name="connsiteY2" fmla="*/ 0 h 877221"/>
                <a:gd name="connsiteX3" fmla="*/ 0 w 2647950"/>
                <a:gd name="connsiteY3" fmla="*/ 877221 h 877221"/>
                <a:gd name="connsiteX0" fmla="*/ 0 w 2647950"/>
                <a:gd name="connsiteY0" fmla="*/ 881687 h 881687"/>
                <a:gd name="connsiteX1" fmla="*/ 2647950 w 2647950"/>
                <a:gd name="connsiteY1" fmla="*/ 881687 h 881687"/>
                <a:gd name="connsiteX2" fmla="*/ 702219 w 2647950"/>
                <a:gd name="connsiteY2" fmla="*/ 0 h 881687"/>
                <a:gd name="connsiteX3" fmla="*/ 490067 w 2647950"/>
                <a:gd name="connsiteY3" fmla="*/ 4466 h 881687"/>
                <a:gd name="connsiteX4" fmla="*/ 0 w 2647950"/>
                <a:gd name="connsiteY4" fmla="*/ 881687 h 8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0" h="881687">
                  <a:moveTo>
                    <a:pt x="0" y="881687"/>
                  </a:moveTo>
                  <a:lnTo>
                    <a:pt x="2647950" y="881687"/>
                  </a:lnTo>
                  <a:lnTo>
                    <a:pt x="702219" y="0"/>
                  </a:lnTo>
                  <a:lnTo>
                    <a:pt x="490067" y="4466"/>
                  </a:lnTo>
                  <a:lnTo>
                    <a:pt x="0" y="881687"/>
                  </a:lnTo>
                  <a:close/>
                </a:path>
              </a:pathLst>
            </a:custGeom>
            <a:solidFill>
              <a:schemeClr val="bg1">
                <a:lumMod val="95000"/>
              </a:schemeClr>
            </a:solidFill>
            <a:effectLst/>
            <a:scene3d>
              <a:camera prst="orthographicFront" fov="0">
                <a:rot lat="0" lon="0" rev="0"/>
              </a:camera>
              <a:lightRig rig="soft" dir="tl">
                <a:rot lat="0" lon="0" rev="20000000"/>
              </a:lightRig>
            </a:scene3d>
            <a:sp3d prstMaterial="matte">
              <a:bevelT w="0" h="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5" name="Rectangle 24"/>
            <p:cNvSpPr/>
            <p:nvPr/>
          </p:nvSpPr>
          <p:spPr>
            <a:xfrm>
              <a:off x="4876800" y="3505200"/>
              <a:ext cx="3442355" cy="195262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6" name="Freeform 25"/>
            <p:cNvSpPr/>
            <p:nvPr/>
          </p:nvSpPr>
          <p:spPr>
            <a:xfrm>
              <a:off x="4876800" y="2724682"/>
              <a:ext cx="3448050" cy="775708"/>
            </a:xfrm>
            <a:custGeom>
              <a:avLst/>
              <a:gdLst>
                <a:gd name="connsiteX0" fmla="*/ 0 w 2647950"/>
                <a:gd name="connsiteY0" fmla="*/ 1371600 h 1371600"/>
                <a:gd name="connsiteX1" fmla="*/ 2647950 w 2647950"/>
                <a:gd name="connsiteY1" fmla="*/ 1371600 h 1371600"/>
                <a:gd name="connsiteX2" fmla="*/ 1000125 w 2647950"/>
                <a:gd name="connsiteY2" fmla="*/ 0 h 1371600"/>
                <a:gd name="connsiteX3" fmla="*/ 514350 w 2647950"/>
                <a:gd name="connsiteY3" fmla="*/ 0 h 1371600"/>
                <a:gd name="connsiteX4" fmla="*/ 0 w 2647950"/>
                <a:gd name="connsiteY4" fmla="*/ 1371600 h 1371600"/>
                <a:gd name="connsiteX0" fmla="*/ 0 w 2647950"/>
                <a:gd name="connsiteY0" fmla="*/ 1371600 h 1371600"/>
                <a:gd name="connsiteX1" fmla="*/ 2647950 w 2647950"/>
                <a:gd name="connsiteY1" fmla="*/ 1371600 h 1371600"/>
                <a:gd name="connsiteX2" fmla="*/ 1175680 w 2647950"/>
                <a:gd name="connsiteY2" fmla="*/ 10313 h 1371600"/>
                <a:gd name="connsiteX3" fmla="*/ 514350 w 2647950"/>
                <a:gd name="connsiteY3" fmla="*/ 0 h 1371600"/>
                <a:gd name="connsiteX4" fmla="*/ 0 w 2647950"/>
                <a:gd name="connsiteY4" fmla="*/ 1371600 h 1371600"/>
                <a:gd name="connsiteX0" fmla="*/ 0 w 2647950"/>
                <a:gd name="connsiteY0" fmla="*/ 1361287 h 1361287"/>
                <a:gd name="connsiteX1" fmla="*/ 2647950 w 2647950"/>
                <a:gd name="connsiteY1" fmla="*/ 1361287 h 1361287"/>
                <a:gd name="connsiteX2" fmla="*/ 1175680 w 2647950"/>
                <a:gd name="connsiteY2" fmla="*/ 0 h 1361287"/>
                <a:gd name="connsiteX3" fmla="*/ 638701 w 2647950"/>
                <a:gd name="connsiteY3" fmla="*/ 0 h 1361287"/>
                <a:gd name="connsiteX4" fmla="*/ 0 w 2647950"/>
                <a:gd name="connsiteY4" fmla="*/ 1361287 h 1361287"/>
                <a:gd name="connsiteX0" fmla="*/ 0 w 2647950"/>
                <a:gd name="connsiteY0" fmla="*/ 1361287 h 1361287"/>
                <a:gd name="connsiteX1" fmla="*/ 2647950 w 2647950"/>
                <a:gd name="connsiteY1" fmla="*/ 1361287 h 1361287"/>
                <a:gd name="connsiteX2" fmla="*/ 1175680 w 2647950"/>
                <a:gd name="connsiteY2" fmla="*/ 0 h 1361287"/>
                <a:gd name="connsiteX3" fmla="*/ 624072 w 2647950"/>
                <a:gd name="connsiteY3" fmla="*/ 10313 h 1361287"/>
                <a:gd name="connsiteX4" fmla="*/ 0 w 2647950"/>
                <a:gd name="connsiteY4" fmla="*/ 1361287 h 1361287"/>
                <a:gd name="connsiteX0" fmla="*/ 0 w 2647950"/>
                <a:gd name="connsiteY0" fmla="*/ 1392225 h 1392225"/>
                <a:gd name="connsiteX1" fmla="*/ 2647950 w 2647950"/>
                <a:gd name="connsiteY1" fmla="*/ 1392225 h 1392225"/>
                <a:gd name="connsiteX2" fmla="*/ 1175680 w 2647950"/>
                <a:gd name="connsiteY2" fmla="*/ 30938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919663 w 2647950"/>
                <a:gd name="connsiteY2" fmla="*/ 0 h 1392225"/>
                <a:gd name="connsiteX3" fmla="*/ 638702 w 2647950"/>
                <a:gd name="connsiteY3" fmla="*/ 0 h 1392225"/>
                <a:gd name="connsiteX4" fmla="*/ 0 w 2647950"/>
                <a:gd name="connsiteY4" fmla="*/ 1392225 h 1392225"/>
                <a:gd name="connsiteX0" fmla="*/ 0 w 2647950"/>
                <a:gd name="connsiteY0" fmla="*/ 1392225 h 1392225"/>
                <a:gd name="connsiteX1" fmla="*/ 2647950 w 2647950"/>
                <a:gd name="connsiteY1" fmla="*/ 1392225 h 1392225"/>
                <a:gd name="connsiteX2" fmla="*/ 919663 w 2647950"/>
                <a:gd name="connsiteY2" fmla="*/ 0 h 1392225"/>
                <a:gd name="connsiteX3" fmla="*/ 631387 w 2647950"/>
                <a:gd name="connsiteY3" fmla="*/ 41251 h 1392225"/>
                <a:gd name="connsiteX4" fmla="*/ 0 w 2647950"/>
                <a:gd name="connsiteY4" fmla="*/ 1392225 h 1392225"/>
                <a:gd name="connsiteX0" fmla="*/ 0 w 2647950"/>
                <a:gd name="connsiteY0" fmla="*/ 1392225 h 1392225"/>
                <a:gd name="connsiteX1" fmla="*/ 2647950 w 2647950"/>
                <a:gd name="connsiteY1" fmla="*/ 1392225 h 1392225"/>
                <a:gd name="connsiteX2" fmla="*/ 919663 w 2647950"/>
                <a:gd name="connsiteY2" fmla="*/ 0 h 1392225"/>
                <a:gd name="connsiteX3" fmla="*/ 653331 w 2647950"/>
                <a:gd name="connsiteY3" fmla="*/ 41251 h 1392225"/>
                <a:gd name="connsiteX4" fmla="*/ 0 w 2647950"/>
                <a:gd name="connsiteY4" fmla="*/ 1392225 h 1392225"/>
                <a:gd name="connsiteX0" fmla="*/ 0 w 2647950"/>
                <a:gd name="connsiteY0" fmla="*/ 1361287 h 1361287"/>
                <a:gd name="connsiteX1" fmla="*/ 2647950 w 2647950"/>
                <a:gd name="connsiteY1" fmla="*/ 1361287 h 1361287"/>
                <a:gd name="connsiteX2" fmla="*/ 919663 w 2647950"/>
                <a:gd name="connsiteY2" fmla="*/ 0 h 1361287"/>
                <a:gd name="connsiteX3" fmla="*/ 653331 w 2647950"/>
                <a:gd name="connsiteY3" fmla="*/ 10313 h 1361287"/>
                <a:gd name="connsiteX4" fmla="*/ 0 w 2647950"/>
                <a:gd name="connsiteY4" fmla="*/ 1361287 h 1361287"/>
                <a:gd name="connsiteX0" fmla="*/ 0 w 2647950"/>
                <a:gd name="connsiteY0" fmla="*/ 1353238 h 1353238"/>
                <a:gd name="connsiteX1" fmla="*/ 2647950 w 2647950"/>
                <a:gd name="connsiteY1" fmla="*/ 1353238 h 1353238"/>
                <a:gd name="connsiteX2" fmla="*/ 908245 w 2647950"/>
                <a:gd name="connsiteY2" fmla="*/ 0 h 1353238"/>
                <a:gd name="connsiteX3" fmla="*/ 653331 w 2647950"/>
                <a:gd name="connsiteY3" fmla="*/ 2264 h 1353238"/>
                <a:gd name="connsiteX4" fmla="*/ 0 w 2647950"/>
                <a:gd name="connsiteY4" fmla="*/ 1353238 h 1353238"/>
                <a:gd name="connsiteX0" fmla="*/ 0 w 2647950"/>
                <a:gd name="connsiteY0" fmla="*/ 1350974 h 1350974"/>
                <a:gd name="connsiteX1" fmla="*/ 2647950 w 2647950"/>
                <a:gd name="connsiteY1" fmla="*/ 1350974 h 1350974"/>
                <a:gd name="connsiteX2" fmla="*/ 905391 w 2647950"/>
                <a:gd name="connsiteY2" fmla="*/ 17859 h 1350974"/>
                <a:gd name="connsiteX3" fmla="*/ 653331 w 2647950"/>
                <a:gd name="connsiteY3" fmla="*/ 0 h 1350974"/>
                <a:gd name="connsiteX4" fmla="*/ 0 w 2647950"/>
                <a:gd name="connsiteY4" fmla="*/ 1350974 h 1350974"/>
                <a:gd name="connsiteX0" fmla="*/ 0 w 2647950"/>
                <a:gd name="connsiteY0" fmla="*/ 1334875 h 1334875"/>
                <a:gd name="connsiteX1" fmla="*/ 2647950 w 2647950"/>
                <a:gd name="connsiteY1" fmla="*/ 1334875 h 1334875"/>
                <a:gd name="connsiteX2" fmla="*/ 905391 w 2647950"/>
                <a:gd name="connsiteY2" fmla="*/ 1760 h 1334875"/>
                <a:gd name="connsiteX3" fmla="*/ 641913 w 2647950"/>
                <a:gd name="connsiteY3" fmla="*/ 0 h 1334875"/>
                <a:gd name="connsiteX4" fmla="*/ 0 w 2647950"/>
                <a:gd name="connsiteY4" fmla="*/ 1334875 h 1334875"/>
                <a:gd name="connsiteX0" fmla="*/ 0 w 2647950"/>
                <a:gd name="connsiteY0" fmla="*/ 1334875 h 1334875"/>
                <a:gd name="connsiteX1" fmla="*/ 2647950 w 2647950"/>
                <a:gd name="connsiteY1" fmla="*/ 1334875 h 1334875"/>
                <a:gd name="connsiteX2" fmla="*/ 940502 w 2647950"/>
                <a:gd name="connsiteY2" fmla="*/ 442322 h 1334875"/>
                <a:gd name="connsiteX3" fmla="*/ 641913 w 2647950"/>
                <a:gd name="connsiteY3" fmla="*/ 0 h 1334875"/>
                <a:gd name="connsiteX4" fmla="*/ 0 w 2647950"/>
                <a:gd name="connsiteY4" fmla="*/ 1334875 h 1334875"/>
                <a:gd name="connsiteX0" fmla="*/ 0 w 2647950"/>
                <a:gd name="connsiteY0" fmla="*/ 899264 h 899264"/>
                <a:gd name="connsiteX1" fmla="*/ 2647950 w 2647950"/>
                <a:gd name="connsiteY1" fmla="*/ 899264 h 899264"/>
                <a:gd name="connsiteX2" fmla="*/ 940502 w 2647950"/>
                <a:gd name="connsiteY2" fmla="*/ 6711 h 899264"/>
                <a:gd name="connsiteX3" fmla="*/ 652447 w 2647950"/>
                <a:gd name="connsiteY3" fmla="*/ 0 h 899264"/>
                <a:gd name="connsiteX4" fmla="*/ 0 w 2647950"/>
                <a:gd name="connsiteY4" fmla="*/ 899264 h 899264"/>
                <a:gd name="connsiteX0" fmla="*/ 0 w 2647950"/>
                <a:gd name="connsiteY0" fmla="*/ 899264 h 899264"/>
                <a:gd name="connsiteX1" fmla="*/ 2647950 w 2647950"/>
                <a:gd name="connsiteY1" fmla="*/ 899264 h 899264"/>
                <a:gd name="connsiteX2" fmla="*/ 919436 w 2647950"/>
                <a:gd name="connsiteY2" fmla="*/ 41361 h 899264"/>
                <a:gd name="connsiteX3" fmla="*/ 652447 w 2647950"/>
                <a:gd name="connsiteY3" fmla="*/ 0 h 899264"/>
                <a:gd name="connsiteX4" fmla="*/ 0 w 2647950"/>
                <a:gd name="connsiteY4" fmla="*/ 899264 h 899264"/>
                <a:gd name="connsiteX0" fmla="*/ 0 w 2647950"/>
                <a:gd name="connsiteY0" fmla="*/ 857903 h 857903"/>
                <a:gd name="connsiteX1" fmla="*/ 2647950 w 2647950"/>
                <a:gd name="connsiteY1" fmla="*/ 857903 h 857903"/>
                <a:gd name="connsiteX2" fmla="*/ 919436 w 2647950"/>
                <a:gd name="connsiteY2" fmla="*/ 0 h 857903"/>
                <a:gd name="connsiteX3" fmla="*/ 645425 w 2647950"/>
                <a:gd name="connsiteY3" fmla="*/ 8140 h 857903"/>
                <a:gd name="connsiteX4" fmla="*/ 0 w 2647950"/>
                <a:gd name="connsiteY4" fmla="*/ 857903 h 857903"/>
                <a:gd name="connsiteX0" fmla="*/ 0 w 2647950"/>
                <a:gd name="connsiteY0" fmla="*/ 849763 h 849763"/>
                <a:gd name="connsiteX1" fmla="*/ 2647950 w 2647950"/>
                <a:gd name="connsiteY1" fmla="*/ 849763 h 849763"/>
                <a:gd name="connsiteX2" fmla="*/ 908903 w 2647950"/>
                <a:gd name="connsiteY2" fmla="*/ 11661 h 849763"/>
                <a:gd name="connsiteX3" fmla="*/ 645425 w 2647950"/>
                <a:gd name="connsiteY3" fmla="*/ 0 h 849763"/>
                <a:gd name="connsiteX4" fmla="*/ 0 w 2647950"/>
                <a:gd name="connsiteY4" fmla="*/ 849763 h 849763"/>
                <a:gd name="connsiteX0" fmla="*/ 0 w 2647950"/>
                <a:gd name="connsiteY0" fmla="*/ 839863 h 839863"/>
                <a:gd name="connsiteX1" fmla="*/ 2647950 w 2647950"/>
                <a:gd name="connsiteY1" fmla="*/ 839863 h 839863"/>
                <a:gd name="connsiteX2" fmla="*/ 908903 w 2647950"/>
                <a:gd name="connsiteY2" fmla="*/ 1761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08903 w 2647950"/>
                <a:gd name="connsiteY2" fmla="*/ 1762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12414 w 2647950"/>
                <a:gd name="connsiteY2" fmla="*/ 1763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12414 w 2647950"/>
                <a:gd name="connsiteY2" fmla="*/ 6713 h 839863"/>
                <a:gd name="connsiteX3" fmla="*/ 648936 w 2647950"/>
                <a:gd name="connsiteY3" fmla="*/ 0 h 839863"/>
                <a:gd name="connsiteX4" fmla="*/ 0 w 2647950"/>
                <a:gd name="connsiteY4" fmla="*/ 839863 h 839863"/>
                <a:gd name="connsiteX0" fmla="*/ 0 w 2647950"/>
                <a:gd name="connsiteY0" fmla="*/ 839863 h 839863"/>
                <a:gd name="connsiteX1" fmla="*/ 2647950 w 2647950"/>
                <a:gd name="connsiteY1" fmla="*/ 839863 h 839863"/>
                <a:gd name="connsiteX2" fmla="*/ 912414 w 2647950"/>
                <a:gd name="connsiteY2" fmla="*/ 31463 h 839863"/>
                <a:gd name="connsiteX3" fmla="*/ 648936 w 2647950"/>
                <a:gd name="connsiteY3" fmla="*/ 0 h 839863"/>
                <a:gd name="connsiteX4" fmla="*/ 0 w 2647950"/>
                <a:gd name="connsiteY4" fmla="*/ 839863 h 839863"/>
                <a:gd name="connsiteX0" fmla="*/ 0 w 2647950"/>
                <a:gd name="connsiteY0" fmla="*/ 829963 h 829963"/>
                <a:gd name="connsiteX1" fmla="*/ 2647950 w 2647950"/>
                <a:gd name="connsiteY1" fmla="*/ 829963 h 829963"/>
                <a:gd name="connsiteX2" fmla="*/ 912414 w 2647950"/>
                <a:gd name="connsiteY2" fmla="*/ 21563 h 829963"/>
                <a:gd name="connsiteX3" fmla="*/ 645425 w 2647950"/>
                <a:gd name="connsiteY3" fmla="*/ 0 h 829963"/>
                <a:gd name="connsiteX4" fmla="*/ 0 w 2647950"/>
                <a:gd name="connsiteY4" fmla="*/ 829963 h 829963"/>
                <a:gd name="connsiteX0" fmla="*/ 0 w 2647950"/>
                <a:gd name="connsiteY0" fmla="*/ 829963 h 829963"/>
                <a:gd name="connsiteX1" fmla="*/ 2647950 w 2647950"/>
                <a:gd name="connsiteY1" fmla="*/ 829963 h 829963"/>
                <a:gd name="connsiteX2" fmla="*/ 908903 w 2647950"/>
                <a:gd name="connsiteY2" fmla="*/ 31463 h 829963"/>
                <a:gd name="connsiteX3" fmla="*/ 645425 w 2647950"/>
                <a:gd name="connsiteY3" fmla="*/ 0 h 829963"/>
                <a:gd name="connsiteX4" fmla="*/ 0 w 2647950"/>
                <a:gd name="connsiteY4" fmla="*/ 829963 h 829963"/>
                <a:gd name="connsiteX0" fmla="*/ 0 w 2647950"/>
                <a:gd name="connsiteY0" fmla="*/ 839863 h 839863"/>
                <a:gd name="connsiteX1" fmla="*/ 2647950 w 2647950"/>
                <a:gd name="connsiteY1" fmla="*/ 839863 h 839863"/>
                <a:gd name="connsiteX2" fmla="*/ 908903 w 2647950"/>
                <a:gd name="connsiteY2" fmla="*/ 41363 h 839863"/>
                <a:gd name="connsiteX3" fmla="*/ 655959 w 2647950"/>
                <a:gd name="connsiteY3" fmla="*/ 0 h 839863"/>
                <a:gd name="connsiteX4" fmla="*/ 0 w 2647950"/>
                <a:gd name="connsiteY4" fmla="*/ 839863 h 839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950" h="839863">
                  <a:moveTo>
                    <a:pt x="0" y="839863"/>
                  </a:moveTo>
                  <a:lnTo>
                    <a:pt x="2647950" y="839863"/>
                  </a:lnTo>
                  <a:lnTo>
                    <a:pt x="908903" y="41363"/>
                  </a:lnTo>
                  <a:lnTo>
                    <a:pt x="655959" y="0"/>
                  </a:lnTo>
                  <a:lnTo>
                    <a:pt x="0" y="839863"/>
                  </a:lnTo>
                  <a:close/>
                </a:path>
              </a:pathLst>
            </a:custGeom>
            <a:solidFill>
              <a:schemeClr val="bg1">
                <a:lumMod val="95000"/>
              </a:schemeClr>
            </a:solidFill>
            <a:effectLst/>
            <a:scene3d>
              <a:camera prst="orthographicFront" fov="0">
                <a:rot lat="0" lon="0" rev="0"/>
              </a:camera>
              <a:lightRig rig="soft" dir="tl">
                <a:rot lat="0" lon="0" rev="20000000"/>
              </a:lightRig>
            </a:scene3d>
            <a:sp3d prstMaterial="matte">
              <a:bevelT w="0" h="635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sp>
          <p:nvSpPr>
            <p:cNvPr id="27" name="Rectangle 26"/>
            <p:cNvSpPr/>
            <p:nvPr/>
          </p:nvSpPr>
          <p:spPr>
            <a:xfrm>
              <a:off x="390525" y="3600450"/>
              <a:ext cx="3286125" cy="177165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28" name="TextBox 27"/>
            <p:cNvSpPr txBox="1"/>
            <p:nvPr/>
          </p:nvSpPr>
          <p:spPr>
            <a:xfrm>
              <a:off x="542925" y="3609975"/>
              <a:ext cx="2924175" cy="307777"/>
            </a:xfrm>
            <a:prstGeom prst="rect">
              <a:avLst/>
            </a:prstGeom>
            <a:noFill/>
          </p:spPr>
          <p:txBody>
            <a:bodyPr wrap="square" rtlCol="0">
              <a:spAutoFit/>
            </a:bodyPr>
            <a:lstStyle/>
            <a:p>
              <a:pPr algn="ctr"/>
              <a:r>
                <a:rPr lang="en-AU" sz="1400" dirty="0" smtClean="0">
                  <a:solidFill>
                    <a:srgbClr val="FFFFFF"/>
                  </a:solidFill>
                </a:rPr>
                <a:t>Smart Client Application</a:t>
              </a:r>
              <a:endParaRPr lang="en-AU" sz="1400" dirty="0">
                <a:solidFill>
                  <a:srgbClr val="FFFFFF"/>
                </a:solidFill>
              </a:endParaRPr>
            </a:p>
          </p:txBody>
        </p:sp>
        <p:sp>
          <p:nvSpPr>
            <p:cNvPr id="29" name="Rectangle 28"/>
            <p:cNvSpPr/>
            <p:nvPr/>
          </p:nvSpPr>
          <p:spPr>
            <a:xfrm>
              <a:off x="466094" y="3914775"/>
              <a:ext cx="3141693" cy="1372378"/>
            </a:xfrm>
            <a:prstGeom prst="rect">
              <a:avLst/>
            </a:prstGeom>
            <a:solidFill>
              <a:srgbClr val="A0BFE5"/>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0" name="TextBox 29"/>
            <p:cNvSpPr txBox="1"/>
            <p:nvPr/>
          </p:nvSpPr>
          <p:spPr>
            <a:xfrm>
              <a:off x="651146" y="3924300"/>
              <a:ext cx="2924175" cy="307777"/>
            </a:xfrm>
            <a:prstGeom prst="rect">
              <a:avLst/>
            </a:prstGeom>
            <a:noFill/>
          </p:spPr>
          <p:txBody>
            <a:bodyPr wrap="square" rtlCol="0">
              <a:spAutoFit/>
            </a:bodyPr>
            <a:lstStyle/>
            <a:p>
              <a:pPr algn="ctr"/>
              <a:r>
                <a:rPr lang="en-AU" sz="1400" dirty="0" smtClean="0">
                  <a:solidFill>
                    <a:srgbClr val="FFFFFF"/>
                  </a:solidFill>
                </a:rPr>
                <a:t>Smart Client View Controller</a:t>
              </a:r>
              <a:endParaRPr lang="en-AU" sz="1400" dirty="0">
                <a:solidFill>
                  <a:srgbClr val="FFFFFF"/>
                </a:solidFill>
              </a:endParaRPr>
            </a:p>
          </p:txBody>
        </p:sp>
        <p:sp>
          <p:nvSpPr>
            <p:cNvPr id="31" name="Flowchart: Magnetic Disk 30"/>
            <p:cNvSpPr/>
            <p:nvPr/>
          </p:nvSpPr>
          <p:spPr>
            <a:xfrm>
              <a:off x="465138" y="5761710"/>
              <a:ext cx="1439862" cy="858837"/>
            </a:xfrm>
            <a:prstGeom prst="flowChartMagneticDisk">
              <a:avLst/>
            </a:prstGeom>
            <a:gradFill flip="none" rotWithShape="1">
              <a:gsLst>
                <a:gs pos="0">
                  <a:srgbClr val="819480">
                    <a:shade val="30000"/>
                    <a:satMod val="115000"/>
                  </a:srgbClr>
                </a:gs>
                <a:gs pos="50000">
                  <a:srgbClr val="819480">
                    <a:shade val="67500"/>
                    <a:satMod val="115000"/>
                  </a:srgbClr>
                </a:gs>
                <a:gs pos="100000">
                  <a:srgbClr val="819480">
                    <a:shade val="100000"/>
                    <a:satMod val="115000"/>
                  </a:srgbClr>
                </a:gs>
              </a:gsLst>
              <a:path path="circle">
                <a:fillToRect l="100000" b="100000"/>
              </a:path>
              <a:tileRect t="-100000" r="-100000"/>
            </a:gradFill>
            <a:scene3d>
              <a:camera prst="orthographicFront"/>
              <a:lightRig rig="threePt" dir="t"/>
            </a:scene3d>
            <a:sp3d>
              <a:bevelT w="63500"/>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a:off x="4953000" y="4934637"/>
              <a:ext cx="3286125" cy="437463"/>
            </a:xfrm>
            <a:prstGeom prst="rect">
              <a:avLst/>
            </a:prstGeom>
            <a:solidFill>
              <a:srgbClr val="8A8A8A"/>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3" name="TextBox 32"/>
            <p:cNvSpPr txBox="1"/>
            <p:nvPr/>
          </p:nvSpPr>
          <p:spPr>
            <a:xfrm>
              <a:off x="5124449" y="4991991"/>
              <a:ext cx="2924175" cy="307777"/>
            </a:xfrm>
            <a:prstGeom prst="rect">
              <a:avLst/>
            </a:prstGeom>
            <a:noFill/>
          </p:spPr>
          <p:txBody>
            <a:bodyPr wrap="square" rtlCol="0">
              <a:spAutoFit/>
            </a:bodyPr>
            <a:lstStyle/>
            <a:p>
              <a:pPr algn="ctr"/>
              <a:r>
                <a:rPr lang="en-AU" sz="1400" dirty="0" smtClean="0">
                  <a:solidFill>
                    <a:srgbClr val="FFFFFF"/>
                  </a:solidFill>
                </a:rPr>
                <a:t>Unisys Component Enabler</a:t>
              </a:r>
              <a:endParaRPr lang="en-AU" sz="1400" dirty="0">
                <a:solidFill>
                  <a:srgbClr val="FFFFFF"/>
                </a:solidFill>
              </a:endParaRPr>
            </a:p>
          </p:txBody>
        </p:sp>
        <p:sp>
          <p:nvSpPr>
            <p:cNvPr id="36" name="Rectangle 35"/>
            <p:cNvSpPr/>
            <p:nvPr/>
          </p:nvSpPr>
          <p:spPr>
            <a:xfrm>
              <a:off x="4943475" y="3600449"/>
              <a:ext cx="3286125" cy="126378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7" name="TextBox 36"/>
            <p:cNvSpPr txBox="1"/>
            <p:nvPr/>
          </p:nvSpPr>
          <p:spPr>
            <a:xfrm>
              <a:off x="5095875" y="3609976"/>
              <a:ext cx="2924175" cy="307777"/>
            </a:xfrm>
            <a:prstGeom prst="rect">
              <a:avLst/>
            </a:prstGeom>
            <a:noFill/>
          </p:spPr>
          <p:txBody>
            <a:bodyPr wrap="square" rtlCol="0">
              <a:spAutoFit/>
            </a:bodyPr>
            <a:lstStyle/>
            <a:p>
              <a:pPr algn="ctr"/>
              <a:r>
                <a:rPr lang="en-AU" sz="1400" dirty="0" smtClean="0">
                  <a:solidFill>
                    <a:srgbClr val="FFFFFF"/>
                  </a:solidFill>
                </a:rPr>
                <a:t>IIS</a:t>
              </a:r>
              <a:endParaRPr lang="en-AU" sz="1400" dirty="0">
                <a:solidFill>
                  <a:srgbClr val="FFFFFF"/>
                </a:solidFill>
              </a:endParaRPr>
            </a:p>
          </p:txBody>
        </p:sp>
        <p:sp>
          <p:nvSpPr>
            <p:cNvPr id="38" name="Flowchart: Magnetic Disk 37"/>
            <p:cNvSpPr/>
            <p:nvPr/>
          </p:nvSpPr>
          <p:spPr>
            <a:xfrm>
              <a:off x="5761037" y="5761038"/>
              <a:ext cx="1658937" cy="858837"/>
            </a:xfrm>
            <a:prstGeom prst="flowChartMagneticDisk">
              <a:avLst/>
            </a:prstGeom>
            <a:gradFill flip="none" rotWithShape="1">
              <a:gsLst>
                <a:gs pos="0">
                  <a:srgbClr val="819480">
                    <a:shade val="30000"/>
                    <a:satMod val="115000"/>
                  </a:srgbClr>
                </a:gs>
                <a:gs pos="50000">
                  <a:srgbClr val="819480">
                    <a:shade val="67500"/>
                    <a:satMod val="115000"/>
                  </a:srgbClr>
                </a:gs>
                <a:gs pos="100000">
                  <a:srgbClr val="819480">
                    <a:shade val="100000"/>
                    <a:satMod val="115000"/>
                  </a:srgbClr>
                </a:gs>
              </a:gsLst>
              <a:path path="circle">
                <a:fillToRect l="100000" b="100000"/>
              </a:path>
              <a:tileRect t="-100000" r="-100000"/>
            </a:gradFill>
            <a:scene3d>
              <a:camera prst="orthographicFront"/>
              <a:lightRig rig="threePt" dir="t"/>
            </a:scene3d>
            <a:sp3d>
              <a:bevelT w="63500"/>
            </a:sp3d>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9" name="Text Box 69"/>
            <p:cNvSpPr txBox="1">
              <a:spLocks noChangeArrowheads="1"/>
            </p:cNvSpPr>
            <p:nvPr/>
          </p:nvSpPr>
          <p:spPr bwMode="auto">
            <a:xfrm>
              <a:off x="6065838" y="6045200"/>
              <a:ext cx="1082348" cy="577081"/>
            </a:xfrm>
            <a:prstGeom prst="rect">
              <a:avLst/>
            </a:prstGeom>
            <a:noFill/>
            <a:ln w="38100">
              <a:noFill/>
              <a:miter lim="800000"/>
              <a:headEnd/>
              <a:tailEnd/>
            </a:ln>
          </p:spPr>
          <p:txBody>
            <a:bodyPr wrap="none">
              <a:spAutoFit/>
            </a:bodyPr>
            <a:lstStyle/>
            <a:p>
              <a:pPr eaLnBrk="0" hangingPunct="0"/>
              <a:r>
                <a:rPr lang="en-GB" sz="1050" dirty="0" smtClean="0">
                  <a:solidFill>
                    <a:srgbClr val="FFFFFF"/>
                  </a:solidFill>
                </a:rPr>
                <a:t>Generated</a:t>
              </a:r>
            </a:p>
            <a:p>
              <a:pPr eaLnBrk="0" hangingPunct="0"/>
              <a:r>
                <a:rPr lang="en-GB" sz="1050" dirty="0" smtClean="0">
                  <a:solidFill>
                    <a:srgbClr val="FFFFFF"/>
                  </a:solidFill>
                </a:rPr>
                <a:t>Ispec Views &amp;</a:t>
              </a:r>
            </a:p>
            <a:p>
              <a:pPr eaLnBrk="0" hangingPunct="0"/>
              <a:r>
                <a:rPr lang="en-GB" sz="1050" dirty="0" smtClean="0">
                  <a:solidFill>
                    <a:srgbClr val="FFFFFF"/>
                  </a:solidFill>
                </a:rPr>
                <a:t>View Models</a:t>
              </a:r>
            </a:p>
          </p:txBody>
        </p:sp>
        <p:sp>
          <p:nvSpPr>
            <p:cNvPr id="40" name="Text Box 69"/>
            <p:cNvSpPr txBox="1">
              <a:spLocks noChangeArrowheads="1"/>
            </p:cNvSpPr>
            <p:nvPr/>
          </p:nvSpPr>
          <p:spPr bwMode="auto">
            <a:xfrm>
              <a:off x="674688" y="6035675"/>
              <a:ext cx="1082348" cy="577081"/>
            </a:xfrm>
            <a:prstGeom prst="rect">
              <a:avLst/>
            </a:prstGeom>
            <a:noFill/>
            <a:ln w="38100">
              <a:noFill/>
              <a:miter lim="800000"/>
              <a:headEnd/>
              <a:tailEnd/>
            </a:ln>
          </p:spPr>
          <p:txBody>
            <a:bodyPr wrap="none">
              <a:spAutoFit/>
            </a:bodyPr>
            <a:lstStyle/>
            <a:p>
              <a:pPr eaLnBrk="0" hangingPunct="0"/>
              <a:r>
                <a:rPr lang="en-GB" sz="1050" dirty="0" smtClean="0">
                  <a:solidFill>
                    <a:srgbClr val="FFFFFF"/>
                  </a:solidFill>
                </a:rPr>
                <a:t>Downloaded</a:t>
              </a:r>
            </a:p>
            <a:p>
              <a:pPr eaLnBrk="0" hangingPunct="0"/>
              <a:r>
                <a:rPr lang="en-GB" sz="1050" dirty="0" smtClean="0">
                  <a:solidFill>
                    <a:srgbClr val="FFFFFF"/>
                  </a:solidFill>
                </a:rPr>
                <a:t>Ispec Views &amp;</a:t>
              </a:r>
            </a:p>
            <a:p>
              <a:pPr eaLnBrk="0" hangingPunct="0"/>
              <a:r>
                <a:rPr lang="en-GB" sz="1050" dirty="0" smtClean="0">
                  <a:solidFill>
                    <a:srgbClr val="FFFFFF"/>
                  </a:solidFill>
                </a:rPr>
                <a:t>View Models</a:t>
              </a:r>
            </a:p>
          </p:txBody>
        </p:sp>
        <p:sp>
          <p:nvSpPr>
            <p:cNvPr id="41" name="Rectangle 40"/>
            <p:cNvSpPr/>
            <p:nvPr/>
          </p:nvSpPr>
          <p:spPr>
            <a:xfrm>
              <a:off x="489223" y="4238625"/>
              <a:ext cx="1542382" cy="1019175"/>
            </a:xfrm>
            <a:prstGeom prst="rect">
              <a:avLst/>
            </a:prstGeom>
            <a:solidFill>
              <a:srgbClr val="578BCA"/>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2" name="Rectangle 41"/>
            <p:cNvSpPr/>
            <p:nvPr/>
          </p:nvSpPr>
          <p:spPr>
            <a:xfrm>
              <a:off x="2034793" y="4238625"/>
              <a:ext cx="1543049" cy="1019175"/>
            </a:xfrm>
            <a:prstGeom prst="rect">
              <a:avLst/>
            </a:prstGeom>
            <a:solidFill>
              <a:srgbClr val="578BCA"/>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3" name="TextBox 42"/>
            <p:cNvSpPr txBox="1"/>
            <p:nvPr/>
          </p:nvSpPr>
          <p:spPr>
            <a:xfrm>
              <a:off x="479697" y="4238625"/>
              <a:ext cx="1491978" cy="1015663"/>
            </a:xfrm>
            <a:prstGeom prst="rect">
              <a:avLst/>
            </a:prstGeom>
            <a:noFill/>
          </p:spPr>
          <p:txBody>
            <a:bodyPr wrap="square" rtlCol="0">
              <a:spAutoFit/>
            </a:bodyPr>
            <a:lstStyle/>
            <a:p>
              <a:r>
                <a:rPr lang="en-AU" sz="1200" dirty="0" smtClean="0">
                  <a:solidFill>
                    <a:srgbClr val="FFFFFF"/>
                  </a:solidFill>
                </a:rPr>
                <a:t>Views Navigation</a:t>
              </a:r>
            </a:p>
            <a:p>
              <a:pPr marL="85725" indent="-85725">
                <a:buFont typeface="Arial" pitchFamily="34" charset="0"/>
                <a:buChar char="•"/>
              </a:pPr>
              <a:r>
                <a:rPr lang="en-AU" sz="1200" dirty="0" smtClean="0">
                  <a:solidFill>
                    <a:srgbClr val="FFFFFF"/>
                  </a:solidFill>
                </a:rPr>
                <a:t>Forms Download</a:t>
              </a:r>
            </a:p>
            <a:p>
              <a:pPr marL="85725" indent="-85725">
                <a:buFont typeface="Arial" pitchFamily="34" charset="0"/>
                <a:buChar char="•"/>
              </a:pPr>
              <a:r>
                <a:rPr lang="en-AU" sz="1200" dirty="0" smtClean="0">
                  <a:solidFill>
                    <a:srgbClr val="FFFFFF"/>
                  </a:solidFill>
                </a:rPr>
                <a:t>Forms Display</a:t>
              </a:r>
            </a:p>
            <a:p>
              <a:pPr marL="85725" indent="-85725">
                <a:buFont typeface="Arial" pitchFamily="34" charset="0"/>
                <a:buChar char="•"/>
              </a:pPr>
              <a:r>
                <a:rPr lang="en-AU" sz="1200" dirty="0" smtClean="0">
                  <a:solidFill>
                    <a:srgbClr val="FFFFFF"/>
                  </a:solidFill>
                </a:rPr>
                <a:t>Event Handling</a:t>
              </a:r>
            </a:p>
            <a:p>
              <a:pPr marL="85725" indent="-85725">
                <a:buFont typeface="Arial" pitchFamily="34" charset="0"/>
                <a:buChar char="•"/>
              </a:pPr>
              <a:r>
                <a:rPr lang="en-AU" sz="1200" dirty="0" smtClean="0">
                  <a:solidFill>
                    <a:srgbClr val="FFFFFF"/>
                  </a:solidFill>
                </a:rPr>
                <a:t>Data Binding</a:t>
              </a:r>
              <a:endParaRPr lang="en-AU" sz="1200" dirty="0">
                <a:solidFill>
                  <a:srgbClr val="FFFFFF"/>
                </a:solidFill>
              </a:endParaRPr>
            </a:p>
          </p:txBody>
        </p:sp>
        <p:sp>
          <p:nvSpPr>
            <p:cNvPr id="44" name="TextBox 43"/>
            <p:cNvSpPr txBox="1"/>
            <p:nvPr/>
          </p:nvSpPr>
          <p:spPr>
            <a:xfrm>
              <a:off x="2006216" y="4238625"/>
              <a:ext cx="1609726" cy="1015663"/>
            </a:xfrm>
            <a:prstGeom prst="rect">
              <a:avLst/>
            </a:prstGeom>
            <a:noFill/>
            <a:effectLst/>
          </p:spPr>
          <p:txBody>
            <a:bodyPr wrap="square" rtlCol="0">
              <a:spAutoFit/>
            </a:bodyPr>
            <a:lstStyle/>
            <a:p>
              <a:r>
                <a:rPr lang="en-AU" sz="1200" dirty="0" smtClean="0">
                  <a:solidFill>
                    <a:srgbClr val="FFFFFF"/>
                  </a:solidFill>
                </a:rPr>
                <a:t>CE Proxy</a:t>
              </a:r>
            </a:p>
            <a:p>
              <a:pPr marL="85725" indent="-85725">
                <a:buFont typeface="Arial" pitchFamily="34" charset="0"/>
                <a:buChar char="•"/>
              </a:pPr>
              <a:r>
                <a:rPr lang="en-AU" sz="1200" dirty="0" smtClean="0">
                  <a:solidFill>
                    <a:srgbClr val="FFFFFF"/>
                  </a:solidFill>
                </a:rPr>
                <a:t>Connect/Transact</a:t>
              </a:r>
            </a:p>
            <a:p>
              <a:pPr marL="85725" indent="-85725">
                <a:buFont typeface="Arial" pitchFamily="34" charset="0"/>
                <a:buChar char="•"/>
              </a:pPr>
              <a:r>
                <a:rPr lang="en-AU" sz="1200" dirty="0" smtClean="0">
                  <a:solidFill>
                    <a:srgbClr val="FFFFFF"/>
                  </a:solidFill>
                </a:rPr>
                <a:t>Ispec Model</a:t>
              </a:r>
            </a:p>
            <a:p>
              <a:pPr marL="85725" indent="-85725">
                <a:buFont typeface="Arial" pitchFamily="34" charset="0"/>
                <a:buChar char="•"/>
              </a:pPr>
              <a:r>
                <a:rPr lang="en-AU" sz="1200" dirty="0" smtClean="0">
                  <a:solidFill>
                    <a:srgbClr val="FFFFFF"/>
                  </a:solidFill>
                </a:rPr>
                <a:t>List data</a:t>
              </a:r>
            </a:p>
            <a:p>
              <a:pPr marL="85725" indent="-85725">
                <a:buFont typeface="Arial" pitchFamily="34" charset="0"/>
                <a:buChar char="•"/>
              </a:pPr>
              <a:r>
                <a:rPr lang="en-AU" sz="1200" dirty="0" smtClean="0">
                  <a:solidFill>
                    <a:srgbClr val="FFFFFF"/>
                  </a:solidFill>
                </a:rPr>
                <a:t>Status Line</a:t>
              </a:r>
            </a:p>
          </p:txBody>
        </p:sp>
        <p:sp>
          <p:nvSpPr>
            <p:cNvPr id="59" name="Rectangle 58"/>
            <p:cNvSpPr/>
            <p:nvPr/>
          </p:nvSpPr>
          <p:spPr>
            <a:xfrm>
              <a:off x="3148553" y="6038851"/>
              <a:ext cx="2003195" cy="361950"/>
            </a:xfrm>
            <a:prstGeom prst="rect">
              <a:avLst/>
            </a:prstGeom>
            <a:solidFill>
              <a:srgbClr val="FFFFFF"/>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Text Box 69"/>
            <p:cNvSpPr txBox="1">
              <a:spLocks noChangeArrowheads="1"/>
            </p:cNvSpPr>
            <p:nvPr/>
          </p:nvSpPr>
          <p:spPr bwMode="auto">
            <a:xfrm>
              <a:off x="3134430" y="6083300"/>
              <a:ext cx="2031475" cy="276999"/>
            </a:xfrm>
            <a:prstGeom prst="rect">
              <a:avLst/>
            </a:prstGeom>
            <a:noFill/>
            <a:ln w="38100">
              <a:noFill/>
              <a:miter lim="800000"/>
              <a:headEnd/>
              <a:tailEnd/>
            </a:ln>
          </p:spPr>
          <p:txBody>
            <a:bodyPr wrap="square">
              <a:spAutoFit/>
            </a:bodyPr>
            <a:lstStyle/>
            <a:p>
              <a:pPr algn="ctr" eaLnBrk="0" hangingPunct="0"/>
              <a:r>
                <a:rPr lang="en-GB" sz="1200" b="1" dirty="0" smtClean="0">
                  <a:solidFill>
                    <a:srgbClr val="808080"/>
                  </a:solidFill>
                </a:rPr>
                <a:t>Views/Forms Download</a:t>
              </a:r>
            </a:p>
          </p:txBody>
        </p:sp>
        <p:sp>
          <p:nvSpPr>
            <p:cNvPr id="54" name="Up-Down Arrow 53"/>
            <p:cNvSpPr/>
            <p:nvPr/>
          </p:nvSpPr>
          <p:spPr>
            <a:xfrm>
              <a:off x="6484645" y="5470891"/>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55" name="Up-Down Arrow 54"/>
            <p:cNvSpPr/>
            <p:nvPr/>
          </p:nvSpPr>
          <p:spPr>
            <a:xfrm>
              <a:off x="1092928" y="5470325"/>
              <a:ext cx="201691" cy="297009"/>
            </a:xfrm>
            <a:prstGeom prst="up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56" name="Text Box 69"/>
            <p:cNvSpPr txBox="1">
              <a:spLocks noChangeArrowheads="1"/>
            </p:cNvSpPr>
            <p:nvPr/>
          </p:nvSpPr>
          <p:spPr bwMode="auto">
            <a:xfrm>
              <a:off x="512763" y="5778500"/>
              <a:ext cx="1373187" cy="253916"/>
            </a:xfrm>
            <a:prstGeom prst="rect">
              <a:avLst/>
            </a:prstGeom>
            <a:noFill/>
            <a:ln w="38100">
              <a:noFill/>
              <a:miter lim="800000"/>
              <a:headEnd/>
              <a:tailEnd/>
            </a:ln>
          </p:spPr>
          <p:txBody>
            <a:bodyPr wrap="square">
              <a:spAutoFit/>
            </a:bodyPr>
            <a:lstStyle/>
            <a:p>
              <a:pPr algn="ctr" eaLnBrk="0" hangingPunct="0"/>
              <a:r>
                <a:rPr lang="en-GB" sz="1050" dirty="0" smtClean="0">
                  <a:solidFill>
                    <a:srgbClr val="FFFFFF"/>
                  </a:solidFill>
                </a:rPr>
                <a:t>Local Storage</a:t>
              </a:r>
            </a:p>
          </p:txBody>
        </p:sp>
        <p:grpSp>
          <p:nvGrpSpPr>
            <p:cNvPr id="145" name="Group 144"/>
            <p:cNvGrpSpPr/>
            <p:nvPr/>
          </p:nvGrpSpPr>
          <p:grpSpPr>
            <a:xfrm>
              <a:off x="3771900" y="3905250"/>
              <a:ext cx="1095374" cy="638174"/>
              <a:chOff x="3771900" y="3905250"/>
              <a:chExt cx="1095374" cy="638174"/>
            </a:xfrm>
          </p:grpSpPr>
          <p:sp>
            <p:nvSpPr>
              <p:cNvPr id="142" name="Left Arrow 141"/>
              <p:cNvSpPr/>
              <p:nvPr/>
            </p:nvSpPr>
            <p:spPr>
              <a:xfrm>
                <a:off x="3771900" y="3905250"/>
                <a:ext cx="1085849" cy="266699"/>
              </a:xfrm>
              <a:prstGeom prst="left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143" name="Left Arrow 142"/>
              <p:cNvSpPr/>
              <p:nvPr/>
            </p:nvSpPr>
            <p:spPr>
              <a:xfrm flipH="1">
                <a:off x="3781425" y="4276725"/>
                <a:ext cx="1085849" cy="266699"/>
              </a:xfrm>
              <a:prstGeom prst="left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144" name="Text Box 69"/>
              <p:cNvSpPr txBox="1">
                <a:spLocks noChangeArrowheads="1"/>
              </p:cNvSpPr>
              <p:nvPr/>
            </p:nvSpPr>
            <p:spPr bwMode="auto">
              <a:xfrm>
                <a:off x="3836988" y="4092575"/>
                <a:ext cx="960519" cy="276999"/>
              </a:xfrm>
              <a:prstGeom prst="rect">
                <a:avLst/>
              </a:prstGeom>
              <a:noFill/>
              <a:ln w="38100">
                <a:noFill/>
                <a:miter lim="800000"/>
                <a:headEnd/>
                <a:tailEnd/>
              </a:ln>
            </p:spPr>
            <p:txBody>
              <a:bodyPr wrap="none">
                <a:spAutoFit/>
              </a:bodyPr>
              <a:lstStyle/>
              <a:p>
                <a:pPr eaLnBrk="0" hangingPunct="0"/>
                <a:r>
                  <a:rPr lang="en-GB" sz="1200" dirty="0" smtClean="0"/>
                  <a:t>Data Items</a:t>
                </a:r>
              </a:p>
            </p:txBody>
          </p:sp>
        </p:grpSp>
        <p:sp>
          <p:nvSpPr>
            <p:cNvPr id="34" name="Rectangle 33"/>
            <p:cNvSpPr/>
            <p:nvPr/>
          </p:nvSpPr>
          <p:spPr>
            <a:xfrm>
              <a:off x="5010346" y="3914776"/>
              <a:ext cx="3148553" cy="850474"/>
            </a:xfrm>
            <a:prstGeom prst="rect">
              <a:avLst/>
            </a:prstGeom>
            <a:solidFill>
              <a:srgbClr val="A0BFE5"/>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35" name="TextBox 34"/>
            <p:cNvSpPr txBox="1"/>
            <p:nvPr/>
          </p:nvSpPr>
          <p:spPr>
            <a:xfrm>
              <a:off x="5200649" y="3933825"/>
              <a:ext cx="2914651" cy="307777"/>
            </a:xfrm>
            <a:prstGeom prst="rect">
              <a:avLst/>
            </a:prstGeom>
            <a:noFill/>
          </p:spPr>
          <p:txBody>
            <a:bodyPr wrap="square" rtlCol="0">
              <a:spAutoFit/>
            </a:bodyPr>
            <a:lstStyle/>
            <a:p>
              <a:pPr algn="ctr"/>
              <a:r>
                <a:rPr lang="en-AU" sz="1400" dirty="0" smtClean="0">
                  <a:solidFill>
                    <a:srgbClr val="FFFFFF"/>
                  </a:solidFill>
                </a:rPr>
                <a:t>Smart Client Services</a:t>
              </a:r>
              <a:endParaRPr lang="en-AU" sz="1400" dirty="0">
                <a:solidFill>
                  <a:srgbClr val="FFFFFF"/>
                </a:solidFill>
              </a:endParaRPr>
            </a:p>
          </p:txBody>
        </p:sp>
        <p:sp>
          <p:nvSpPr>
            <p:cNvPr id="46" name="Rectangle 45"/>
            <p:cNvSpPr/>
            <p:nvPr/>
          </p:nvSpPr>
          <p:spPr>
            <a:xfrm>
              <a:off x="5033916" y="4238626"/>
              <a:ext cx="1319750" cy="495299"/>
            </a:xfrm>
            <a:prstGeom prst="rect">
              <a:avLst/>
            </a:prstGeom>
            <a:solidFill>
              <a:srgbClr val="578BCA"/>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7" name="TextBox 46"/>
            <p:cNvSpPr txBox="1"/>
            <p:nvPr/>
          </p:nvSpPr>
          <p:spPr>
            <a:xfrm>
              <a:off x="5181896" y="4267200"/>
              <a:ext cx="838201" cy="461665"/>
            </a:xfrm>
            <a:prstGeom prst="rect">
              <a:avLst/>
            </a:prstGeom>
            <a:noFill/>
          </p:spPr>
          <p:txBody>
            <a:bodyPr wrap="square" rtlCol="0">
              <a:spAutoFit/>
            </a:bodyPr>
            <a:lstStyle/>
            <a:p>
              <a:r>
                <a:rPr lang="en-AU" sz="1200" dirty="0" smtClean="0">
                  <a:solidFill>
                    <a:srgbClr val="FFFFFF"/>
                  </a:solidFill>
                </a:rPr>
                <a:t>Session State</a:t>
              </a:r>
            </a:p>
          </p:txBody>
        </p:sp>
        <p:sp>
          <p:nvSpPr>
            <p:cNvPr id="48" name="Rectangle 47"/>
            <p:cNvSpPr/>
            <p:nvPr/>
          </p:nvSpPr>
          <p:spPr>
            <a:xfrm>
              <a:off x="6367314" y="4238626"/>
              <a:ext cx="1762125" cy="495299"/>
            </a:xfrm>
            <a:prstGeom prst="rect">
              <a:avLst/>
            </a:prstGeom>
            <a:solidFill>
              <a:srgbClr val="578BCA"/>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63500" h="381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dirty="0"/>
            </a:p>
          </p:txBody>
        </p:sp>
        <p:sp>
          <p:nvSpPr>
            <p:cNvPr id="49" name="TextBox 48"/>
            <p:cNvSpPr txBox="1"/>
            <p:nvPr/>
          </p:nvSpPr>
          <p:spPr>
            <a:xfrm>
              <a:off x="6529238" y="4267200"/>
              <a:ext cx="1381126" cy="461665"/>
            </a:xfrm>
            <a:prstGeom prst="rect">
              <a:avLst/>
            </a:prstGeom>
            <a:noFill/>
          </p:spPr>
          <p:txBody>
            <a:bodyPr wrap="square" rtlCol="0">
              <a:spAutoFit/>
            </a:bodyPr>
            <a:lstStyle/>
            <a:p>
              <a:r>
                <a:rPr lang="en-AU" sz="1200" dirty="0" smtClean="0">
                  <a:solidFill>
                    <a:srgbClr val="FFFFFF"/>
                  </a:solidFill>
                </a:rPr>
                <a:t>Host</a:t>
              </a:r>
            </a:p>
            <a:p>
              <a:r>
                <a:rPr lang="en-AU" sz="1200" dirty="0" smtClean="0">
                  <a:solidFill>
                    <a:srgbClr val="FFFFFF"/>
                  </a:solidFill>
                </a:rPr>
                <a:t>Communication</a:t>
              </a:r>
            </a:p>
          </p:txBody>
        </p:sp>
        <p:sp>
          <p:nvSpPr>
            <p:cNvPr id="50" name="Down Arrow 49"/>
            <p:cNvSpPr/>
            <p:nvPr/>
          </p:nvSpPr>
          <p:spPr>
            <a:xfrm>
              <a:off x="6581775" y="4736594"/>
              <a:ext cx="200025" cy="195099"/>
            </a:xfrm>
            <a:prstGeom prst="downArrow">
              <a:avLst/>
            </a:prstGeom>
            <a:solidFill>
              <a:srgbClr val="ADC5AB"/>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U" dirty="0"/>
            </a:p>
          </p:txBody>
        </p:sp>
        <p:sp>
          <p:nvSpPr>
            <p:cNvPr id="51" name="Down Arrow 50"/>
            <p:cNvSpPr/>
            <p:nvPr/>
          </p:nvSpPr>
          <p:spPr>
            <a:xfrm flipV="1">
              <a:off x="7688414" y="4731201"/>
              <a:ext cx="200025" cy="200492"/>
            </a:xfrm>
            <a:prstGeom prst="downArrow">
              <a:avLst/>
            </a:prstGeom>
            <a:solidFill>
              <a:schemeClr val="accent1">
                <a:lumMod val="60000"/>
                <a:lumOff val="4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U" dirty="0"/>
            </a:p>
          </p:txBody>
        </p:sp>
      </p:grpSp>
      <p:grpSp>
        <p:nvGrpSpPr>
          <p:cNvPr id="169" name="Group 168"/>
          <p:cNvGrpSpPr/>
          <p:nvPr/>
        </p:nvGrpSpPr>
        <p:grpSpPr>
          <a:xfrm>
            <a:off x="504825" y="1911346"/>
            <a:ext cx="8164910" cy="2262375"/>
            <a:chOff x="504825" y="1911346"/>
            <a:chExt cx="8164910" cy="2262375"/>
          </a:xfrm>
        </p:grpSpPr>
        <p:cxnSp>
          <p:nvCxnSpPr>
            <p:cNvPr id="66" name="Straight Connector 65"/>
            <p:cNvCxnSpPr/>
            <p:nvPr/>
          </p:nvCxnSpPr>
          <p:spPr>
            <a:xfrm>
              <a:off x="2524125" y="2705100"/>
              <a:ext cx="830475" cy="457200"/>
            </a:xfrm>
            <a:prstGeom prst="line">
              <a:avLst/>
            </a:prstGeom>
          </p:spPr>
          <p:style>
            <a:lnRef idx="3">
              <a:schemeClr val="accent5"/>
            </a:lnRef>
            <a:fillRef idx="0">
              <a:schemeClr val="accent5"/>
            </a:fillRef>
            <a:effectRef idx="2">
              <a:schemeClr val="accent5"/>
            </a:effectRef>
            <a:fontRef idx="minor">
              <a:schemeClr val="tx1"/>
            </a:fontRef>
          </p:style>
        </p:cxnSp>
        <p:cxnSp>
          <p:nvCxnSpPr>
            <p:cNvPr id="67" name="Straight Connector 66"/>
            <p:cNvCxnSpPr/>
            <p:nvPr/>
          </p:nvCxnSpPr>
          <p:spPr>
            <a:xfrm>
              <a:off x="2066925" y="2981325"/>
              <a:ext cx="1173375" cy="266700"/>
            </a:xfrm>
            <a:prstGeom prst="line">
              <a:avLst/>
            </a:prstGeom>
          </p:spPr>
          <p:style>
            <a:lnRef idx="3">
              <a:schemeClr val="accent5"/>
            </a:lnRef>
            <a:fillRef idx="0">
              <a:schemeClr val="accent5"/>
            </a:fillRef>
            <a:effectRef idx="2">
              <a:schemeClr val="accent5"/>
            </a:effectRef>
            <a:fontRef idx="minor">
              <a:schemeClr val="tx1"/>
            </a:fontRef>
          </p:style>
        </p:cxnSp>
        <p:cxnSp>
          <p:nvCxnSpPr>
            <p:cNvPr id="68" name="Straight Connector 67"/>
            <p:cNvCxnSpPr/>
            <p:nvPr/>
          </p:nvCxnSpPr>
          <p:spPr>
            <a:xfrm flipV="1">
              <a:off x="1485900" y="3409950"/>
              <a:ext cx="1754400" cy="152400"/>
            </a:xfrm>
            <a:prstGeom prst="line">
              <a:avLst/>
            </a:prstGeom>
          </p:spPr>
          <p:style>
            <a:lnRef idx="3">
              <a:schemeClr val="accent5"/>
            </a:lnRef>
            <a:fillRef idx="0">
              <a:schemeClr val="accent5"/>
            </a:fillRef>
            <a:effectRef idx="2">
              <a:schemeClr val="accent5"/>
            </a:effectRef>
            <a:fontRef idx="minor">
              <a:schemeClr val="tx1"/>
            </a:fontRef>
          </p:style>
        </p:cxnSp>
        <p:cxnSp>
          <p:nvCxnSpPr>
            <p:cNvPr id="70" name="Straight Connector 69"/>
            <p:cNvCxnSpPr/>
            <p:nvPr/>
          </p:nvCxnSpPr>
          <p:spPr>
            <a:xfrm rot="10800000">
              <a:off x="4516652" y="3457578"/>
              <a:ext cx="1200148" cy="9523"/>
            </a:xfrm>
            <a:prstGeom prst="line">
              <a:avLst/>
            </a:prstGeom>
          </p:spPr>
          <p:style>
            <a:lnRef idx="3">
              <a:schemeClr val="accent5"/>
            </a:lnRef>
            <a:fillRef idx="0">
              <a:schemeClr val="accent5"/>
            </a:fillRef>
            <a:effectRef idx="2">
              <a:schemeClr val="accent5"/>
            </a:effectRef>
            <a:fontRef idx="minor">
              <a:schemeClr val="tx1"/>
            </a:fontRef>
          </p:style>
        </p:cxnSp>
        <p:sp>
          <p:nvSpPr>
            <p:cNvPr id="72" name="Line 12"/>
            <p:cNvSpPr>
              <a:spLocks noChangeShapeType="1"/>
            </p:cNvSpPr>
            <p:nvPr/>
          </p:nvSpPr>
          <p:spPr bwMode="auto">
            <a:xfrm rot="16200000">
              <a:off x="7051888" y="2122488"/>
              <a:ext cx="0" cy="5400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dirty="0"/>
            </a:p>
          </p:txBody>
        </p:sp>
        <p:sp>
          <p:nvSpPr>
            <p:cNvPr id="73" name="Line 13"/>
            <p:cNvSpPr>
              <a:spLocks noChangeShapeType="1"/>
            </p:cNvSpPr>
            <p:nvPr/>
          </p:nvSpPr>
          <p:spPr bwMode="auto">
            <a:xfrm rot="16200000">
              <a:off x="6559763" y="3287713"/>
              <a:ext cx="0" cy="40640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dirty="0"/>
            </a:p>
          </p:txBody>
        </p:sp>
        <p:sp>
          <p:nvSpPr>
            <p:cNvPr id="74" name="Line 14"/>
            <p:cNvSpPr>
              <a:spLocks noChangeShapeType="1"/>
            </p:cNvSpPr>
            <p:nvPr/>
          </p:nvSpPr>
          <p:spPr bwMode="auto">
            <a:xfrm rot="16200000">
              <a:off x="5956514" y="3046413"/>
              <a:ext cx="1628775" cy="0"/>
            </a:xfrm>
            <a:prstGeom prst="line">
              <a:avLst/>
            </a:prstGeom>
            <a:ln>
              <a:headEnd type="none" w="sm" len="sm"/>
              <a:tailEnd type="none" w="sm" len="sm"/>
            </a:ln>
          </p:spPr>
          <p:style>
            <a:lnRef idx="3">
              <a:schemeClr val="accent5"/>
            </a:lnRef>
            <a:fillRef idx="0">
              <a:schemeClr val="accent5"/>
            </a:fillRef>
            <a:effectRef idx="2">
              <a:schemeClr val="accent5"/>
            </a:effectRef>
            <a:fontRef idx="minor">
              <a:schemeClr val="tx1"/>
            </a:fontRef>
          </p:style>
          <p:txBody>
            <a:bodyPr wrap="none" anchor="ctr"/>
            <a:lstStyle/>
            <a:p>
              <a:endParaRPr lang="en-US" dirty="0"/>
            </a:p>
          </p:txBody>
        </p:sp>
        <p:grpSp>
          <p:nvGrpSpPr>
            <p:cNvPr id="75" name="Group 15"/>
            <p:cNvGrpSpPr>
              <a:grpSpLocks/>
            </p:cNvGrpSpPr>
            <p:nvPr/>
          </p:nvGrpSpPr>
          <p:grpSpPr bwMode="auto">
            <a:xfrm>
              <a:off x="7109039" y="1911346"/>
              <a:ext cx="1446213" cy="869952"/>
              <a:chOff x="1488" y="654"/>
              <a:chExt cx="1639" cy="721"/>
            </a:xfrm>
            <a:effectLst>
              <a:glow rad="63500">
                <a:schemeClr val="accent4">
                  <a:satMod val="175000"/>
                  <a:alpha val="40000"/>
                </a:schemeClr>
              </a:glow>
            </a:effectLst>
          </p:grpSpPr>
          <p:grpSp>
            <p:nvGrpSpPr>
              <p:cNvPr id="88" name="Group 16"/>
              <p:cNvGrpSpPr>
                <a:grpSpLocks/>
              </p:cNvGrpSpPr>
              <p:nvPr/>
            </p:nvGrpSpPr>
            <p:grpSpPr bwMode="auto">
              <a:xfrm>
                <a:off x="1488" y="708"/>
                <a:ext cx="373" cy="505"/>
                <a:chOff x="1488" y="708"/>
                <a:chExt cx="373" cy="505"/>
              </a:xfrm>
            </p:grpSpPr>
            <p:sp>
              <p:nvSpPr>
                <p:cNvPr id="139" name="Freeform 17"/>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solidFill>
                  <a:srgbClr val="CECECE"/>
                </a:solidFill>
                <a:ln w="9525" cap="rnd">
                  <a:noFill/>
                  <a:round/>
                  <a:headEnd/>
                  <a:tailEnd/>
                </a:ln>
              </p:spPr>
              <p:txBody>
                <a:bodyPr/>
                <a:lstStyle/>
                <a:p>
                  <a:endParaRPr lang="en-US" dirty="0"/>
                </a:p>
              </p:txBody>
            </p:sp>
            <p:sp>
              <p:nvSpPr>
                <p:cNvPr id="140" name="Freeform 18"/>
                <p:cNvSpPr>
                  <a:spLocks/>
                </p:cNvSpPr>
                <p:nvPr/>
              </p:nvSpPr>
              <p:spPr bwMode="auto">
                <a:xfrm>
                  <a:off x="1488" y="708"/>
                  <a:ext cx="373" cy="505"/>
                </a:xfrm>
                <a:custGeom>
                  <a:avLst/>
                  <a:gdLst>
                    <a:gd name="T0" fmla="*/ 0 w 373"/>
                    <a:gd name="T1" fmla="*/ 0 h 505"/>
                    <a:gd name="T2" fmla="*/ 0 w 373"/>
                    <a:gd name="T3" fmla="*/ 420 h 505"/>
                    <a:gd name="T4" fmla="*/ 372 w 373"/>
                    <a:gd name="T5" fmla="*/ 504 h 505"/>
                    <a:gd name="T6" fmla="*/ 363 w 373"/>
                    <a:gd name="T7" fmla="*/ 36 h 505"/>
                    <a:gd name="T8" fmla="*/ 0 w 373"/>
                    <a:gd name="T9" fmla="*/ 0 h 505"/>
                    <a:gd name="T10" fmla="*/ 0 60000 65536"/>
                    <a:gd name="T11" fmla="*/ 0 60000 65536"/>
                    <a:gd name="T12" fmla="*/ 0 60000 65536"/>
                    <a:gd name="T13" fmla="*/ 0 60000 65536"/>
                    <a:gd name="T14" fmla="*/ 0 60000 65536"/>
                    <a:gd name="T15" fmla="*/ 0 w 373"/>
                    <a:gd name="T16" fmla="*/ 0 h 505"/>
                    <a:gd name="T17" fmla="*/ 373 w 373"/>
                    <a:gd name="T18" fmla="*/ 505 h 505"/>
                  </a:gdLst>
                  <a:ahLst/>
                  <a:cxnLst>
                    <a:cxn ang="T10">
                      <a:pos x="T0" y="T1"/>
                    </a:cxn>
                    <a:cxn ang="T11">
                      <a:pos x="T2" y="T3"/>
                    </a:cxn>
                    <a:cxn ang="T12">
                      <a:pos x="T4" y="T5"/>
                    </a:cxn>
                    <a:cxn ang="T13">
                      <a:pos x="T6" y="T7"/>
                    </a:cxn>
                    <a:cxn ang="T14">
                      <a:pos x="T8" y="T9"/>
                    </a:cxn>
                  </a:cxnLst>
                  <a:rect l="T15" t="T16" r="T17" b="T18"/>
                  <a:pathLst>
                    <a:path w="373" h="505">
                      <a:moveTo>
                        <a:pt x="0" y="0"/>
                      </a:moveTo>
                      <a:lnTo>
                        <a:pt x="0" y="420"/>
                      </a:lnTo>
                      <a:lnTo>
                        <a:pt x="372" y="504"/>
                      </a:lnTo>
                      <a:lnTo>
                        <a:pt x="363" y="36"/>
                      </a:lnTo>
                      <a:lnTo>
                        <a:pt x="0" y="0"/>
                      </a:lnTo>
                    </a:path>
                  </a:pathLst>
                </a:custGeom>
                <a:noFill/>
                <a:ln w="12700" cap="rnd">
                  <a:solidFill>
                    <a:srgbClr val="000000"/>
                  </a:solidFill>
                  <a:round/>
                  <a:headEnd type="none" w="sm" len="sm"/>
                  <a:tailEnd type="none" w="sm" len="sm"/>
                </a:ln>
              </p:spPr>
              <p:txBody>
                <a:bodyPr/>
                <a:lstStyle/>
                <a:p>
                  <a:endParaRPr lang="en-US" dirty="0"/>
                </a:p>
              </p:txBody>
            </p:sp>
          </p:grpSp>
          <p:grpSp>
            <p:nvGrpSpPr>
              <p:cNvPr id="89" name="Group 19"/>
              <p:cNvGrpSpPr>
                <a:grpSpLocks/>
              </p:cNvGrpSpPr>
              <p:nvPr/>
            </p:nvGrpSpPr>
            <p:grpSpPr bwMode="auto">
              <a:xfrm>
                <a:off x="2666" y="756"/>
                <a:ext cx="461" cy="619"/>
                <a:chOff x="2666" y="756"/>
                <a:chExt cx="461" cy="619"/>
              </a:xfrm>
            </p:grpSpPr>
            <p:sp>
              <p:nvSpPr>
                <p:cNvPr id="137" name="Freeform 20"/>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solidFill>
                  <a:srgbClr val="919191"/>
                </a:solidFill>
                <a:ln w="9525" cap="rnd">
                  <a:noFill/>
                  <a:round/>
                  <a:headEnd/>
                  <a:tailEnd/>
                </a:ln>
              </p:spPr>
              <p:txBody>
                <a:bodyPr/>
                <a:lstStyle/>
                <a:p>
                  <a:endParaRPr lang="en-US" dirty="0"/>
                </a:p>
              </p:txBody>
            </p:sp>
            <p:sp>
              <p:nvSpPr>
                <p:cNvPr id="138" name="Freeform 21"/>
                <p:cNvSpPr>
                  <a:spLocks/>
                </p:cNvSpPr>
                <p:nvPr/>
              </p:nvSpPr>
              <p:spPr bwMode="auto">
                <a:xfrm>
                  <a:off x="2666" y="756"/>
                  <a:ext cx="461" cy="619"/>
                </a:xfrm>
                <a:custGeom>
                  <a:avLst/>
                  <a:gdLst>
                    <a:gd name="T0" fmla="*/ 0 w 461"/>
                    <a:gd name="T1" fmla="*/ 72 h 619"/>
                    <a:gd name="T2" fmla="*/ 0 w 461"/>
                    <a:gd name="T3" fmla="*/ 618 h 619"/>
                    <a:gd name="T4" fmla="*/ 460 w 461"/>
                    <a:gd name="T5" fmla="*/ 414 h 619"/>
                    <a:gd name="T6" fmla="*/ 460 w 461"/>
                    <a:gd name="T7" fmla="*/ 0 h 619"/>
                    <a:gd name="T8" fmla="*/ 0 w 461"/>
                    <a:gd name="T9" fmla="*/ 72 h 619"/>
                    <a:gd name="T10" fmla="*/ 0 60000 65536"/>
                    <a:gd name="T11" fmla="*/ 0 60000 65536"/>
                    <a:gd name="T12" fmla="*/ 0 60000 65536"/>
                    <a:gd name="T13" fmla="*/ 0 60000 65536"/>
                    <a:gd name="T14" fmla="*/ 0 60000 65536"/>
                    <a:gd name="T15" fmla="*/ 0 w 461"/>
                    <a:gd name="T16" fmla="*/ 0 h 619"/>
                    <a:gd name="T17" fmla="*/ 461 w 461"/>
                    <a:gd name="T18" fmla="*/ 619 h 619"/>
                  </a:gdLst>
                  <a:ahLst/>
                  <a:cxnLst>
                    <a:cxn ang="T10">
                      <a:pos x="T0" y="T1"/>
                    </a:cxn>
                    <a:cxn ang="T11">
                      <a:pos x="T2" y="T3"/>
                    </a:cxn>
                    <a:cxn ang="T12">
                      <a:pos x="T4" y="T5"/>
                    </a:cxn>
                    <a:cxn ang="T13">
                      <a:pos x="T6" y="T7"/>
                    </a:cxn>
                    <a:cxn ang="T14">
                      <a:pos x="T8" y="T9"/>
                    </a:cxn>
                  </a:cxnLst>
                  <a:rect l="T15" t="T16" r="T17" b="T18"/>
                  <a:pathLst>
                    <a:path w="461" h="619">
                      <a:moveTo>
                        <a:pt x="0" y="72"/>
                      </a:moveTo>
                      <a:lnTo>
                        <a:pt x="0" y="618"/>
                      </a:lnTo>
                      <a:lnTo>
                        <a:pt x="460" y="414"/>
                      </a:lnTo>
                      <a:lnTo>
                        <a:pt x="460" y="0"/>
                      </a:lnTo>
                      <a:lnTo>
                        <a:pt x="0" y="72"/>
                      </a:lnTo>
                    </a:path>
                  </a:pathLst>
                </a:custGeom>
                <a:noFill/>
                <a:ln w="12700" cap="rnd">
                  <a:solidFill>
                    <a:srgbClr val="000000"/>
                  </a:solidFill>
                  <a:round/>
                  <a:headEnd type="none" w="sm" len="sm"/>
                  <a:tailEnd type="none" w="sm" len="sm"/>
                </a:ln>
              </p:spPr>
              <p:txBody>
                <a:bodyPr/>
                <a:lstStyle/>
                <a:p>
                  <a:endParaRPr lang="en-US" dirty="0"/>
                </a:p>
              </p:txBody>
            </p:sp>
          </p:grpSp>
          <p:sp>
            <p:nvSpPr>
              <p:cNvPr id="90" name="Line 22"/>
              <p:cNvSpPr>
                <a:spLocks noChangeShapeType="1"/>
              </p:cNvSpPr>
              <p:nvPr/>
            </p:nvSpPr>
            <p:spPr bwMode="auto">
              <a:xfrm>
                <a:off x="2152" y="805"/>
                <a:ext cx="2" cy="46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1" name="Line 23"/>
              <p:cNvSpPr>
                <a:spLocks noChangeShapeType="1"/>
              </p:cNvSpPr>
              <p:nvPr/>
            </p:nvSpPr>
            <p:spPr bwMode="auto">
              <a:xfrm>
                <a:off x="1630" y="715"/>
                <a:ext cx="1" cy="431"/>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92" name="Group 24"/>
              <p:cNvGrpSpPr>
                <a:grpSpLocks/>
              </p:cNvGrpSpPr>
              <p:nvPr/>
            </p:nvGrpSpPr>
            <p:grpSpPr bwMode="auto">
              <a:xfrm>
                <a:off x="1488" y="654"/>
                <a:ext cx="638" cy="91"/>
                <a:chOff x="1488" y="654"/>
                <a:chExt cx="638" cy="91"/>
              </a:xfrm>
            </p:grpSpPr>
            <p:sp>
              <p:nvSpPr>
                <p:cNvPr id="135" name="Freeform 25"/>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solidFill>
                  <a:srgbClr val="CECECE"/>
                </a:solidFill>
                <a:ln w="9525" cap="rnd">
                  <a:noFill/>
                  <a:round/>
                  <a:headEnd/>
                  <a:tailEnd/>
                </a:ln>
              </p:spPr>
              <p:txBody>
                <a:bodyPr/>
                <a:lstStyle/>
                <a:p>
                  <a:endParaRPr lang="en-US" dirty="0"/>
                </a:p>
              </p:txBody>
            </p:sp>
            <p:sp>
              <p:nvSpPr>
                <p:cNvPr id="136" name="Freeform 26"/>
                <p:cNvSpPr>
                  <a:spLocks/>
                </p:cNvSpPr>
                <p:nvPr/>
              </p:nvSpPr>
              <p:spPr bwMode="auto">
                <a:xfrm>
                  <a:off x="1488" y="654"/>
                  <a:ext cx="638" cy="91"/>
                </a:xfrm>
                <a:custGeom>
                  <a:avLst/>
                  <a:gdLst>
                    <a:gd name="T0" fmla="*/ 0 w 638"/>
                    <a:gd name="T1" fmla="*/ 54 h 91"/>
                    <a:gd name="T2" fmla="*/ 362 w 638"/>
                    <a:gd name="T3" fmla="*/ 90 h 91"/>
                    <a:gd name="T4" fmla="*/ 637 w 638"/>
                    <a:gd name="T5" fmla="*/ 54 h 91"/>
                    <a:gd name="T6" fmla="*/ 592 w 638"/>
                    <a:gd name="T7" fmla="*/ 18 h 91"/>
                    <a:gd name="T8" fmla="*/ 318 w 638"/>
                    <a:gd name="T9" fmla="*/ 0 h 91"/>
                    <a:gd name="T10" fmla="*/ 44 w 638"/>
                    <a:gd name="T11" fmla="*/ 24 h 91"/>
                    <a:gd name="T12" fmla="*/ 0 w 638"/>
                    <a:gd name="T13" fmla="*/ 54 h 91"/>
                    <a:gd name="T14" fmla="*/ 0 60000 65536"/>
                    <a:gd name="T15" fmla="*/ 0 60000 65536"/>
                    <a:gd name="T16" fmla="*/ 0 60000 65536"/>
                    <a:gd name="T17" fmla="*/ 0 60000 65536"/>
                    <a:gd name="T18" fmla="*/ 0 60000 65536"/>
                    <a:gd name="T19" fmla="*/ 0 60000 65536"/>
                    <a:gd name="T20" fmla="*/ 0 60000 65536"/>
                    <a:gd name="T21" fmla="*/ 0 w 638"/>
                    <a:gd name="T22" fmla="*/ 0 h 91"/>
                    <a:gd name="T23" fmla="*/ 638 w 638"/>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8" h="91">
                      <a:moveTo>
                        <a:pt x="0" y="54"/>
                      </a:moveTo>
                      <a:lnTo>
                        <a:pt x="362" y="90"/>
                      </a:lnTo>
                      <a:lnTo>
                        <a:pt x="637" y="54"/>
                      </a:lnTo>
                      <a:lnTo>
                        <a:pt x="592" y="18"/>
                      </a:lnTo>
                      <a:lnTo>
                        <a:pt x="318" y="0"/>
                      </a:lnTo>
                      <a:lnTo>
                        <a:pt x="44" y="24"/>
                      </a:lnTo>
                      <a:lnTo>
                        <a:pt x="0" y="54"/>
                      </a:lnTo>
                    </a:path>
                  </a:pathLst>
                </a:custGeom>
                <a:noFill/>
                <a:ln w="12700" cap="rnd">
                  <a:solidFill>
                    <a:srgbClr val="000000"/>
                  </a:solidFill>
                  <a:round/>
                  <a:headEnd type="none" w="sm" len="sm"/>
                  <a:tailEnd type="none" w="sm" len="sm"/>
                </a:ln>
              </p:spPr>
              <p:txBody>
                <a:bodyPr/>
                <a:lstStyle/>
                <a:p>
                  <a:endParaRPr lang="en-US" dirty="0"/>
                </a:p>
              </p:txBody>
            </p:sp>
          </p:grpSp>
          <p:sp>
            <p:nvSpPr>
              <p:cNvPr id="93" name="Freeform 27"/>
              <p:cNvSpPr>
                <a:spLocks/>
              </p:cNvSpPr>
              <p:nvPr/>
            </p:nvSpPr>
            <p:spPr bwMode="auto">
              <a:xfrm>
                <a:off x="1541" y="684"/>
                <a:ext cx="293" cy="61"/>
              </a:xfrm>
              <a:custGeom>
                <a:avLst/>
                <a:gdLst>
                  <a:gd name="T0" fmla="*/ 0 w 293"/>
                  <a:gd name="T1" fmla="*/ 0 h 61"/>
                  <a:gd name="T2" fmla="*/ 247 w 293"/>
                  <a:gd name="T3" fmla="*/ 24 h 61"/>
                  <a:gd name="T4" fmla="*/ 292 w 293"/>
                  <a:gd name="T5" fmla="*/ 60 h 61"/>
                  <a:gd name="T6" fmla="*/ 0 60000 65536"/>
                  <a:gd name="T7" fmla="*/ 0 60000 65536"/>
                  <a:gd name="T8" fmla="*/ 0 60000 65536"/>
                  <a:gd name="T9" fmla="*/ 0 w 293"/>
                  <a:gd name="T10" fmla="*/ 0 h 61"/>
                  <a:gd name="T11" fmla="*/ 293 w 293"/>
                  <a:gd name="T12" fmla="*/ 61 h 61"/>
                </a:gdLst>
                <a:ahLst/>
                <a:cxnLst>
                  <a:cxn ang="T6">
                    <a:pos x="T0" y="T1"/>
                  </a:cxn>
                  <a:cxn ang="T7">
                    <a:pos x="T2" y="T3"/>
                  </a:cxn>
                  <a:cxn ang="T8">
                    <a:pos x="T4" y="T5"/>
                  </a:cxn>
                </a:cxnLst>
                <a:rect l="T9" t="T10" r="T11" b="T12"/>
                <a:pathLst>
                  <a:path w="293" h="61">
                    <a:moveTo>
                      <a:pt x="0" y="0"/>
                    </a:moveTo>
                    <a:lnTo>
                      <a:pt x="247" y="24"/>
                    </a:lnTo>
                    <a:lnTo>
                      <a:pt x="292" y="60"/>
                    </a:lnTo>
                  </a:path>
                </a:pathLst>
              </a:custGeom>
              <a:noFill/>
              <a:ln w="12700" cap="rnd">
                <a:solidFill>
                  <a:srgbClr val="FFFFFF"/>
                </a:solidFill>
                <a:round/>
                <a:headEnd type="none" w="sm" len="sm"/>
                <a:tailEnd type="none" w="sm" len="sm"/>
              </a:ln>
            </p:spPr>
            <p:txBody>
              <a:bodyPr/>
              <a:lstStyle/>
              <a:p>
                <a:endParaRPr lang="en-US" dirty="0"/>
              </a:p>
            </p:txBody>
          </p:sp>
          <p:grpSp>
            <p:nvGrpSpPr>
              <p:cNvPr id="94" name="Group 28"/>
              <p:cNvGrpSpPr>
                <a:grpSpLocks/>
              </p:cNvGrpSpPr>
              <p:nvPr/>
            </p:nvGrpSpPr>
            <p:grpSpPr bwMode="auto">
              <a:xfrm>
                <a:off x="1886" y="714"/>
                <a:ext cx="595" cy="661"/>
                <a:chOff x="1886" y="714"/>
                <a:chExt cx="595" cy="661"/>
              </a:xfrm>
            </p:grpSpPr>
            <p:sp>
              <p:nvSpPr>
                <p:cNvPr id="133" name="Freeform 29"/>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solidFill>
                  <a:srgbClr val="919191"/>
                </a:solidFill>
                <a:ln w="9525" cap="rnd">
                  <a:noFill/>
                  <a:round/>
                  <a:headEnd/>
                  <a:tailEnd/>
                </a:ln>
              </p:spPr>
              <p:txBody>
                <a:bodyPr/>
                <a:lstStyle/>
                <a:p>
                  <a:endParaRPr lang="en-US" dirty="0"/>
                </a:p>
              </p:txBody>
            </p:sp>
            <p:sp>
              <p:nvSpPr>
                <p:cNvPr id="134" name="Freeform 30"/>
                <p:cNvSpPr>
                  <a:spLocks/>
                </p:cNvSpPr>
                <p:nvPr/>
              </p:nvSpPr>
              <p:spPr bwMode="auto">
                <a:xfrm>
                  <a:off x="1886" y="714"/>
                  <a:ext cx="595" cy="661"/>
                </a:xfrm>
                <a:custGeom>
                  <a:avLst/>
                  <a:gdLst>
                    <a:gd name="T0" fmla="*/ 0 w 595"/>
                    <a:gd name="T1" fmla="*/ 660 h 661"/>
                    <a:gd name="T2" fmla="*/ 594 w 595"/>
                    <a:gd name="T3" fmla="*/ 420 h 661"/>
                    <a:gd name="T4" fmla="*/ 576 w 595"/>
                    <a:gd name="T5" fmla="*/ 0 h 661"/>
                    <a:gd name="T6" fmla="*/ 0 w 595"/>
                    <a:gd name="T7" fmla="*/ 96 h 661"/>
                    <a:gd name="T8" fmla="*/ 0 w 595"/>
                    <a:gd name="T9" fmla="*/ 660 h 661"/>
                    <a:gd name="T10" fmla="*/ 0 60000 65536"/>
                    <a:gd name="T11" fmla="*/ 0 60000 65536"/>
                    <a:gd name="T12" fmla="*/ 0 60000 65536"/>
                    <a:gd name="T13" fmla="*/ 0 60000 65536"/>
                    <a:gd name="T14" fmla="*/ 0 60000 65536"/>
                    <a:gd name="T15" fmla="*/ 0 w 595"/>
                    <a:gd name="T16" fmla="*/ 0 h 661"/>
                    <a:gd name="T17" fmla="*/ 595 w 595"/>
                    <a:gd name="T18" fmla="*/ 661 h 661"/>
                  </a:gdLst>
                  <a:ahLst/>
                  <a:cxnLst>
                    <a:cxn ang="T10">
                      <a:pos x="T0" y="T1"/>
                    </a:cxn>
                    <a:cxn ang="T11">
                      <a:pos x="T2" y="T3"/>
                    </a:cxn>
                    <a:cxn ang="T12">
                      <a:pos x="T4" y="T5"/>
                    </a:cxn>
                    <a:cxn ang="T13">
                      <a:pos x="T6" y="T7"/>
                    </a:cxn>
                    <a:cxn ang="T14">
                      <a:pos x="T8" y="T9"/>
                    </a:cxn>
                  </a:cxnLst>
                  <a:rect l="T15" t="T16" r="T17" b="T18"/>
                  <a:pathLst>
                    <a:path w="595" h="661">
                      <a:moveTo>
                        <a:pt x="0" y="660"/>
                      </a:moveTo>
                      <a:lnTo>
                        <a:pt x="594" y="420"/>
                      </a:lnTo>
                      <a:lnTo>
                        <a:pt x="576" y="0"/>
                      </a:lnTo>
                      <a:lnTo>
                        <a:pt x="0" y="96"/>
                      </a:lnTo>
                      <a:lnTo>
                        <a:pt x="0" y="660"/>
                      </a:lnTo>
                    </a:path>
                  </a:pathLst>
                </a:custGeom>
                <a:noFill/>
                <a:ln w="12700" cap="rnd">
                  <a:solidFill>
                    <a:srgbClr val="000000"/>
                  </a:solidFill>
                  <a:round/>
                  <a:headEnd type="none" w="sm" len="sm"/>
                  <a:tailEnd type="none" w="sm" len="sm"/>
                </a:ln>
              </p:spPr>
              <p:txBody>
                <a:bodyPr/>
                <a:lstStyle/>
                <a:p>
                  <a:endParaRPr lang="en-US" dirty="0"/>
                </a:p>
              </p:txBody>
            </p:sp>
          </p:grpSp>
          <p:grpSp>
            <p:nvGrpSpPr>
              <p:cNvPr id="95" name="Group 31"/>
              <p:cNvGrpSpPr>
                <a:grpSpLocks/>
              </p:cNvGrpSpPr>
              <p:nvPr/>
            </p:nvGrpSpPr>
            <p:grpSpPr bwMode="auto">
              <a:xfrm>
                <a:off x="2134" y="774"/>
                <a:ext cx="533" cy="601"/>
                <a:chOff x="2134" y="774"/>
                <a:chExt cx="533" cy="601"/>
              </a:xfrm>
            </p:grpSpPr>
            <p:sp>
              <p:nvSpPr>
                <p:cNvPr id="131" name="Freeform 32"/>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solidFill>
                  <a:srgbClr val="CECECE"/>
                </a:solidFill>
                <a:ln w="9525" cap="rnd">
                  <a:noFill/>
                  <a:round/>
                  <a:headEnd/>
                  <a:tailEnd/>
                </a:ln>
              </p:spPr>
              <p:txBody>
                <a:bodyPr/>
                <a:lstStyle/>
                <a:p>
                  <a:endParaRPr lang="en-US" dirty="0"/>
                </a:p>
              </p:txBody>
            </p:sp>
            <p:sp>
              <p:nvSpPr>
                <p:cNvPr id="132" name="Freeform 33"/>
                <p:cNvSpPr>
                  <a:spLocks/>
                </p:cNvSpPr>
                <p:nvPr/>
              </p:nvSpPr>
              <p:spPr bwMode="auto">
                <a:xfrm>
                  <a:off x="2134" y="774"/>
                  <a:ext cx="533" cy="601"/>
                </a:xfrm>
                <a:custGeom>
                  <a:avLst/>
                  <a:gdLst>
                    <a:gd name="T0" fmla="*/ 0 w 533"/>
                    <a:gd name="T1" fmla="*/ 492 h 601"/>
                    <a:gd name="T2" fmla="*/ 532 w 533"/>
                    <a:gd name="T3" fmla="*/ 600 h 601"/>
                    <a:gd name="T4" fmla="*/ 532 w 533"/>
                    <a:gd name="T5" fmla="*/ 54 h 601"/>
                    <a:gd name="T6" fmla="*/ 0 w 533"/>
                    <a:gd name="T7" fmla="*/ 0 h 601"/>
                    <a:gd name="T8" fmla="*/ 0 w 533"/>
                    <a:gd name="T9" fmla="*/ 492 h 601"/>
                    <a:gd name="T10" fmla="*/ 0 60000 65536"/>
                    <a:gd name="T11" fmla="*/ 0 60000 65536"/>
                    <a:gd name="T12" fmla="*/ 0 60000 65536"/>
                    <a:gd name="T13" fmla="*/ 0 60000 65536"/>
                    <a:gd name="T14" fmla="*/ 0 60000 65536"/>
                    <a:gd name="T15" fmla="*/ 0 w 533"/>
                    <a:gd name="T16" fmla="*/ 0 h 601"/>
                    <a:gd name="T17" fmla="*/ 533 w 533"/>
                    <a:gd name="T18" fmla="*/ 601 h 601"/>
                  </a:gdLst>
                  <a:ahLst/>
                  <a:cxnLst>
                    <a:cxn ang="T10">
                      <a:pos x="T0" y="T1"/>
                    </a:cxn>
                    <a:cxn ang="T11">
                      <a:pos x="T2" y="T3"/>
                    </a:cxn>
                    <a:cxn ang="T12">
                      <a:pos x="T4" y="T5"/>
                    </a:cxn>
                    <a:cxn ang="T13">
                      <a:pos x="T6" y="T7"/>
                    </a:cxn>
                    <a:cxn ang="T14">
                      <a:pos x="T8" y="T9"/>
                    </a:cxn>
                  </a:cxnLst>
                  <a:rect l="T15" t="T16" r="T17" b="T18"/>
                  <a:pathLst>
                    <a:path w="533" h="601">
                      <a:moveTo>
                        <a:pt x="0" y="492"/>
                      </a:moveTo>
                      <a:lnTo>
                        <a:pt x="532" y="600"/>
                      </a:lnTo>
                      <a:lnTo>
                        <a:pt x="532" y="54"/>
                      </a:lnTo>
                      <a:lnTo>
                        <a:pt x="0" y="0"/>
                      </a:lnTo>
                      <a:lnTo>
                        <a:pt x="0" y="492"/>
                      </a:lnTo>
                    </a:path>
                  </a:pathLst>
                </a:custGeom>
                <a:noFill/>
                <a:ln w="12700" cap="rnd">
                  <a:solidFill>
                    <a:srgbClr val="000000"/>
                  </a:solidFill>
                  <a:round/>
                  <a:headEnd type="none" w="sm" len="sm"/>
                  <a:tailEnd type="none" w="sm" len="sm"/>
                </a:ln>
              </p:spPr>
              <p:txBody>
                <a:bodyPr/>
                <a:lstStyle/>
                <a:p>
                  <a:endParaRPr lang="en-US" dirty="0"/>
                </a:p>
              </p:txBody>
            </p:sp>
          </p:grpSp>
          <p:sp>
            <p:nvSpPr>
              <p:cNvPr id="96" name="Line 34"/>
              <p:cNvSpPr>
                <a:spLocks noChangeShapeType="1"/>
              </p:cNvSpPr>
              <p:nvPr/>
            </p:nvSpPr>
            <p:spPr bwMode="auto">
              <a:xfrm>
                <a:off x="2480" y="775"/>
                <a:ext cx="1" cy="563"/>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97" name="Group 35"/>
              <p:cNvGrpSpPr>
                <a:grpSpLocks/>
              </p:cNvGrpSpPr>
              <p:nvPr/>
            </p:nvGrpSpPr>
            <p:grpSpPr bwMode="auto">
              <a:xfrm>
                <a:off x="2134" y="810"/>
                <a:ext cx="187" cy="493"/>
                <a:chOff x="2134" y="810"/>
                <a:chExt cx="187" cy="493"/>
              </a:xfrm>
            </p:grpSpPr>
            <p:sp>
              <p:nvSpPr>
                <p:cNvPr id="129" name="Freeform 36"/>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solidFill>
                  <a:srgbClr val="919191"/>
                </a:solidFill>
                <a:ln w="9525" cap="rnd">
                  <a:noFill/>
                  <a:round/>
                  <a:headEnd/>
                  <a:tailEnd/>
                </a:ln>
              </p:spPr>
              <p:txBody>
                <a:bodyPr/>
                <a:lstStyle/>
                <a:p>
                  <a:endParaRPr lang="en-US" dirty="0"/>
                </a:p>
              </p:txBody>
            </p:sp>
            <p:sp>
              <p:nvSpPr>
                <p:cNvPr id="130" name="Freeform 37"/>
                <p:cNvSpPr>
                  <a:spLocks/>
                </p:cNvSpPr>
                <p:nvPr/>
              </p:nvSpPr>
              <p:spPr bwMode="auto">
                <a:xfrm>
                  <a:off x="2134" y="810"/>
                  <a:ext cx="187" cy="493"/>
                </a:xfrm>
                <a:custGeom>
                  <a:avLst/>
                  <a:gdLst>
                    <a:gd name="T0" fmla="*/ 0 w 187"/>
                    <a:gd name="T1" fmla="*/ 0 h 493"/>
                    <a:gd name="T2" fmla="*/ 186 w 187"/>
                    <a:gd name="T3" fmla="*/ 18 h 493"/>
                    <a:gd name="T4" fmla="*/ 186 w 187"/>
                    <a:gd name="T5" fmla="*/ 492 h 493"/>
                    <a:gd name="T6" fmla="*/ 0 w 187"/>
                    <a:gd name="T7" fmla="*/ 456 h 493"/>
                    <a:gd name="T8" fmla="*/ 0 w 187"/>
                    <a:gd name="T9" fmla="*/ 0 h 493"/>
                    <a:gd name="T10" fmla="*/ 0 60000 65536"/>
                    <a:gd name="T11" fmla="*/ 0 60000 65536"/>
                    <a:gd name="T12" fmla="*/ 0 60000 65536"/>
                    <a:gd name="T13" fmla="*/ 0 60000 65536"/>
                    <a:gd name="T14" fmla="*/ 0 60000 65536"/>
                    <a:gd name="T15" fmla="*/ 0 w 187"/>
                    <a:gd name="T16" fmla="*/ 0 h 493"/>
                    <a:gd name="T17" fmla="*/ 187 w 187"/>
                    <a:gd name="T18" fmla="*/ 493 h 493"/>
                  </a:gdLst>
                  <a:ahLst/>
                  <a:cxnLst>
                    <a:cxn ang="T10">
                      <a:pos x="T0" y="T1"/>
                    </a:cxn>
                    <a:cxn ang="T11">
                      <a:pos x="T2" y="T3"/>
                    </a:cxn>
                    <a:cxn ang="T12">
                      <a:pos x="T4" y="T5"/>
                    </a:cxn>
                    <a:cxn ang="T13">
                      <a:pos x="T6" y="T7"/>
                    </a:cxn>
                    <a:cxn ang="T14">
                      <a:pos x="T8" y="T9"/>
                    </a:cxn>
                  </a:cxnLst>
                  <a:rect l="T15" t="T16" r="T17" b="T18"/>
                  <a:pathLst>
                    <a:path w="187" h="493">
                      <a:moveTo>
                        <a:pt x="0" y="0"/>
                      </a:moveTo>
                      <a:lnTo>
                        <a:pt x="186" y="18"/>
                      </a:lnTo>
                      <a:lnTo>
                        <a:pt x="186" y="492"/>
                      </a:lnTo>
                      <a:lnTo>
                        <a:pt x="0" y="456"/>
                      </a:lnTo>
                      <a:lnTo>
                        <a:pt x="0" y="0"/>
                      </a:lnTo>
                    </a:path>
                  </a:pathLst>
                </a:custGeom>
                <a:noFill/>
                <a:ln w="12700" cap="rnd">
                  <a:solidFill>
                    <a:srgbClr val="000000"/>
                  </a:solidFill>
                  <a:round/>
                  <a:headEnd type="none" w="sm" len="sm"/>
                  <a:tailEnd type="none" w="sm" len="sm"/>
                </a:ln>
              </p:spPr>
              <p:txBody>
                <a:bodyPr/>
                <a:lstStyle/>
                <a:p>
                  <a:endParaRPr lang="en-US" dirty="0"/>
                </a:p>
              </p:txBody>
            </p:sp>
          </p:grpSp>
          <p:grpSp>
            <p:nvGrpSpPr>
              <p:cNvPr id="98" name="Group 38"/>
              <p:cNvGrpSpPr>
                <a:grpSpLocks/>
              </p:cNvGrpSpPr>
              <p:nvPr/>
            </p:nvGrpSpPr>
            <p:grpSpPr bwMode="auto">
              <a:xfrm>
                <a:off x="1630" y="678"/>
                <a:ext cx="904" cy="133"/>
                <a:chOff x="1630" y="678"/>
                <a:chExt cx="904" cy="133"/>
              </a:xfrm>
            </p:grpSpPr>
            <p:sp>
              <p:nvSpPr>
                <p:cNvPr id="127" name="Freeform 39"/>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solidFill>
                  <a:srgbClr val="CECECE"/>
                </a:solidFill>
                <a:ln w="9525" cap="rnd">
                  <a:noFill/>
                  <a:round/>
                  <a:headEnd/>
                  <a:tailEnd/>
                </a:ln>
              </p:spPr>
              <p:txBody>
                <a:bodyPr/>
                <a:lstStyle/>
                <a:p>
                  <a:endParaRPr lang="en-US" dirty="0"/>
                </a:p>
              </p:txBody>
            </p:sp>
            <p:sp>
              <p:nvSpPr>
                <p:cNvPr id="128" name="Freeform 40"/>
                <p:cNvSpPr>
                  <a:spLocks/>
                </p:cNvSpPr>
                <p:nvPr/>
              </p:nvSpPr>
              <p:spPr bwMode="auto">
                <a:xfrm>
                  <a:off x="1630" y="678"/>
                  <a:ext cx="904" cy="133"/>
                </a:xfrm>
                <a:custGeom>
                  <a:avLst/>
                  <a:gdLst>
                    <a:gd name="T0" fmla="*/ 0 w 904"/>
                    <a:gd name="T1" fmla="*/ 102 h 133"/>
                    <a:gd name="T2" fmla="*/ 256 w 904"/>
                    <a:gd name="T3" fmla="*/ 132 h 133"/>
                    <a:gd name="T4" fmla="*/ 903 w 904"/>
                    <a:gd name="T5" fmla="*/ 36 h 133"/>
                    <a:gd name="T6" fmla="*/ 858 w 904"/>
                    <a:gd name="T7" fmla="*/ 12 h 133"/>
                    <a:gd name="T8" fmla="*/ 540 w 904"/>
                    <a:gd name="T9" fmla="*/ 0 h 133"/>
                    <a:gd name="T10" fmla="*/ 26 w 904"/>
                    <a:gd name="T11" fmla="*/ 72 h 133"/>
                    <a:gd name="T12" fmla="*/ 0 w 904"/>
                    <a:gd name="T13" fmla="*/ 102 h 133"/>
                    <a:gd name="T14" fmla="*/ 0 60000 65536"/>
                    <a:gd name="T15" fmla="*/ 0 60000 65536"/>
                    <a:gd name="T16" fmla="*/ 0 60000 65536"/>
                    <a:gd name="T17" fmla="*/ 0 60000 65536"/>
                    <a:gd name="T18" fmla="*/ 0 60000 65536"/>
                    <a:gd name="T19" fmla="*/ 0 60000 65536"/>
                    <a:gd name="T20" fmla="*/ 0 60000 65536"/>
                    <a:gd name="T21" fmla="*/ 0 w 904"/>
                    <a:gd name="T22" fmla="*/ 0 h 133"/>
                    <a:gd name="T23" fmla="*/ 904 w 904"/>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4" h="133">
                      <a:moveTo>
                        <a:pt x="0" y="102"/>
                      </a:moveTo>
                      <a:lnTo>
                        <a:pt x="256" y="132"/>
                      </a:lnTo>
                      <a:lnTo>
                        <a:pt x="903" y="36"/>
                      </a:lnTo>
                      <a:lnTo>
                        <a:pt x="858" y="12"/>
                      </a:lnTo>
                      <a:lnTo>
                        <a:pt x="540" y="0"/>
                      </a:lnTo>
                      <a:lnTo>
                        <a:pt x="26" y="72"/>
                      </a:lnTo>
                      <a:lnTo>
                        <a:pt x="0" y="102"/>
                      </a:lnTo>
                    </a:path>
                  </a:pathLst>
                </a:custGeom>
                <a:noFill/>
                <a:ln w="12700" cap="rnd">
                  <a:solidFill>
                    <a:srgbClr val="000000"/>
                  </a:solidFill>
                  <a:round/>
                  <a:headEnd type="none" w="sm" len="sm"/>
                  <a:tailEnd type="none" w="sm" len="sm"/>
                </a:ln>
              </p:spPr>
              <p:txBody>
                <a:bodyPr/>
                <a:lstStyle/>
                <a:p>
                  <a:endParaRPr lang="en-US" dirty="0"/>
                </a:p>
              </p:txBody>
            </p:sp>
          </p:grpSp>
          <p:sp>
            <p:nvSpPr>
              <p:cNvPr id="99" name="Line 41"/>
              <p:cNvSpPr>
                <a:spLocks noChangeShapeType="1"/>
              </p:cNvSpPr>
              <p:nvPr/>
            </p:nvSpPr>
            <p:spPr bwMode="auto">
              <a:xfrm flipV="1">
                <a:off x="1888" y="697"/>
                <a:ext cx="574" cy="77"/>
              </a:xfrm>
              <a:prstGeom prst="line">
                <a:avLst/>
              </a:prstGeom>
              <a:noFill/>
              <a:ln w="12700">
                <a:solidFill>
                  <a:srgbClr val="FFFFFF"/>
                </a:solidFill>
                <a:round/>
                <a:headEnd type="none" w="sm" len="sm"/>
                <a:tailEnd type="none" w="sm" len="sm"/>
              </a:ln>
            </p:spPr>
            <p:txBody>
              <a:bodyPr wrap="none" anchor="ctr"/>
              <a:lstStyle/>
              <a:p>
                <a:endParaRPr lang="en-US" dirty="0"/>
              </a:p>
            </p:txBody>
          </p:sp>
          <p:sp>
            <p:nvSpPr>
              <p:cNvPr id="100" name="Line 42"/>
              <p:cNvSpPr>
                <a:spLocks noChangeShapeType="1"/>
              </p:cNvSpPr>
              <p:nvPr/>
            </p:nvSpPr>
            <p:spPr bwMode="auto">
              <a:xfrm>
                <a:off x="2320" y="769"/>
                <a:ext cx="2" cy="533"/>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101" name="Group 43"/>
              <p:cNvGrpSpPr>
                <a:grpSpLocks/>
              </p:cNvGrpSpPr>
              <p:nvPr/>
            </p:nvGrpSpPr>
            <p:grpSpPr bwMode="auto">
              <a:xfrm>
                <a:off x="2134" y="696"/>
                <a:ext cx="993" cy="133"/>
                <a:chOff x="2134" y="696"/>
                <a:chExt cx="993" cy="133"/>
              </a:xfrm>
            </p:grpSpPr>
            <p:sp>
              <p:nvSpPr>
                <p:cNvPr id="125" name="Freeform 44"/>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solidFill>
                  <a:srgbClr val="CECECE"/>
                </a:solidFill>
                <a:ln w="9525" cap="rnd">
                  <a:noFill/>
                  <a:round/>
                  <a:headEnd/>
                  <a:tailEnd/>
                </a:ln>
              </p:spPr>
              <p:txBody>
                <a:bodyPr/>
                <a:lstStyle/>
                <a:p>
                  <a:endParaRPr lang="en-US" dirty="0"/>
                </a:p>
              </p:txBody>
            </p:sp>
            <p:sp>
              <p:nvSpPr>
                <p:cNvPr id="126" name="Freeform 45"/>
                <p:cNvSpPr>
                  <a:spLocks/>
                </p:cNvSpPr>
                <p:nvPr/>
              </p:nvSpPr>
              <p:spPr bwMode="auto">
                <a:xfrm>
                  <a:off x="2134" y="696"/>
                  <a:ext cx="993" cy="133"/>
                </a:xfrm>
                <a:custGeom>
                  <a:avLst/>
                  <a:gdLst>
                    <a:gd name="T0" fmla="*/ 0 w 993"/>
                    <a:gd name="T1" fmla="*/ 78 h 133"/>
                    <a:gd name="T2" fmla="*/ 531 w 993"/>
                    <a:gd name="T3" fmla="*/ 132 h 133"/>
                    <a:gd name="T4" fmla="*/ 992 w 993"/>
                    <a:gd name="T5" fmla="*/ 60 h 133"/>
                    <a:gd name="T6" fmla="*/ 947 w 993"/>
                    <a:gd name="T7" fmla="*/ 24 h 133"/>
                    <a:gd name="T8" fmla="*/ 451 w 993"/>
                    <a:gd name="T9" fmla="*/ 0 h 133"/>
                    <a:gd name="T10" fmla="*/ 62 w 993"/>
                    <a:gd name="T11" fmla="*/ 42 h 133"/>
                    <a:gd name="T12" fmla="*/ 0 w 993"/>
                    <a:gd name="T13" fmla="*/ 78 h 133"/>
                    <a:gd name="T14" fmla="*/ 0 60000 65536"/>
                    <a:gd name="T15" fmla="*/ 0 60000 65536"/>
                    <a:gd name="T16" fmla="*/ 0 60000 65536"/>
                    <a:gd name="T17" fmla="*/ 0 60000 65536"/>
                    <a:gd name="T18" fmla="*/ 0 60000 65536"/>
                    <a:gd name="T19" fmla="*/ 0 60000 65536"/>
                    <a:gd name="T20" fmla="*/ 0 60000 65536"/>
                    <a:gd name="T21" fmla="*/ 0 w 993"/>
                    <a:gd name="T22" fmla="*/ 0 h 133"/>
                    <a:gd name="T23" fmla="*/ 993 w 993"/>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3" h="133">
                      <a:moveTo>
                        <a:pt x="0" y="78"/>
                      </a:moveTo>
                      <a:lnTo>
                        <a:pt x="531" y="132"/>
                      </a:lnTo>
                      <a:lnTo>
                        <a:pt x="992" y="60"/>
                      </a:lnTo>
                      <a:lnTo>
                        <a:pt x="947" y="24"/>
                      </a:lnTo>
                      <a:lnTo>
                        <a:pt x="451" y="0"/>
                      </a:lnTo>
                      <a:lnTo>
                        <a:pt x="62" y="42"/>
                      </a:lnTo>
                      <a:lnTo>
                        <a:pt x="0" y="78"/>
                      </a:lnTo>
                    </a:path>
                  </a:pathLst>
                </a:custGeom>
                <a:noFill/>
                <a:ln w="12700" cap="rnd">
                  <a:solidFill>
                    <a:srgbClr val="000000"/>
                  </a:solidFill>
                  <a:round/>
                  <a:headEnd type="none" w="sm" len="sm"/>
                  <a:tailEnd type="none" w="sm" len="sm"/>
                </a:ln>
              </p:spPr>
              <p:txBody>
                <a:bodyPr/>
                <a:lstStyle/>
                <a:p>
                  <a:endParaRPr lang="en-US" dirty="0"/>
                </a:p>
              </p:txBody>
            </p:sp>
          </p:grpSp>
          <p:sp>
            <p:nvSpPr>
              <p:cNvPr id="102" name="Freeform 46"/>
              <p:cNvSpPr>
                <a:spLocks/>
              </p:cNvSpPr>
              <p:nvPr/>
            </p:nvSpPr>
            <p:spPr bwMode="auto">
              <a:xfrm>
                <a:off x="2223" y="738"/>
                <a:ext cx="444" cy="91"/>
              </a:xfrm>
              <a:custGeom>
                <a:avLst/>
                <a:gdLst>
                  <a:gd name="T0" fmla="*/ 0 w 444"/>
                  <a:gd name="T1" fmla="*/ 0 h 91"/>
                  <a:gd name="T2" fmla="*/ 434 w 444"/>
                  <a:gd name="T3" fmla="*/ 42 h 91"/>
                  <a:gd name="T4" fmla="*/ 443 w 444"/>
                  <a:gd name="T5" fmla="*/ 90 h 91"/>
                  <a:gd name="T6" fmla="*/ 0 60000 65536"/>
                  <a:gd name="T7" fmla="*/ 0 60000 65536"/>
                  <a:gd name="T8" fmla="*/ 0 60000 65536"/>
                  <a:gd name="T9" fmla="*/ 0 w 444"/>
                  <a:gd name="T10" fmla="*/ 0 h 91"/>
                  <a:gd name="T11" fmla="*/ 444 w 444"/>
                  <a:gd name="T12" fmla="*/ 91 h 91"/>
                </a:gdLst>
                <a:ahLst/>
                <a:cxnLst>
                  <a:cxn ang="T6">
                    <a:pos x="T0" y="T1"/>
                  </a:cxn>
                  <a:cxn ang="T7">
                    <a:pos x="T2" y="T3"/>
                  </a:cxn>
                  <a:cxn ang="T8">
                    <a:pos x="T4" y="T5"/>
                  </a:cxn>
                </a:cxnLst>
                <a:rect l="T9" t="T10" r="T11" b="T12"/>
                <a:pathLst>
                  <a:path w="444" h="91">
                    <a:moveTo>
                      <a:pt x="0" y="0"/>
                    </a:moveTo>
                    <a:lnTo>
                      <a:pt x="434" y="42"/>
                    </a:lnTo>
                    <a:lnTo>
                      <a:pt x="443" y="90"/>
                    </a:lnTo>
                  </a:path>
                </a:pathLst>
              </a:custGeom>
              <a:noFill/>
              <a:ln w="12700" cap="rnd">
                <a:solidFill>
                  <a:srgbClr val="FFFFFF"/>
                </a:solidFill>
                <a:round/>
                <a:headEnd type="none" w="sm" len="sm"/>
                <a:tailEnd type="none" w="sm" len="sm"/>
              </a:ln>
            </p:spPr>
            <p:txBody>
              <a:bodyPr/>
              <a:lstStyle/>
              <a:p>
                <a:endParaRPr lang="en-US" dirty="0"/>
              </a:p>
            </p:txBody>
          </p:sp>
          <p:sp>
            <p:nvSpPr>
              <p:cNvPr id="103" name="Line 47"/>
              <p:cNvSpPr>
                <a:spLocks noChangeShapeType="1"/>
              </p:cNvSpPr>
              <p:nvPr/>
            </p:nvSpPr>
            <p:spPr bwMode="auto">
              <a:xfrm flipH="1">
                <a:off x="2667" y="727"/>
                <a:ext cx="397" cy="53"/>
              </a:xfrm>
              <a:prstGeom prst="line">
                <a:avLst/>
              </a:prstGeom>
              <a:noFill/>
              <a:ln w="12700">
                <a:solidFill>
                  <a:srgbClr val="FFFFFF"/>
                </a:solidFill>
                <a:round/>
                <a:headEnd type="none" w="sm" len="sm"/>
                <a:tailEnd type="none" w="sm" len="sm"/>
              </a:ln>
            </p:spPr>
            <p:txBody>
              <a:bodyPr wrap="none" anchor="ctr"/>
              <a:lstStyle/>
              <a:p>
                <a:endParaRPr lang="en-US" dirty="0"/>
              </a:p>
            </p:txBody>
          </p:sp>
          <p:sp>
            <p:nvSpPr>
              <p:cNvPr id="104" name="Freeform 48"/>
              <p:cNvSpPr>
                <a:spLocks/>
              </p:cNvSpPr>
              <p:nvPr/>
            </p:nvSpPr>
            <p:spPr bwMode="auto">
              <a:xfrm>
                <a:off x="1674" y="750"/>
                <a:ext cx="213" cy="61"/>
              </a:xfrm>
              <a:custGeom>
                <a:avLst/>
                <a:gdLst>
                  <a:gd name="T0" fmla="*/ 212 w 213"/>
                  <a:gd name="T1" fmla="*/ 60 h 61"/>
                  <a:gd name="T2" fmla="*/ 194 w 213"/>
                  <a:gd name="T3" fmla="*/ 24 h 61"/>
                  <a:gd name="T4" fmla="*/ 0 w 213"/>
                  <a:gd name="T5" fmla="*/ 0 h 61"/>
                  <a:gd name="T6" fmla="*/ 0 60000 65536"/>
                  <a:gd name="T7" fmla="*/ 0 60000 65536"/>
                  <a:gd name="T8" fmla="*/ 0 60000 65536"/>
                  <a:gd name="T9" fmla="*/ 0 w 213"/>
                  <a:gd name="T10" fmla="*/ 0 h 61"/>
                  <a:gd name="T11" fmla="*/ 213 w 213"/>
                  <a:gd name="T12" fmla="*/ 61 h 61"/>
                </a:gdLst>
                <a:ahLst/>
                <a:cxnLst>
                  <a:cxn ang="T6">
                    <a:pos x="T0" y="T1"/>
                  </a:cxn>
                  <a:cxn ang="T7">
                    <a:pos x="T2" y="T3"/>
                  </a:cxn>
                  <a:cxn ang="T8">
                    <a:pos x="T4" y="T5"/>
                  </a:cxn>
                </a:cxnLst>
                <a:rect l="T9" t="T10" r="T11" b="T12"/>
                <a:pathLst>
                  <a:path w="213" h="61">
                    <a:moveTo>
                      <a:pt x="212" y="60"/>
                    </a:moveTo>
                    <a:lnTo>
                      <a:pt x="194" y="24"/>
                    </a:lnTo>
                    <a:lnTo>
                      <a:pt x="0" y="0"/>
                    </a:lnTo>
                  </a:path>
                </a:pathLst>
              </a:custGeom>
              <a:noFill/>
              <a:ln w="12700" cap="rnd">
                <a:solidFill>
                  <a:srgbClr val="FFFFFF"/>
                </a:solidFill>
                <a:round/>
                <a:headEnd type="none" w="sm" len="sm"/>
                <a:tailEnd type="none" w="sm" len="sm"/>
              </a:ln>
            </p:spPr>
            <p:txBody>
              <a:bodyPr/>
              <a:lstStyle/>
              <a:p>
                <a:endParaRPr lang="en-US" dirty="0"/>
              </a:p>
            </p:txBody>
          </p:sp>
          <p:grpSp>
            <p:nvGrpSpPr>
              <p:cNvPr id="105" name="Group 49"/>
              <p:cNvGrpSpPr>
                <a:grpSpLocks/>
              </p:cNvGrpSpPr>
              <p:nvPr/>
            </p:nvGrpSpPr>
            <p:grpSpPr bwMode="auto">
              <a:xfrm>
                <a:off x="1630" y="780"/>
                <a:ext cx="257" cy="595"/>
                <a:chOff x="1630" y="780"/>
                <a:chExt cx="257" cy="595"/>
              </a:xfrm>
            </p:grpSpPr>
            <p:sp>
              <p:nvSpPr>
                <p:cNvPr id="123" name="Freeform 50"/>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solidFill>
                  <a:srgbClr val="CECECE"/>
                </a:solidFill>
                <a:ln w="9525" cap="rnd">
                  <a:noFill/>
                  <a:round/>
                  <a:headEnd/>
                  <a:tailEnd/>
                </a:ln>
              </p:spPr>
              <p:txBody>
                <a:bodyPr/>
                <a:lstStyle/>
                <a:p>
                  <a:endParaRPr lang="en-US" dirty="0"/>
                </a:p>
              </p:txBody>
            </p:sp>
            <p:sp>
              <p:nvSpPr>
                <p:cNvPr id="124" name="Freeform 51"/>
                <p:cNvSpPr>
                  <a:spLocks/>
                </p:cNvSpPr>
                <p:nvPr/>
              </p:nvSpPr>
              <p:spPr bwMode="auto">
                <a:xfrm>
                  <a:off x="1630" y="780"/>
                  <a:ext cx="257" cy="595"/>
                </a:xfrm>
                <a:custGeom>
                  <a:avLst/>
                  <a:gdLst>
                    <a:gd name="T0" fmla="*/ 0 w 257"/>
                    <a:gd name="T1" fmla="*/ 0 h 595"/>
                    <a:gd name="T2" fmla="*/ 256 w 257"/>
                    <a:gd name="T3" fmla="*/ 30 h 595"/>
                    <a:gd name="T4" fmla="*/ 256 w 257"/>
                    <a:gd name="T5" fmla="*/ 594 h 595"/>
                    <a:gd name="T6" fmla="*/ 0 w 257"/>
                    <a:gd name="T7" fmla="*/ 528 h 595"/>
                    <a:gd name="T8" fmla="*/ 0 w 257"/>
                    <a:gd name="T9" fmla="*/ 0 h 595"/>
                    <a:gd name="T10" fmla="*/ 0 60000 65536"/>
                    <a:gd name="T11" fmla="*/ 0 60000 65536"/>
                    <a:gd name="T12" fmla="*/ 0 60000 65536"/>
                    <a:gd name="T13" fmla="*/ 0 60000 65536"/>
                    <a:gd name="T14" fmla="*/ 0 60000 65536"/>
                    <a:gd name="T15" fmla="*/ 0 w 257"/>
                    <a:gd name="T16" fmla="*/ 0 h 595"/>
                    <a:gd name="T17" fmla="*/ 257 w 257"/>
                    <a:gd name="T18" fmla="*/ 595 h 595"/>
                  </a:gdLst>
                  <a:ahLst/>
                  <a:cxnLst>
                    <a:cxn ang="T10">
                      <a:pos x="T0" y="T1"/>
                    </a:cxn>
                    <a:cxn ang="T11">
                      <a:pos x="T2" y="T3"/>
                    </a:cxn>
                    <a:cxn ang="T12">
                      <a:pos x="T4" y="T5"/>
                    </a:cxn>
                    <a:cxn ang="T13">
                      <a:pos x="T6" y="T7"/>
                    </a:cxn>
                    <a:cxn ang="T14">
                      <a:pos x="T8" y="T9"/>
                    </a:cxn>
                  </a:cxnLst>
                  <a:rect l="T15" t="T16" r="T17" b="T18"/>
                  <a:pathLst>
                    <a:path w="257" h="595">
                      <a:moveTo>
                        <a:pt x="0" y="0"/>
                      </a:moveTo>
                      <a:lnTo>
                        <a:pt x="256" y="30"/>
                      </a:lnTo>
                      <a:lnTo>
                        <a:pt x="256" y="594"/>
                      </a:lnTo>
                      <a:lnTo>
                        <a:pt x="0" y="528"/>
                      </a:lnTo>
                      <a:lnTo>
                        <a:pt x="0" y="0"/>
                      </a:lnTo>
                    </a:path>
                  </a:pathLst>
                </a:custGeom>
                <a:noFill/>
                <a:ln w="12700" cap="rnd">
                  <a:solidFill>
                    <a:srgbClr val="000000"/>
                  </a:solidFill>
                  <a:round/>
                  <a:headEnd type="none" w="sm" len="sm"/>
                  <a:tailEnd type="none" w="sm" len="sm"/>
                </a:ln>
              </p:spPr>
              <p:txBody>
                <a:bodyPr/>
                <a:lstStyle/>
                <a:p>
                  <a:endParaRPr lang="en-US" dirty="0"/>
                </a:p>
              </p:txBody>
            </p:sp>
          </p:grpSp>
          <p:sp>
            <p:nvSpPr>
              <p:cNvPr id="106" name="Line 52"/>
              <p:cNvSpPr>
                <a:spLocks noChangeShapeType="1"/>
              </p:cNvSpPr>
              <p:nvPr/>
            </p:nvSpPr>
            <p:spPr bwMode="auto">
              <a:xfrm>
                <a:off x="1674" y="787"/>
                <a:ext cx="1" cy="533"/>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07" name="Line 53"/>
              <p:cNvSpPr>
                <a:spLocks noChangeShapeType="1"/>
              </p:cNvSpPr>
              <p:nvPr/>
            </p:nvSpPr>
            <p:spPr bwMode="auto">
              <a:xfrm>
                <a:off x="1842" y="805"/>
                <a:ext cx="2" cy="551"/>
              </a:xfrm>
              <a:prstGeom prst="line">
                <a:avLst/>
              </a:prstGeom>
              <a:noFill/>
              <a:ln w="12700">
                <a:solidFill>
                  <a:srgbClr val="000000"/>
                </a:solidFill>
                <a:round/>
                <a:headEnd type="none" w="sm" len="sm"/>
                <a:tailEnd type="none" w="sm" len="sm"/>
              </a:ln>
            </p:spPr>
            <p:txBody>
              <a:bodyPr wrap="none" anchor="ctr"/>
              <a:lstStyle/>
              <a:p>
                <a:endParaRPr lang="en-US" dirty="0"/>
              </a:p>
            </p:txBody>
          </p:sp>
          <p:grpSp>
            <p:nvGrpSpPr>
              <p:cNvPr id="108" name="Group 54"/>
              <p:cNvGrpSpPr>
                <a:grpSpLocks/>
              </p:cNvGrpSpPr>
              <p:nvPr/>
            </p:nvGrpSpPr>
            <p:grpSpPr bwMode="auto">
              <a:xfrm>
                <a:off x="2595" y="834"/>
                <a:ext cx="45" cy="43"/>
                <a:chOff x="2595" y="834"/>
                <a:chExt cx="45" cy="43"/>
              </a:xfrm>
            </p:grpSpPr>
            <p:sp>
              <p:nvSpPr>
                <p:cNvPr id="121" name="Freeform 55"/>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solidFill>
                  <a:srgbClr val="FFFFFF"/>
                </a:solidFill>
                <a:ln w="9525" cap="rnd">
                  <a:noFill/>
                  <a:round/>
                  <a:headEnd/>
                  <a:tailEnd/>
                </a:ln>
              </p:spPr>
              <p:txBody>
                <a:bodyPr/>
                <a:lstStyle/>
                <a:p>
                  <a:endParaRPr lang="en-US" dirty="0"/>
                </a:p>
              </p:txBody>
            </p:sp>
            <p:sp>
              <p:nvSpPr>
                <p:cNvPr id="122" name="Freeform 56"/>
                <p:cNvSpPr>
                  <a:spLocks/>
                </p:cNvSpPr>
                <p:nvPr/>
              </p:nvSpPr>
              <p:spPr bwMode="auto">
                <a:xfrm>
                  <a:off x="2595" y="834"/>
                  <a:ext cx="45" cy="43"/>
                </a:xfrm>
                <a:custGeom>
                  <a:avLst/>
                  <a:gdLst>
                    <a:gd name="T0" fmla="*/ 0 w 45"/>
                    <a:gd name="T1" fmla="*/ 0 h 43"/>
                    <a:gd name="T2" fmla="*/ 44 w 45"/>
                    <a:gd name="T3" fmla="*/ 6 h 43"/>
                    <a:gd name="T4" fmla="*/ 44 w 45"/>
                    <a:gd name="T5" fmla="*/ 42 h 43"/>
                    <a:gd name="T6" fmla="*/ 0 w 45"/>
                    <a:gd name="T7" fmla="*/ 36 h 43"/>
                    <a:gd name="T8" fmla="*/ 0 w 45"/>
                    <a:gd name="T9" fmla="*/ 0 h 43"/>
                    <a:gd name="T10" fmla="*/ 0 60000 65536"/>
                    <a:gd name="T11" fmla="*/ 0 60000 65536"/>
                    <a:gd name="T12" fmla="*/ 0 60000 65536"/>
                    <a:gd name="T13" fmla="*/ 0 60000 65536"/>
                    <a:gd name="T14" fmla="*/ 0 60000 65536"/>
                    <a:gd name="T15" fmla="*/ 0 w 45"/>
                    <a:gd name="T16" fmla="*/ 0 h 43"/>
                    <a:gd name="T17" fmla="*/ 45 w 45"/>
                    <a:gd name="T18" fmla="*/ 43 h 43"/>
                  </a:gdLst>
                  <a:ahLst/>
                  <a:cxnLst>
                    <a:cxn ang="T10">
                      <a:pos x="T0" y="T1"/>
                    </a:cxn>
                    <a:cxn ang="T11">
                      <a:pos x="T2" y="T3"/>
                    </a:cxn>
                    <a:cxn ang="T12">
                      <a:pos x="T4" y="T5"/>
                    </a:cxn>
                    <a:cxn ang="T13">
                      <a:pos x="T6" y="T7"/>
                    </a:cxn>
                    <a:cxn ang="T14">
                      <a:pos x="T8" y="T9"/>
                    </a:cxn>
                  </a:cxnLst>
                  <a:rect l="T15" t="T16" r="T17" b="T18"/>
                  <a:pathLst>
                    <a:path w="45" h="43">
                      <a:moveTo>
                        <a:pt x="0" y="0"/>
                      </a:moveTo>
                      <a:lnTo>
                        <a:pt x="44" y="6"/>
                      </a:lnTo>
                      <a:lnTo>
                        <a:pt x="44" y="42"/>
                      </a:lnTo>
                      <a:lnTo>
                        <a:pt x="0" y="36"/>
                      </a:lnTo>
                      <a:lnTo>
                        <a:pt x="0" y="0"/>
                      </a:lnTo>
                    </a:path>
                  </a:pathLst>
                </a:custGeom>
                <a:noFill/>
                <a:ln w="12700" cap="rnd">
                  <a:solidFill>
                    <a:srgbClr val="000000"/>
                  </a:solidFill>
                  <a:round/>
                  <a:headEnd type="none" w="sm" len="sm"/>
                  <a:tailEnd type="none" w="sm" len="sm"/>
                </a:ln>
              </p:spPr>
              <p:txBody>
                <a:bodyPr/>
                <a:lstStyle/>
                <a:p>
                  <a:endParaRPr lang="en-US" dirty="0"/>
                </a:p>
              </p:txBody>
            </p:sp>
          </p:grpSp>
          <p:grpSp>
            <p:nvGrpSpPr>
              <p:cNvPr id="109" name="Group 57"/>
              <p:cNvGrpSpPr>
                <a:grpSpLocks/>
              </p:cNvGrpSpPr>
              <p:nvPr/>
            </p:nvGrpSpPr>
            <p:grpSpPr bwMode="auto">
              <a:xfrm>
                <a:off x="1506" y="720"/>
                <a:ext cx="36" cy="37"/>
                <a:chOff x="1506" y="720"/>
                <a:chExt cx="36" cy="37"/>
              </a:xfrm>
            </p:grpSpPr>
            <p:sp>
              <p:nvSpPr>
                <p:cNvPr id="119" name="Freeform 58"/>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solidFill>
                  <a:srgbClr val="FFFFFF"/>
                </a:solidFill>
                <a:ln w="9525" cap="rnd">
                  <a:noFill/>
                  <a:round/>
                  <a:headEnd/>
                  <a:tailEnd/>
                </a:ln>
              </p:spPr>
              <p:txBody>
                <a:bodyPr/>
                <a:lstStyle/>
                <a:p>
                  <a:endParaRPr lang="en-US" dirty="0"/>
                </a:p>
              </p:txBody>
            </p:sp>
            <p:sp>
              <p:nvSpPr>
                <p:cNvPr id="120" name="Freeform 59"/>
                <p:cNvSpPr>
                  <a:spLocks/>
                </p:cNvSpPr>
                <p:nvPr/>
              </p:nvSpPr>
              <p:spPr bwMode="auto">
                <a:xfrm>
                  <a:off x="1506" y="720"/>
                  <a:ext cx="36" cy="37"/>
                </a:xfrm>
                <a:custGeom>
                  <a:avLst/>
                  <a:gdLst>
                    <a:gd name="T0" fmla="*/ 0 w 36"/>
                    <a:gd name="T1" fmla="*/ 0 h 37"/>
                    <a:gd name="T2" fmla="*/ 35 w 36"/>
                    <a:gd name="T3" fmla="*/ 6 h 37"/>
                    <a:gd name="T4" fmla="*/ 35 w 36"/>
                    <a:gd name="T5" fmla="*/ 36 h 37"/>
                    <a:gd name="T6" fmla="*/ 0 w 36"/>
                    <a:gd name="T7" fmla="*/ 30 h 37"/>
                    <a:gd name="T8" fmla="*/ 0 w 36"/>
                    <a:gd name="T9" fmla="*/ 0 h 37"/>
                    <a:gd name="T10" fmla="*/ 0 60000 65536"/>
                    <a:gd name="T11" fmla="*/ 0 60000 65536"/>
                    <a:gd name="T12" fmla="*/ 0 60000 65536"/>
                    <a:gd name="T13" fmla="*/ 0 60000 65536"/>
                    <a:gd name="T14" fmla="*/ 0 60000 65536"/>
                    <a:gd name="T15" fmla="*/ 0 w 36"/>
                    <a:gd name="T16" fmla="*/ 0 h 37"/>
                    <a:gd name="T17" fmla="*/ 36 w 36"/>
                    <a:gd name="T18" fmla="*/ 37 h 37"/>
                  </a:gdLst>
                  <a:ahLst/>
                  <a:cxnLst>
                    <a:cxn ang="T10">
                      <a:pos x="T0" y="T1"/>
                    </a:cxn>
                    <a:cxn ang="T11">
                      <a:pos x="T2" y="T3"/>
                    </a:cxn>
                    <a:cxn ang="T12">
                      <a:pos x="T4" y="T5"/>
                    </a:cxn>
                    <a:cxn ang="T13">
                      <a:pos x="T6" y="T7"/>
                    </a:cxn>
                    <a:cxn ang="T14">
                      <a:pos x="T8" y="T9"/>
                    </a:cxn>
                  </a:cxnLst>
                  <a:rect l="T15" t="T16" r="T17" b="T18"/>
                  <a:pathLst>
                    <a:path w="36" h="37">
                      <a:moveTo>
                        <a:pt x="0" y="0"/>
                      </a:moveTo>
                      <a:lnTo>
                        <a:pt x="35" y="6"/>
                      </a:lnTo>
                      <a:lnTo>
                        <a:pt x="35" y="36"/>
                      </a:lnTo>
                      <a:lnTo>
                        <a:pt x="0" y="30"/>
                      </a:lnTo>
                      <a:lnTo>
                        <a:pt x="0" y="0"/>
                      </a:lnTo>
                    </a:path>
                  </a:pathLst>
                </a:custGeom>
                <a:noFill/>
                <a:ln w="12700" cap="rnd">
                  <a:solidFill>
                    <a:srgbClr val="000000"/>
                  </a:solidFill>
                  <a:round/>
                  <a:headEnd type="none" w="sm" len="sm"/>
                  <a:tailEnd type="none" w="sm" len="sm"/>
                </a:ln>
              </p:spPr>
              <p:txBody>
                <a:bodyPr/>
                <a:lstStyle/>
                <a:p>
                  <a:endParaRPr lang="en-US" dirty="0"/>
                </a:p>
              </p:txBody>
            </p:sp>
          </p:grpSp>
          <p:sp>
            <p:nvSpPr>
              <p:cNvPr id="110" name="Line 60"/>
              <p:cNvSpPr>
                <a:spLocks noChangeShapeType="1"/>
              </p:cNvSpPr>
              <p:nvPr/>
            </p:nvSpPr>
            <p:spPr bwMode="auto">
              <a:xfrm flipV="1">
                <a:off x="1808" y="673"/>
                <a:ext cx="264" cy="35"/>
              </a:xfrm>
              <a:prstGeom prst="line">
                <a:avLst/>
              </a:prstGeom>
              <a:noFill/>
              <a:ln w="12700">
                <a:solidFill>
                  <a:srgbClr val="FFFFFF"/>
                </a:solidFill>
                <a:round/>
                <a:headEnd type="none" w="sm" len="sm"/>
                <a:tailEnd type="none" w="sm" len="sm"/>
              </a:ln>
            </p:spPr>
            <p:txBody>
              <a:bodyPr wrap="none" anchor="ctr"/>
              <a:lstStyle/>
              <a:p>
                <a:endParaRPr lang="en-US" dirty="0"/>
              </a:p>
            </p:txBody>
          </p:sp>
          <p:sp>
            <p:nvSpPr>
              <p:cNvPr id="111" name="Line 61"/>
              <p:cNvSpPr>
                <a:spLocks noChangeShapeType="1"/>
              </p:cNvSpPr>
              <p:nvPr/>
            </p:nvSpPr>
            <p:spPr bwMode="auto">
              <a:xfrm>
                <a:off x="2294" y="823"/>
                <a:ext cx="1" cy="473"/>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2" name="Line 62"/>
              <p:cNvSpPr>
                <a:spLocks noChangeShapeType="1"/>
              </p:cNvSpPr>
              <p:nvPr/>
            </p:nvSpPr>
            <p:spPr bwMode="auto">
              <a:xfrm>
                <a:off x="2269" y="823"/>
                <a:ext cx="7" cy="46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3" name="Line 63"/>
              <p:cNvSpPr>
                <a:spLocks noChangeShapeType="1"/>
              </p:cNvSpPr>
              <p:nvPr/>
            </p:nvSpPr>
            <p:spPr bwMode="auto">
              <a:xfrm>
                <a:off x="2249" y="817"/>
                <a:ext cx="2" cy="473"/>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4" name="Line 64"/>
              <p:cNvSpPr>
                <a:spLocks noChangeShapeType="1"/>
              </p:cNvSpPr>
              <p:nvPr/>
            </p:nvSpPr>
            <p:spPr bwMode="auto">
              <a:xfrm>
                <a:off x="2223" y="817"/>
                <a:ext cx="1" cy="461"/>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5" name="Line 65"/>
              <p:cNvSpPr>
                <a:spLocks noChangeShapeType="1"/>
              </p:cNvSpPr>
              <p:nvPr/>
            </p:nvSpPr>
            <p:spPr bwMode="auto">
              <a:xfrm>
                <a:off x="2205" y="811"/>
                <a:ext cx="2" cy="46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6" name="Line 66"/>
              <p:cNvSpPr>
                <a:spLocks noChangeShapeType="1"/>
              </p:cNvSpPr>
              <p:nvPr/>
            </p:nvSpPr>
            <p:spPr bwMode="auto">
              <a:xfrm>
                <a:off x="2179" y="811"/>
                <a:ext cx="1" cy="461"/>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7" name="Line 67"/>
              <p:cNvSpPr>
                <a:spLocks noChangeShapeType="1"/>
              </p:cNvSpPr>
              <p:nvPr/>
            </p:nvSpPr>
            <p:spPr bwMode="auto">
              <a:xfrm>
                <a:off x="2152" y="811"/>
                <a:ext cx="2" cy="455"/>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118" name="Rectangle 68"/>
              <p:cNvSpPr>
                <a:spLocks noChangeArrowheads="1"/>
              </p:cNvSpPr>
              <p:nvPr/>
            </p:nvSpPr>
            <p:spPr bwMode="auto">
              <a:xfrm>
                <a:off x="2147" y="994"/>
                <a:ext cx="19" cy="52"/>
              </a:xfrm>
              <a:prstGeom prst="rect">
                <a:avLst/>
              </a:prstGeom>
              <a:solidFill>
                <a:srgbClr val="FFFFFF"/>
              </a:solidFill>
              <a:ln w="12700">
                <a:solidFill>
                  <a:srgbClr val="000000"/>
                </a:solidFill>
                <a:miter lim="800000"/>
                <a:headEnd/>
                <a:tailEnd/>
              </a:ln>
            </p:spPr>
            <p:txBody>
              <a:bodyPr wrap="none" anchor="ctr"/>
              <a:lstStyle/>
              <a:p>
                <a:endParaRPr lang="en-US" dirty="0"/>
              </a:p>
            </p:txBody>
          </p:sp>
        </p:grpSp>
        <p:sp>
          <p:nvSpPr>
            <p:cNvPr id="76" name="Text Box 69"/>
            <p:cNvSpPr txBox="1">
              <a:spLocks noChangeArrowheads="1"/>
            </p:cNvSpPr>
            <p:nvPr/>
          </p:nvSpPr>
          <p:spPr bwMode="auto">
            <a:xfrm>
              <a:off x="7534488" y="2816225"/>
              <a:ext cx="1135247" cy="461665"/>
            </a:xfrm>
            <a:prstGeom prst="rect">
              <a:avLst/>
            </a:prstGeom>
            <a:noFill/>
            <a:ln w="38100">
              <a:noFill/>
              <a:miter lim="800000"/>
              <a:headEnd/>
              <a:tailEnd/>
            </a:ln>
          </p:spPr>
          <p:txBody>
            <a:bodyPr wrap="none">
              <a:spAutoFit/>
            </a:bodyPr>
            <a:lstStyle/>
            <a:p>
              <a:pPr eaLnBrk="0" hangingPunct="0"/>
              <a:r>
                <a:rPr lang="en-GB" sz="1200" dirty="0"/>
                <a:t>EAE/AB </a:t>
              </a:r>
              <a:r>
                <a:rPr lang="en-GB" sz="1200" dirty="0" smtClean="0"/>
                <a:t>Suite</a:t>
              </a:r>
            </a:p>
            <a:p>
              <a:pPr eaLnBrk="0" hangingPunct="0"/>
              <a:r>
                <a:rPr lang="en-GB" sz="1200" dirty="0" smtClean="0"/>
                <a:t>Host </a:t>
              </a:r>
              <a:r>
                <a:rPr lang="en-GB" sz="1200" dirty="0"/>
                <a:t>Systems</a:t>
              </a:r>
            </a:p>
          </p:txBody>
        </p:sp>
        <p:pic>
          <p:nvPicPr>
            <p:cNvPr id="77" name="Picture 5" descr="C:\Users\Niels\AppData\Local\Microsoft\Windows\Temporary Internet Files\Content.IE5\91BW93KL\j0431564[1].png"/>
            <p:cNvPicPr>
              <a:picLocks noChangeAspect="1" noChangeArrowheads="1"/>
            </p:cNvPicPr>
            <p:nvPr/>
          </p:nvPicPr>
          <p:blipFill>
            <a:blip r:embed="rId3" cstate="print"/>
            <a:srcRect/>
            <a:stretch>
              <a:fillRect/>
            </a:stretch>
          </p:blipFill>
          <p:spPr bwMode="auto">
            <a:xfrm flipH="1">
              <a:off x="5288174" y="2822695"/>
              <a:ext cx="1342079" cy="1351026"/>
            </a:xfrm>
            <a:prstGeom prst="rect">
              <a:avLst/>
            </a:prstGeom>
            <a:noFill/>
          </p:spPr>
        </p:pic>
        <p:sp>
          <p:nvSpPr>
            <p:cNvPr id="85" name="Text Box 69"/>
            <p:cNvSpPr txBox="1">
              <a:spLocks noChangeArrowheads="1"/>
            </p:cNvSpPr>
            <p:nvPr/>
          </p:nvSpPr>
          <p:spPr bwMode="auto">
            <a:xfrm>
              <a:off x="5315163" y="2330450"/>
              <a:ext cx="2080378" cy="646331"/>
            </a:xfrm>
            <a:prstGeom prst="rect">
              <a:avLst/>
            </a:prstGeom>
            <a:noFill/>
            <a:ln w="38100">
              <a:noFill/>
              <a:miter lim="800000"/>
              <a:headEnd/>
              <a:tailEnd/>
            </a:ln>
          </p:spPr>
          <p:txBody>
            <a:bodyPr wrap="none">
              <a:spAutoFit/>
            </a:bodyPr>
            <a:lstStyle/>
            <a:p>
              <a:pPr marL="85725" indent="-85725" eaLnBrk="0" hangingPunct="0">
                <a:buFont typeface="Arial" pitchFamily="34" charset="0"/>
                <a:buChar char="•"/>
              </a:pPr>
              <a:r>
                <a:rPr lang="en-GB" sz="1200" dirty="0" smtClean="0"/>
                <a:t>IIS Web Server</a:t>
              </a:r>
            </a:p>
            <a:p>
              <a:pPr marL="85725" indent="-85725" eaLnBrk="0" hangingPunct="0">
                <a:buFont typeface="Arial" pitchFamily="34" charset="0"/>
                <a:buChar char="•"/>
              </a:pPr>
              <a:r>
                <a:rPr lang="en-GB" sz="1200" dirty="0" smtClean="0"/>
                <a:t>Unisys CE .NET</a:t>
              </a:r>
            </a:p>
            <a:p>
              <a:pPr marL="85725" indent="-85725" eaLnBrk="0" hangingPunct="0">
                <a:buFont typeface="Arial" pitchFamily="34" charset="0"/>
                <a:buChar char="•"/>
              </a:pPr>
              <a:r>
                <a:rPr lang="en-GB" sz="1200" dirty="0" smtClean="0"/>
                <a:t>Generated UI Application</a:t>
              </a:r>
            </a:p>
          </p:txBody>
        </p:sp>
        <p:grpSp>
          <p:nvGrpSpPr>
            <p:cNvPr id="159" name="Group 158"/>
            <p:cNvGrpSpPr/>
            <p:nvPr/>
          </p:nvGrpSpPr>
          <p:grpSpPr>
            <a:xfrm>
              <a:off x="3056249" y="2825813"/>
              <a:ext cx="1587302" cy="1015873"/>
              <a:chOff x="3056249" y="2825813"/>
              <a:chExt cx="1587302" cy="1015873"/>
            </a:xfrm>
          </p:grpSpPr>
          <p:pic>
            <p:nvPicPr>
              <p:cNvPr id="86" name="Picture 85" descr="Image2.png"/>
              <p:cNvPicPr>
                <a:picLocks noChangeAspect="1"/>
              </p:cNvPicPr>
              <p:nvPr/>
            </p:nvPicPr>
            <p:blipFill>
              <a:blip r:embed="rId4" cstate="print"/>
              <a:stretch>
                <a:fillRect/>
              </a:stretch>
            </p:blipFill>
            <p:spPr>
              <a:xfrm>
                <a:off x="3056249" y="2825813"/>
                <a:ext cx="1587302" cy="1015873"/>
              </a:xfrm>
              <a:prstGeom prst="rect">
                <a:avLst/>
              </a:prstGeom>
            </p:spPr>
          </p:pic>
          <p:sp>
            <p:nvSpPr>
              <p:cNvPr id="87" name="Text Box 69"/>
              <p:cNvSpPr txBox="1">
                <a:spLocks noChangeArrowheads="1"/>
              </p:cNvSpPr>
              <p:nvPr/>
            </p:nvSpPr>
            <p:spPr bwMode="auto">
              <a:xfrm>
                <a:off x="3495888" y="3159125"/>
                <a:ext cx="748923" cy="461665"/>
              </a:xfrm>
              <a:prstGeom prst="rect">
                <a:avLst/>
              </a:prstGeom>
              <a:noFill/>
              <a:ln w="38100">
                <a:noFill/>
                <a:miter lim="800000"/>
                <a:headEnd/>
                <a:tailEnd/>
              </a:ln>
            </p:spPr>
            <p:txBody>
              <a:bodyPr wrap="none">
                <a:spAutoFit/>
              </a:bodyPr>
              <a:lstStyle/>
              <a:p>
                <a:pPr eaLnBrk="0" hangingPunct="0"/>
                <a:r>
                  <a:rPr lang="en-GB" sz="1200" b="1" dirty="0" smtClean="0">
                    <a:solidFill>
                      <a:srgbClr val="808080"/>
                    </a:solidFill>
                    <a:latin typeface="Arial" pitchFamily="34" charset="0"/>
                    <a:cs typeface="Arial" pitchFamily="34" charset="0"/>
                  </a:rPr>
                  <a:t>Internet</a:t>
                </a:r>
              </a:p>
              <a:p>
                <a:pPr eaLnBrk="0" hangingPunct="0"/>
                <a:r>
                  <a:rPr lang="en-GB" sz="1200" b="1" dirty="0" smtClean="0">
                    <a:solidFill>
                      <a:srgbClr val="808080"/>
                    </a:solidFill>
                    <a:latin typeface="Arial" pitchFamily="34" charset="0"/>
                    <a:cs typeface="Arial" pitchFamily="34" charset="0"/>
                  </a:rPr>
                  <a:t>Intranet</a:t>
                </a:r>
                <a:endParaRPr lang="en-GB" sz="1200" b="1" dirty="0">
                  <a:solidFill>
                    <a:srgbClr val="808080"/>
                  </a:solidFill>
                  <a:latin typeface="Arial" pitchFamily="34" charset="0"/>
                  <a:cs typeface="Arial" pitchFamily="34" charset="0"/>
                </a:endParaRPr>
              </a:p>
            </p:txBody>
          </p:sp>
        </p:grpSp>
        <p:pic>
          <p:nvPicPr>
            <p:cNvPr id="141" name="Picture 140" descr="tmp.png"/>
            <p:cNvPicPr>
              <a:picLocks noChangeAspect="1"/>
            </p:cNvPicPr>
            <p:nvPr/>
          </p:nvPicPr>
          <p:blipFill>
            <a:blip r:embed="rId5" cstate="print"/>
            <a:stretch>
              <a:fillRect/>
            </a:stretch>
          </p:blipFill>
          <p:spPr>
            <a:xfrm>
              <a:off x="2195271" y="2095500"/>
              <a:ext cx="383013" cy="748186"/>
            </a:xfrm>
            <a:prstGeom prst="rect">
              <a:avLst/>
            </a:prstGeom>
          </p:spPr>
        </p:pic>
        <p:pic>
          <p:nvPicPr>
            <p:cNvPr id="148" name="Picture 147" descr="tmp.png"/>
            <p:cNvPicPr>
              <a:picLocks noChangeAspect="1"/>
            </p:cNvPicPr>
            <p:nvPr/>
          </p:nvPicPr>
          <p:blipFill>
            <a:blip r:embed="rId6" cstate="print"/>
            <a:stretch>
              <a:fillRect/>
            </a:stretch>
          </p:blipFill>
          <p:spPr>
            <a:xfrm>
              <a:off x="1350718" y="2552700"/>
              <a:ext cx="812940" cy="533400"/>
            </a:xfrm>
            <a:prstGeom prst="rect">
              <a:avLst/>
            </a:prstGeom>
          </p:spPr>
        </p:pic>
        <p:grpSp>
          <p:nvGrpSpPr>
            <p:cNvPr id="154" name="Group 153"/>
            <p:cNvGrpSpPr/>
            <p:nvPr/>
          </p:nvGrpSpPr>
          <p:grpSpPr>
            <a:xfrm>
              <a:off x="714375" y="3105150"/>
              <a:ext cx="847725" cy="781049"/>
              <a:chOff x="3937399" y="3457436"/>
              <a:chExt cx="3987401" cy="3095764"/>
            </a:xfrm>
          </p:grpSpPr>
          <p:pic>
            <p:nvPicPr>
              <p:cNvPr id="155" name="Picture 154" descr="tmp.png"/>
              <p:cNvPicPr>
                <a:picLocks noChangeAspect="1"/>
              </p:cNvPicPr>
              <p:nvPr/>
            </p:nvPicPr>
            <p:blipFill>
              <a:blip r:embed="rId7" cstate="print"/>
              <a:stretch>
                <a:fillRect/>
              </a:stretch>
            </p:blipFill>
            <p:spPr>
              <a:xfrm>
                <a:off x="3937399" y="3457436"/>
                <a:ext cx="3987401" cy="3095764"/>
              </a:xfrm>
              <a:prstGeom prst="rect">
                <a:avLst/>
              </a:prstGeom>
            </p:spPr>
          </p:pic>
          <p:pic>
            <p:nvPicPr>
              <p:cNvPr id="156" name="Picture 155" descr="tmp.png"/>
              <p:cNvPicPr>
                <a:picLocks noChangeAspect="1"/>
              </p:cNvPicPr>
              <p:nvPr/>
            </p:nvPicPr>
            <p:blipFill>
              <a:blip r:embed="rId8" cstate="print"/>
              <a:stretch>
                <a:fillRect/>
              </a:stretch>
            </p:blipFill>
            <p:spPr>
              <a:xfrm>
                <a:off x="4105272" y="3610320"/>
                <a:ext cx="3653240" cy="2257427"/>
              </a:xfrm>
              <a:prstGeom prst="rect">
                <a:avLst/>
              </a:prstGeom>
            </p:spPr>
          </p:pic>
        </p:grpSp>
        <p:pic>
          <p:nvPicPr>
            <p:cNvPr id="3074" name="Picture 2" descr="C:\Users\Niels\Documents\Niels\ClientToolsBusiness\Unite 2012\Images\chrome-logo.png"/>
            <p:cNvPicPr>
              <a:picLocks noChangeAspect="1" noChangeArrowheads="1"/>
            </p:cNvPicPr>
            <p:nvPr/>
          </p:nvPicPr>
          <p:blipFill>
            <a:blip r:embed="rId9" cstate="print"/>
            <a:srcRect/>
            <a:stretch>
              <a:fillRect/>
            </a:stretch>
          </p:blipFill>
          <p:spPr bwMode="auto">
            <a:xfrm>
              <a:off x="504825" y="2657475"/>
              <a:ext cx="408105" cy="360362"/>
            </a:xfrm>
            <a:prstGeom prst="rect">
              <a:avLst/>
            </a:prstGeom>
            <a:noFill/>
          </p:spPr>
        </p:pic>
        <p:pic>
          <p:nvPicPr>
            <p:cNvPr id="3075" name="Picture 3" descr="C:\Users\Niels\Documents\Niels\ClientToolsBusiness\Unite 2012\Images\firefox-logo.png"/>
            <p:cNvPicPr>
              <a:picLocks noChangeAspect="1" noChangeArrowheads="1"/>
            </p:cNvPicPr>
            <p:nvPr/>
          </p:nvPicPr>
          <p:blipFill>
            <a:blip r:embed="rId10" cstate="print"/>
            <a:srcRect/>
            <a:stretch>
              <a:fillRect/>
            </a:stretch>
          </p:blipFill>
          <p:spPr bwMode="auto">
            <a:xfrm>
              <a:off x="885826" y="2333624"/>
              <a:ext cx="342900" cy="342900"/>
            </a:xfrm>
            <a:prstGeom prst="rect">
              <a:avLst/>
            </a:prstGeom>
            <a:noFill/>
          </p:spPr>
        </p:pic>
        <p:pic>
          <p:nvPicPr>
            <p:cNvPr id="3076" name="Picture 4" descr="C:\Users\Niels\Documents\Niels\ClientToolsBusiness\Unite 2012\Images\ie9-logo.png"/>
            <p:cNvPicPr>
              <a:picLocks noChangeAspect="1" noChangeArrowheads="1"/>
            </p:cNvPicPr>
            <p:nvPr/>
          </p:nvPicPr>
          <p:blipFill>
            <a:blip r:embed="rId11" cstate="print"/>
            <a:srcRect/>
            <a:stretch>
              <a:fillRect/>
            </a:stretch>
          </p:blipFill>
          <p:spPr bwMode="auto">
            <a:xfrm>
              <a:off x="1285875" y="2124075"/>
              <a:ext cx="361950" cy="361950"/>
            </a:xfrm>
            <a:prstGeom prst="rect">
              <a:avLst/>
            </a:prstGeom>
            <a:noFill/>
          </p:spPr>
        </p:pic>
        <p:pic>
          <p:nvPicPr>
            <p:cNvPr id="3077" name="Picture 5" descr="C:\Users\Niels\Documents\Niels\ClientToolsBusiness\Unite 2012\Images\safari-logo.png"/>
            <p:cNvPicPr>
              <a:picLocks noChangeAspect="1" noChangeArrowheads="1"/>
            </p:cNvPicPr>
            <p:nvPr/>
          </p:nvPicPr>
          <p:blipFill>
            <a:blip r:embed="rId12" cstate="print"/>
            <a:srcRect/>
            <a:stretch>
              <a:fillRect/>
            </a:stretch>
          </p:blipFill>
          <p:spPr bwMode="auto">
            <a:xfrm>
              <a:off x="1765301" y="1961527"/>
              <a:ext cx="339724" cy="38479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5E-6 1.48148E-6 L -2.5E-6 -0.16111 " pathEditMode="relative" rAng="0" ptsTypes="AA">
                                      <p:cBhvr>
                                        <p:cTn id="6" dur="2000" fill="hold"/>
                                        <p:tgtEl>
                                          <p:spTgt spid="169"/>
                                        </p:tgtEl>
                                        <p:attrNameLst>
                                          <p:attrName>ppt_x</p:attrName>
                                          <p:attrName>ppt_y</p:attrName>
                                        </p:attrNameLst>
                                      </p:cBhvr>
                                      <p:rCtr x="0" y="-81"/>
                                    </p:animMotion>
                                  </p:childTnLst>
                                </p:cTn>
                              </p:par>
                            </p:childTnLst>
                          </p:cTn>
                        </p:par>
                        <p:par>
                          <p:cTn id="7" fill="hold">
                            <p:stCondLst>
                              <p:cond delay="2000"/>
                            </p:stCondLst>
                            <p:childTnLst>
                              <p:par>
                                <p:cTn id="8" presetID="2" presetClass="entr" presetSubtype="2" fill="hold" nodeType="afterEffect">
                                  <p:stCondLst>
                                    <p:cond delay="0"/>
                                  </p:stCondLst>
                                  <p:childTnLst>
                                    <p:set>
                                      <p:cBhvr>
                                        <p:cTn id="9" dur="1" fill="hold">
                                          <p:stCondLst>
                                            <p:cond delay="0"/>
                                          </p:stCondLst>
                                        </p:cTn>
                                        <p:tgtEl>
                                          <p:spTgt spid="153"/>
                                        </p:tgtEl>
                                        <p:attrNameLst>
                                          <p:attrName>style.visibility</p:attrName>
                                        </p:attrNameLst>
                                      </p:cBhvr>
                                      <p:to>
                                        <p:strVal val="visible"/>
                                      </p:to>
                                    </p:set>
                                    <p:anim calcmode="lin" valueType="num">
                                      <p:cBhvr additive="base">
                                        <p:cTn id="10" dur="1000" fill="hold"/>
                                        <p:tgtEl>
                                          <p:spTgt spid="153"/>
                                        </p:tgtEl>
                                        <p:attrNameLst>
                                          <p:attrName>ppt_x</p:attrName>
                                        </p:attrNameLst>
                                      </p:cBhvr>
                                      <p:tavLst>
                                        <p:tav tm="0">
                                          <p:val>
                                            <p:strVal val="1+#ppt_w/2"/>
                                          </p:val>
                                        </p:tav>
                                        <p:tav tm="100000">
                                          <p:val>
                                            <p:strVal val="#ppt_x"/>
                                          </p:val>
                                        </p:tav>
                                      </p:tavLst>
                                    </p:anim>
                                    <p:anim calcmode="lin" valueType="num">
                                      <p:cBhvr additive="base">
                                        <p:cTn id="11" dur="10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57225" y="253536"/>
            <a:ext cx="8000999" cy="1143000"/>
          </a:xfrm>
          <a:prstGeom prst="rect">
            <a:avLst/>
          </a:prstGeom>
        </p:spPr>
        <p:txBody>
          <a:bodyPr rIns="91440" anchor="ctr">
            <a:normAutofit fontScale="92500" lnSpcReduction="20000"/>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Smart Client</a:t>
            </a:r>
          </a:p>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noProof="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Runtime Environment</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1"/>
          </p:nvPr>
        </p:nvSpPr>
        <p:spPr/>
        <p:txBody>
          <a:bodyPr/>
          <a:lstStyle/>
          <a:p>
            <a:fld id="{F3A0A0BA-DD78-4A37-8551-C21259D5916B}" type="slidenum">
              <a:rPr lang="en-US" smtClean="0"/>
              <a:pPr/>
              <a:t>7</a:t>
            </a:fld>
            <a:endParaRPr lang="en-US" dirty="0"/>
          </a:p>
        </p:txBody>
      </p:sp>
      <p:sp>
        <p:nvSpPr>
          <p:cNvPr id="4" name="Content Placeholder 6"/>
          <p:cNvSpPr txBox="1">
            <a:spLocks/>
          </p:cNvSpPr>
          <p:nvPr/>
        </p:nvSpPr>
        <p:spPr>
          <a:xfrm>
            <a:off x="514350" y="1597293"/>
            <a:ext cx="7522607" cy="4355832"/>
          </a:xfrm>
          <a:prstGeom prst="rect">
            <a:avLst/>
          </a:prstGeom>
        </p:spPr>
        <p:txBody>
          <a:bodyPr>
            <a:no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Efficient Environment</a:t>
            </a:r>
          </a:p>
          <a:p>
            <a:pPr marL="749300" lvl="1" indent="-292100">
              <a:buClr>
                <a:schemeClr val="accent1"/>
              </a:buClr>
              <a:buSzPct val="70000"/>
              <a:buFont typeface="Wingdings 2"/>
              <a:buChar char=""/>
              <a:defRPr/>
            </a:pPr>
            <a:r>
              <a:rPr lang="en-AU" dirty="0" smtClean="0"/>
              <a:t>Automatic forms distribution</a:t>
            </a:r>
          </a:p>
          <a:p>
            <a:pPr marL="749300" lvl="1" indent="-292100">
              <a:buClr>
                <a:schemeClr val="accent1"/>
              </a:buClr>
              <a:buSzPct val="70000"/>
              <a:buFont typeface="Wingdings 2"/>
              <a:buChar char=""/>
              <a:defRPr/>
            </a:pPr>
            <a:r>
              <a:rPr lang="en-AU" dirty="0" smtClean="0"/>
              <a:t>Forms are downloaded once only and cached until changed</a:t>
            </a:r>
          </a:p>
          <a:p>
            <a:pPr marL="749300" lvl="1" indent="-292100">
              <a:buClr>
                <a:schemeClr val="accent1"/>
              </a:buClr>
              <a:buSzPct val="70000"/>
              <a:buFont typeface="Wingdings 2"/>
              <a:buChar char=""/>
              <a:defRPr/>
            </a:pP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749300" lvl="1" indent="-292100">
              <a:buClr>
                <a:schemeClr val="accent1"/>
              </a:buClr>
              <a:buSzPct val="70000"/>
              <a:buFont typeface="Wingdings 2"/>
              <a:buChar char=""/>
              <a:defRPr/>
            </a:pP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Minimum</a:t>
            </a:r>
            <a:r>
              <a:rPr kumimoji="0" lang="en-AU" b="0" i="0" u="none" strike="noStrike" kern="1200" cap="none" spc="0" normalizeH="0" baseline="0" noProof="0" dirty="0" smtClean="0">
                <a:ln>
                  <a:noFill/>
                </a:ln>
                <a:solidFill>
                  <a:schemeClr val="tx1"/>
                </a:solidFill>
                <a:effectLst/>
                <a:uLnTx/>
                <a:uFillTx/>
                <a:latin typeface="+mn-lt"/>
                <a:ea typeface="+mn-ea"/>
                <a:cs typeface="+mn-cs"/>
              </a:rPr>
              <a:t> resources </a:t>
            </a:r>
            <a:r>
              <a:rPr lang="en-AU" dirty="0" smtClean="0"/>
              <a:t>required </a:t>
            </a:r>
            <a:r>
              <a:rPr kumimoji="0" lang="en-AU" b="0" i="0" u="none" strike="noStrike" kern="1200" cap="none" spc="0" normalizeH="0" baseline="0" noProof="0" dirty="0" smtClean="0">
                <a:ln>
                  <a:noFill/>
                </a:ln>
                <a:solidFill>
                  <a:schemeClr val="tx1"/>
                </a:solidFill>
                <a:effectLst/>
                <a:uLnTx/>
                <a:uFillTx/>
                <a:latin typeface="+mn-lt"/>
                <a:ea typeface="+mn-ea"/>
                <a:cs typeface="+mn-cs"/>
              </a:rPr>
              <a:t>on the Web Server</a:t>
            </a:r>
          </a:p>
          <a:p>
            <a:pPr marL="749300" lvl="1" indent="-292100">
              <a:buClr>
                <a:schemeClr val="accent1"/>
              </a:buClr>
              <a:buSzPct val="70000"/>
              <a:buFont typeface="Wingdings 2"/>
              <a:buChar char=""/>
              <a:defRPr/>
            </a:pPr>
            <a:r>
              <a:rPr lang="en-AU" dirty="0" smtClean="0"/>
              <a:t>Forms are processed and rendered locally on the Client</a:t>
            </a:r>
          </a:p>
          <a:p>
            <a:pPr marL="749300" lvl="1" indent="-292100">
              <a:buClr>
                <a:schemeClr val="accent1"/>
              </a:buClr>
              <a:buSzPct val="70000"/>
              <a:buFont typeface="Wingdings 2"/>
              <a:buChar char=""/>
              <a:defRPr/>
            </a:pPr>
            <a:r>
              <a:rPr lang="en-AU" dirty="0" smtClean="0"/>
              <a:t>Only data is exchanged with the Web Server</a:t>
            </a:r>
          </a:p>
          <a:p>
            <a:pPr marL="749300" lvl="1" indent="-292100">
              <a:buClr>
                <a:schemeClr val="accent1"/>
              </a:buClr>
              <a:buSzPct val="70000"/>
              <a:buFont typeface="Wingdings 2"/>
              <a:buChar char=""/>
              <a:defRPr/>
            </a:pPr>
            <a:endParaRPr lang="en-AU" dirty="0" smtClean="0"/>
          </a:p>
          <a:p>
            <a:pPr marL="749300" lvl="1" indent="-292100">
              <a:buClr>
                <a:schemeClr val="accent1"/>
              </a:buClr>
              <a:buSzPct val="70000"/>
              <a:buFont typeface="Wingdings 2"/>
              <a:buChar char=""/>
              <a:defRPr/>
            </a:pPr>
            <a:endParaRPr lang="en-AU"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AU" dirty="0" smtClean="0"/>
              <a:t>End-U</a:t>
            </a:r>
            <a:r>
              <a:rPr kumimoji="0" lang="en-AU" b="0" i="0" u="none" strike="noStrike" kern="1200" cap="none" spc="0" normalizeH="0" baseline="0" noProof="0" dirty="0" smtClean="0">
                <a:ln>
                  <a:noFill/>
                </a:ln>
                <a:solidFill>
                  <a:schemeClr val="tx1"/>
                </a:solidFill>
                <a:effectLst/>
                <a:uLnTx/>
                <a:uFillTx/>
                <a:latin typeface="+mn-lt"/>
                <a:ea typeface="+mn-ea"/>
                <a:cs typeface="+mn-cs"/>
              </a:rPr>
              <a:t>ser </a:t>
            </a:r>
            <a:r>
              <a:rPr lang="en-AU" dirty="0" smtClean="0"/>
              <a:t>Experience</a:t>
            </a:r>
            <a:endParaRPr kumimoji="0" lang="en-AU" b="0" i="0" u="none" strike="noStrike" kern="1200" cap="none" spc="0" normalizeH="0" baseline="0" noProof="0" dirty="0" smtClean="0">
              <a:ln>
                <a:noFill/>
              </a:ln>
              <a:solidFill>
                <a:schemeClr val="tx1"/>
              </a:solidFill>
              <a:effectLst/>
              <a:uLnTx/>
              <a:uFillTx/>
              <a:latin typeface="+mn-lt"/>
              <a:ea typeface="+mn-ea"/>
              <a:cs typeface="+mn-cs"/>
            </a:endParaRPr>
          </a:p>
          <a:p>
            <a:pPr marL="749300" lvl="1" indent="-292100">
              <a:buClr>
                <a:schemeClr val="accent1"/>
              </a:buClr>
              <a:buSzPct val="70000"/>
              <a:buFont typeface="Wingdings 2"/>
              <a:buChar char=""/>
              <a:defRPr/>
            </a:pPr>
            <a:r>
              <a:rPr lang="en-AU" dirty="0" smtClean="0"/>
              <a:t>Desktop-like experience</a:t>
            </a:r>
          </a:p>
          <a:p>
            <a:pPr marL="749300" lvl="1" indent="-292100">
              <a:buClr>
                <a:schemeClr val="accent1"/>
              </a:buClr>
              <a:buSzPct val="70000"/>
              <a:buFont typeface="Wingdings 2"/>
              <a:buChar char=""/>
              <a:defRPr/>
            </a:pPr>
            <a:r>
              <a:rPr lang="en-AU" dirty="0" smtClean="0"/>
              <a:t>Immediate feedback to user actions</a:t>
            </a:r>
          </a:p>
          <a:p>
            <a:pPr marL="749300" lvl="1" indent="-292100">
              <a:buClr>
                <a:schemeClr val="accent1"/>
              </a:buClr>
              <a:buSzPct val="70000"/>
              <a:buFont typeface="Wingdings 2"/>
              <a:buChar char=""/>
              <a:defRPr/>
            </a:pPr>
            <a:r>
              <a:rPr lang="en-AU" dirty="0" smtClean="0"/>
              <a:t>Good</a:t>
            </a:r>
            <a:r>
              <a:rPr lang="en-AU" noProof="0" dirty="0" smtClean="0"/>
              <a:t> performance</a:t>
            </a:r>
          </a:p>
        </p:txBody>
      </p:sp>
      <p:graphicFrame>
        <p:nvGraphicFramePr>
          <p:cNvPr id="8" name="Table 7"/>
          <p:cNvGraphicFramePr>
            <a:graphicFrameLocks noGrp="1"/>
          </p:cNvGraphicFramePr>
          <p:nvPr/>
        </p:nvGraphicFramePr>
        <p:xfrm>
          <a:off x="5448300" y="4387850"/>
          <a:ext cx="3324225" cy="1403138"/>
        </p:xfrm>
        <a:graphic>
          <a:graphicData uri="http://schemas.openxmlformats.org/drawingml/2006/table">
            <a:tbl>
              <a:tblPr firstRow="1" bandRow="1">
                <a:tableStyleId>{5C22544A-7EE6-4342-B048-85BDC9FD1C3A}</a:tableStyleId>
              </a:tblPr>
              <a:tblGrid>
                <a:gridCol w="1601265"/>
                <a:gridCol w="770460"/>
                <a:gridCol w="952500"/>
              </a:tblGrid>
              <a:tr h="610658">
                <a:tc>
                  <a:txBody>
                    <a:bodyPr/>
                    <a:lstStyle/>
                    <a:p>
                      <a:r>
                        <a:rPr lang="en-AU" sz="1000" dirty="0" smtClean="0">
                          <a:latin typeface="Arial" pitchFamily="34" charset="0"/>
                          <a:cs typeface="Arial" pitchFamily="34" charset="0"/>
                        </a:rPr>
                        <a:t>Transaction Size</a:t>
                      </a:r>
                    </a:p>
                    <a:p>
                      <a:r>
                        <a:rPr lang="en-AU" sz="1000" dirty="0" smtClean="0">
                          <a:latin typeface="Arial" pitchFamily="34" charset="0"/>
                          <a:cs typeface="Arial" pitchFamily="34" charset="0"/>
                        </a:rPr>
                        <a:t>(Sample System</a:t>
                      </a:r>
                    </a:p>
                    <a:p>
                      <a:r>
                        <a:rPr lang="en-AU" sz="1000" dirty="0" smtClean="0">
                          <a:latin typeface="Arial" pitchFamily="34" charset="0"/>
                          <a:cs typeface="Arial" pitchFamily="34" charset="0"/>
                        </a:rPr>
                        <a:t>CUST Ispec) in Bytes</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r"/>
                      <a:r>
                        <a:rPr lang="en-AU" sz="1000" dirty="0" smtClean="0">
                          <a:latin typeface="Arial" pitchFamily="34" charset="0"/>
                          <a:cs typeface="Arial" pitchFamily="34" charset="0"/>
                        </a:rPr>
                        <a:t>ASP.NET</a:t>
                      </a:r>
                    </a:p>
                    <a:p>
                      <a:pPr algn="r"/>
                      <a:r>
                        <a:rPr lang="en-AU" sz="1000" dirty="0" smtClean="0">
                          <a:latin typeface="Arial" pitchFamily="34" charset="0"/>
                          <a:cs typeface="Arial" pitchFamily="34" charset="0"/>
                        </a:rPr>
                        <a:t>(AJAX)</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Smart Client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492">
                <a:tc>
                  <a:txBody>
                    <a:bodyPr/>
                    <a:lstStyle/>
                    <a:p>
                      <a:r>
                        <a:rPr lang="en-AU" sz="1000" dirty="0" smtClean="0">
                          <a:latin typeface="Arial" pitchFamily="34" charset="0"/>
                          <a:cs typeface="Arial" pitchFamily="34" charset="0"/>
                        </a:rPr>
                        <a:t>Request Message –</a:t>
                      </a:r>
                    </a:p>
                    <a:p>
                      <a:r>
                        <a:rPr lang="en-AU" sz="1000" dirty="0" smtClean="0">
                          <a:latin typeface="Arial" pitchFamily="34" charset="0"/>
                          <a:cs typeface="Arial" pitchFamily="34" charset="0"/>
                        </a:rPr>
                        <a:t>Client to Web Server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1,121</a:t>
                      </a:r>
                      <a:r>
                        <a:rPr lang="en-AU" sz="1000" baseline="0" dirty="0" smtClean="0">
                          <a:solidFill>
                            <a:srgbClr val="D5E0D6"/>
                          </a:solidFill>
                          <a:latin typeface="Arial" pitchFamily="34" charset="0"/>
                          <a:cs typeface="Arial" pitchFamily="34" charset="0"/>
                        </a:rPr>
                        <a:t>-</a:t>
                      </a:r>
                      <a:endParaRPr lang="en-AU" sz="1000" dirty="0" smtClean="0">
                        <a:solidFill>
                          <a:srgbClr val="D5E0D6"/>
                        </a:solidFill>
                        <a:latin typeface="Arial" pitchFamily="34" charset="0"/>
                        <a:cs typeface="Arial" pitchFamily="34" charset="0"/>
                      </a:endParaRPr>
                    </a:p>
                    <a:p>
                      <a:pPr algn="r"/>
                      <a:r>
                        <a:rPr lang="en-AU" sz="1000" dirty="0" smtClean="0">
                          <a:latin typeface="Arial" pitchFamily="34" charset="0"/>
                          <a:cs typeface="Arial" pitchFamily="34" charset="0"/>
                        </a:rPr>
                        <a:t>(1,121)</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782</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375">
                <a:tc>
                  <a:txBody>
                    <a:bodyPr/>
                    <a:lstStyle/>
                    <a:p>
                      <a:r>
                        <a:rPr lang="en-AU" sz="1000" dirty="0" smtClean="0">
                          <a:latin typeface="Arial" pitchFamily="34" charset="0"/>
                          <a:cs typeface="Arial" pitchFamily="34" charset="0"/>
                        </a:rPr>
                        <a:t>Response Message –</a:t>
                      </a:r>
                    </a:p>
                    <a:p>
                      <a:r>
                        <a:rPr lang="en-AU" sz="1000" dirty="0" smtClean="0">
                          <a:latin typeface="Arial" pitchFamily="34" charset="0"/>
                          <a:cs typeface="Arial" pitchFamily="34" charset="0"/>
                        </a:rPr>
                        <a:t>Web Server to Client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17,568</a:t>
                      </a:r>
                      <a:r>
                        <a:rPr lang="en-AU" sz="1000" dirty="0" smtClean="0">
                          <a:solidFill>
                            <a:srgbClr val="EBF0EC"/>
                          </a:solidFill>
                          <a:latin typeface="Arial" pitchFamily="34" charset="0"/>
                          <a:cs typeface="Arial" pitchFamily="34" charset="0"/>
                        </a:rPr>
                        <a:t>-</a:t>
                      </a:r>
                    </a:p>
                    <a:p>
                      <a:pPr algn="r"/>
                      <a:r>
                        <a:rPr lang="en-AU" sz="1000" dirty="0" smtClean="0">
                          <a:latin typeface="Arial" pitchFamily="34" charset="0"/>
                          <a:cs typeface="Arial" pitchFamily="34" charset="0"/>
                        </a:rPr>
                        <a:t>(16,837)</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AU" sz="1000" dirty="0" smtClean="0">
                          <a:latin typeface="Arial" pitchFamily="34" charset="0"/>
                          <a:cs typeface="Arial" pitchFamily="34" charset="0"/>
                        </a:rPr>
                        <a:t>2,352</a:t>
                      </a:r>
                      <a:endParaRPr lang="en-AU" sz="10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AU" dirty="0" smtClean="0">
                <a:solidFill>
                  <a:schemeClr val="tx2"/>
                </a:solidFill>
              </a:rPr>
              <a:t>Agenda</a:t>
            </a:r>
            <a:endParaRPr lang="en-AU" dirty="0">
              <a:solidFill>
                <a:schemeClr val="tx2"/>
              </a:solidFill>
            </a:endParaRPr>
          </a:p>
        </p:txBody>
      </p:sp>
      <p:sp>
        <p:nvSpPr>
          <p:cNvPr id="4" name="Slide Number Placeholder 3"/>
          <p:cNvSpPr>
            <a:spLocks noGrp="1"/>
          </p:cNvSpPr>
          <p:nvPr>
            <p:ph type="sldNum" sz="quarter" idx="11"/>
          </p:nvPr>
        </p:nvSpPr>
        <p:spPr/>
        <p:txBody>
          <a:bodyPr/>
          <a:lstStyle/>
          <a:p>
            <a:fld id="{F3A0A0BA-DD78-4A37-8551-C21259D5916B}" type="slidenum">
              <a:rPr lang="en-US" smtClean="0"/>
              <a:pPr/>
              <a:t>8</a:t>
            </a:fld>
            <a:endParaRPr lang="en-US" dirty="0"/>
          </a:p>
        </p:txBody>
      </p:sp>
      <p:sp>
        <p:nvSpPr>
          <p:cNvPr id="6" name="Content Placeholder 2"/>
          <p:cNvSpPr>
            <a:spLocks noGrp="1"/>
          </p:cNvSpPr>
          <p:nvPr>
            <p:ph idx="1"/>
          </p:nvPr>
        </p:nvSpPr>
        <p:spPr>
          <a:xfrm>
            <a:off x="457200" y="1503046"/>
            <a:ext cx="7315199" cy="4320980"/>
          </a:xfrm>
        </p:spPr>
        <p:txBody>
          <a:bodyPr>
            <a:normAutofit lnSpcReduction="10000"/>
          </a:bodyPr>
          <a:lstStyle/>
          <a:p>
            <a:r>
              <a:rPr lang="en-AU" dirty="0" smtClean="0">
                <a:solidFill>
                  <a:schemeClr val="tx1">
                    <a:lumMod val="50000"/>
                    <a:lumOff val="50000"/>
                  </a:schemeClr>
                </a:solidFill>
              </a:rPr>
              <a:t>The CTC Smart Client Environment</a:t>
            </a:r>
          </a:p>
          <a:p>
            <a:pPr lvl="1"/>
            <a:r>
              <a:rPr lang="en-AU" dirty="0" smtClean="0">
                <a:solidFill>
                  <a:schemeClr val="tx1">
                    <a:lumMod val="50000"/>
                    <a:lumOff val="50000"/>
                  </a:schemeClr>
                </a:solidFill>
              </a:rPr>
              <a:t>Smart Client Landscape</a:t>
            </a:r>
          </a:p>
          <a:p>
            <a:pPr lvl="1"/>
            <a:r>
              <a:rPr lang="en-AU" dirty="0" smtClean="0">
                <a:solidFill>
                  <a:schemeClr val="tx1">
                    <a:lumMod val="50000"/>
                    <a:lumOff val="50000"/>
                  </a:schemeClr>
                </a:solidFill>
              </a:rPr>
              <a:t>Generate Environment</a:t>
            </a:r>
          </a:p>
          <a:p>
            <a:pPr lvl="1"/>
            <a:r>
              <a:rPr lang="en-AU" dirty="0" smtClean="0">
                <a:solidFill>
                  <a:schemeClr val="tx1">
                    <a:lumMod val="50000"/>
                    <a:lumOff val="50000"/>
                  </a:schemeClr>
                </a:solidFill>
              </a:rPr>
              <a:t>Runtime Architecture</a:t>
            </a:r>
          </a:p>
          <a:p>
            <a:r>
              <a:rPr lang="en-AU" dirty="0" smtClean="0">
                <a:solidFill>
                  <a:srgbClr val="FF0000"/>
                </a:solidFill>
              </a:rPr>
              <a:t>Demonstrations</a:t>
            </a:r>
          </a:p>
          <a:p>
            <a:pPr lvl="1"/>
            <a:r>
              <a:rPr lang="en-AU" dirty="0" smtClean="0">
                <a:solidFill>
                  <a:srgbClr val="FF0000"/>
                </a:solidFill>
              </a:rPr>
              <a:t>Smart Client UI</a:t>
            </a:r>
          </a:p>
          <a:p>
            <a:pPr lvl="1"/>
            <a:r>
              <a:rPr lang="en-AU" dirty="0" smtClean="0">
                <a:solidFill>
                  <a:srgbClr val="FF0000"/>
                </a:solidFill>
              </a:rPr>
              <a:t>Custom Controls</a:t>
            </a:r>
          </a:p>
          <a:p>
            <a:pPr lvl="1"/>
            <a:r>
              <a:rPr lang="en-AU" dirty="0" smtClean="0">
                <a:solidFill>
                  <a:srgbClr val="FF0000"/>
                </a:solidFill>
              </a:rPr>
              <a:t>Copy From Grid</a:t>
            </a:r>
          </a:p>
          <a:p>
            <a:pPr lvl="1"/>
            <a:r>
              <a:rPr lang="en-AU" dirty="0" smtClean="0">
                <a:solidFill>
                  <a:srgbClr val="FF0000"/>
                </a:solidFill>
              </a:rPr>
              <a:t>Smart Devices</a:t>
            </a:r>
          </a:p>
          <a:p>
            <a:pPr lvl="2"/>
            <a:r>
              <a:rPr lang="en-AU" dirty="0" smtClean="0">
                <a:solidFill>
                  <a:srgbClr val="FF0000"/>
                </a:solidFill>
              </a:rPr>
              <a:t>PC – iPad - iPhone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53536"/>
            <a:ext cx="8229600" cy="1143000"/>
          </a:xfrm>
          <a:prstGeom prst="rect">
            <a:avLst/>
          </a:prstGeom>
        </p:spPr>
        <p:txBody>
          <a:bodyPr rIns="91440" anchor="ctr">
            <a:norm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r>
              <a:rPr lang="en-US" sz="4600" dirty="0" smtClean="0">
                <a:solidFill>
                  <a:schemeClr val="tx2"/>
                </a:solidFill>
                <a:effectLst>
                  <a:outerShdw blurRad="38100" dist="25500" dir="5400000" algn="tl" rotWithShape="0">
                    <a:srgbClr val="000000">
                      <a:satMod val="180000"/>
                      <a:alpha val="75000"/>
                    </a:srgbClr>
                  </a:outerShdw>
                </a:effectLst>
                <a:latin typeface="+mj-lt"/>
                <a:ea typeface="+mj-ea"/>
                <a:cs typeface="+mj-cs"/>
              </a:rPr>
              <a:t>Demo </a:t>
            </a:r>
            <a:endParaRPr kumimoji="0" lang="en-US" sz="4600" b="0" i="0" u="none" strike="noStrike" kern="1200" cap="none" spc="0" normalizeH="0" baseline="0" noProof="0" dirty="0">
              <a:ln>
                <a:noFill/>
              </a:ln>
              <a:solidFill>
                <a:schemeClr val="tx2"/>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8" name="Title 1"/>
          <p:cNvSpPr txBox="1">
            <a:spLocks/>
          </p:cNvSpPr>
          <p:nvPr/>
        </p:nvSpPr>
        <p:spPr>
          <a:xfrm>
            <a:off x="171450" y="1303467"/>
            <a:ext cx="8801100" cy="687258"/>
          </a:xfrm>
          <a:prstGeom prst="rect">
            <a:avLst/>
          </a:prstGeom>
        </p:spPr>
        <p:txBody>
          <a:bodyPr rIns="91440" anchor="t">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accent2">
                    <a:lumMod val="75000"/>
                  </a:schemeClr>
                </a:solidFill>
                <a:effectLst>
                  <a:outerShdw blurRad="38100" dist="25500" dir="5400000" algn="tl" rotWithShape="0">
                    <a:srgbClr val="000000">
                      <a:satMod val="180000"/>
                      <a:alpha val="75000"/>
                    </a:srgbClr>
                  </a:outerShdw>
                </a:effectLst>
                <a:latin typeface="+mj-lt"/>
                <a:ea typeface="+mj-ea"/>
                <a:cs typeface="+mj-cs"/>
              </a:rPr>
              <a:t>Sample Smart Client UI</a:t>
            </a:r>
            <a:endParaRPr kumimoji="0" lang="en-US" sz="4400" b="0" i="0" u="none" strike="noStrike" kern="1200" cap="none" spc="0" normalizeH="0" baseline="0" noProof="0" dirty="0">
              <a:ln>
                <a:noFill/>
              </a:ln>
              <a:solidFill>
                <a:schemeClr val="accent2">
                  <a:lumMod val="75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18" name="Slide Number Placeholder 17"/>
          <p:cNvSpPr>
            <a:spLocks noGrp="1"/>
          </p:cNvSpPr>
          <p:nvPr>
            <p:ph type="sldNum" sz="quarter" idx="12"/>
          </p:nvPr>
        </p:nvSpPr>
        <p:spPr/>
        <p:txBody>
          <a:bodyPr/>
          <a:lstStyle/>
          <a:p>
            <a:fld id="{F3A0A0BA-DD78-4A37-8551-C21259D5916B}" type="slidenum">
              <a:rPr lang="en-US" smtClean="0"/>
              <a:pPr/>
              <a:t>9</a:t>
            </a:fld>
            <a:endParaRPr lang="en-US" dirty="0"/>
          </a:p>
        </p:txBody>
      </p:sp>
      <p:pic>
        <p:nvPicPr>
          <p:cNvPr id="9" name="Picture 8" descr="tmp.png"/>
          <p:cNvPicPr>
            <a:picLocks noChangeAspect="1"/>
          </p:cNvPicPr>
          <p:nvPr/>
        </p:nvPicPr>
        <p:blipFill>
          <a:blip r:embed="rId3" cstate="print"/>
          <a:stretch>
            <a:fillRect/>
          </a:stretch>
        </p:blipFill>
        <p:spPr>
          <a:xfrm>
            <a:off x="1695451" y="2233276"/>
            <a:ext cx="5772150" cy="395960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14046</TotalTime>
  <Words>3110</Words>
  <Application>Microsoft Office PowerPoint</Application>
  <PresentationFormat>On-screen Show (4:3)</PresentationFormat>
  <Paragraphs>382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Slide 1</vt:lpstr>
      <vt:lpstr>Client Tools Consultancy</vt:lpstr>
      <vt:lpstr>Agenda</vt:lpstr>
      <vt:lpstr>Slide 4</vt:lpstr>
      <vt:lpstr>Generate Environment</vt:lpstr>
      <vt:lpstr>Slide 6</vt:lpstr>
      <vt:lpstr>Slide 7</vt:lpstr>
      <vt:lpstr>Agenda</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2012</dc:title>
  <dc:subject>Smart Client for Smart Devices</dc:subject>
  <dc:creator>Niels Gebauer, CTC</dc:creator>
  <cp:lastModifiedBy>Niels</cp:lastModifiedBy>
  <cp:revision>1856</cp:revision>
  <dcterms:created xsi:type="dcterms:W3CDTF">2008-08-09T05:19:19Z</dcterms:created>
  <dcterms:modified xsi:type="dcterms:W3CDTF">2013-05-17T01:10:14Z</dcterms:modified>
</cp:coreProperties>
</file>